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2"/>
  </p:notesMasterIdLst>
  <p:sldIdLst>
    <p:sldId id="256" r:id="rId2"/>
    <p:sldId id="303" r:id="rId3"/>
    <p:sldId id="258" r:id="rId4"/>
    <p:sldId id="259" r:id="rId5"/>
    <p:sldId id="260" r:id="rId6"/>
    <p:sldId id="261" r:id="rId7"/>
    <p:sldId id="289" r:id="rId8"/>
    <p:sldId id="301" r:id="rId9"/>
    <p:sldId id="304" r:id="rId10"/>
    <p:sldId id="306" r:id="rId11"/>
    <p:sldId id="263" r:id="rId12"/>
    <p:sldId id="264" r:id="rId13"/>
    <p:sldId id="268" r:id="rId14"/>
    <p:sldId id="269" r:id="rId15"/>
    <p:sldId id="270" r:id="rId16"/>
    <p:sldId id="271" r:id="rId17"/>
    <p:sldId id="272" r:id="rId18"/>
    <p:sldId id="314" r:id="rId19"/>
    <p:sldId id="274" r:id="rId20"/>
    <p:sldId id="275" r:id="rId21"/>
    <p:sldId id="278" r:id="rId22"/>
    <p:sldId id="279" r:id="rId23"/>
    <p:sldId id="309" r:id="rId24"/>
    <p:sldId id="310" r:id="rId25"/>
    <p:sldId id="311" r:id="rId26"/>
    <p:sldId id="312" r:id="rId27"/>
    <p:sldId id="414" r:id="rId28"/>
    <p:sldId id="415" r:id="rId29"/>
    <p:sldId id="361" r:id="rId30"/>
    <p:sldId id="360" r:id="rId31"/>
    <p:sldId id="363" r:id="rId32"/>
    <p:sldId id="366" r:id="rId33"/>
    <p:sldId id="367" r:id="rId34"/>
    <p:sldId id="368" r:id="rId35"/>
    <p:sldId id="369" r:id="rId36"/>
    <p:sldId id="348" r:id="rId37"/>
    <p:sldId id="370" r:id="rId38"/>
    <p:sldId id="371" r:id="rId39"/>
    <p:sldId id="376" r:id="rId40"/>
    <p:sldId id="377" r:id="rId41"/>
    <p:sldId id="378" r:id="rId42"/>
    <p:sldId id="379" r:id="rId43"/>
    <p:sldId id="380" r:id="rId44"/>
    <p:sldId id="381" r:id="rId45"/>
    <p:sldId id="382" r:id="rId46"/>
    <p:sldId id="383" r:id="rId47"/>
    <p:sldId id="384" r:id="rId48"/>
    <p:sldId id="385" r:id="rId49"/>
    <p:sldId id="386" r:id="rId50"/>
    <p:sldId id="387" r:id="rId51"/>
    <p:sldId id="388" r:id="rId52"/>
    <p:sldId id="389" r:id="rId53"/>
    <p:sldId id="390" r:id="rId54"/>
    <p:sldId id="391" r:id="rId55"/>
    <p:sldId id="392" r:id="rId56"/>
    <p:sldId id="393" r:id="rId57"/>
    <p:sldId id="394" r:id="rId58"/>
    <p:sldId id="372" r:id="rId59"/>
    <p:sldId id="352" r:id="rId60"/>
    <p:sldId id="353" r:id="rId61"/>
    <p:sldId id="373" r:id="rId62"/>
    <p:sldId id="375" r:id="rId63"/>
    <p:sldId id="374" r:id="rId64"/>
    <p:sldId id="395" r:id="rId65"/>
    <p:sldId id="396" r:id="rId66"/>
    <p:sldId id="397" r:id="rId67"/>
    <p:sldId id="398" r:id="rId68"/>
    <p:sldId id="400" r:id="rId69"/>
    <p:sldId id="401" r:id="rId70"/>
    <p:sldId id="402" r:id="rId71"/>
    <p:sldId id="403" r:id="rId72"/>
    <p:sldId id="404" r:id="rId73"/>
    <p:sldId id="405" r:id="rId74"/>
    <p:sldId id="406" r:id="rId75"/>
    <p:sldId id="407" r:id="rId76"/>
    <p:sldId id="408" r:id="rId77"/>
    <p:sldId id="416" r:id="rId78"/>
    <p:sldId id="409" r:id="rId79"/>
    <p:sldId id="412" r:id="rId80"/>
    <p:sldId id="300" r:id="rId8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p:cViewPr varScale="1">
        <p:scale>
          <a:sx n="92" d="100"/>
          <a:sy n="92" d="100"/>
        </p:scale>
        <p:origin x="123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24A383-C997-40E9-AEC7-A77438C0086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A5E03DAC-C68C-403B-BD36-F57946F45623}">
      <dgm:prSet custT="1"/>
      <dgm:spPr/>
      <dgm:t>
        <a:bodyPr/>
        <a:lstStyle/>
        <a:p>
          <a:pPr rtl="0"/>
          <a:r>
            <a:rPr lang="tr-TR" sz="2400" b="1" i="0" dirty="0" smtClean="0">
              <a:latin typeface="Calibri" pitchFamily="34" charset="0"/>
              <a:cs typeface="Calibri" pitchFamily="34" charset="0"/>
            </a:rPr>
            <a:t>1. ADIM</a:t>
          </a:r>
          <a:endParaRPr lang="tr-TR" sz="2400" i="0" dirty="0">
            <a:latin typeface="Calibri" pitchFamily="34" charset="0"/>
            <a:cs typeface="Calibri" pitchFamily="34" charset="0"/>
          </a:endParaRPr>
        </a:p>
      </dgm:t>
    </dgm:pt>
    <dgm:pt modelId="{806D7F8C-BABD-4EF6-971C-B72888993FBD}" type="parTrans" cxnId="{90F4B652-3E08-40A5-A3F6-9C2181CA9AA4}">
      <dgm:prSet/>
      <dgm:spPr/>
      <dgm:t>
        <a:bodyPr/>
        <a:lstStyle/>
        <a:p>
          <a:endParaRPr lang="tr-TR" i="0">
            <a:latin typeface="Calibri" pitchFamily="34" charset="0"/>
            <a:cs typeface="Calibri" pitchFamily="34" charset="0"/>
          </a:endParaRPr>
        </a:p>
      </dgm:t>
    </dgm:pt>
    <dgm:pt modelId="{6096F884-87AB-495F-B2AD-6C9B77383092}" type="sibTrans" cxnId="{90F4B652-3E08-40A5-A3F6-9C2181CA9AA4}">
      <dgm:prSet/>
      <dgm:spPr/>
      <dgm:t>
        <a:bodyPr/>
        <a:lstStyle/>
        <a:p>
          <a:endParaRPr lang="tr-TR" i="0">
            <a:latin typeface="Calibri" pitchFamily="34" charset="0"/>
            <a:cs typeface="Calibri" pitchFamily="34" charset="0"/>
          </a:endParaRPr>
        </a:p>
      </dgm:t>
    </dgm:pt>
    <dgm:pt modelId="{10DBE20A-1B73-472B-B592-EAEF16D5B7D1}">
      <dgm:prSet custT="1"/>
      <dgm:spPr/>
      <dgm:t>
        <a:bodyPr/>
        <a:lstStyle/>
        <a:p>
          <a:pPr rtl="0"/>
          <a:r>
            <a:rPr lang="tr-TR" sz="2400" b="1" i="0" dirty="0" smtClean="0">
              <a:latin typeface="Calibri" pitchFamily="34" charset="0"/>
              <a:cs typeface="Calibri" pitchFamily="34" charset="0"/>
            </a:rPr>
            <a:t>2. ADIM</a:t>
          </a:r>
          <a:endParaRPr lang="tr-TR" sz="2400" i="0" dirty="0">
            <a:latin typeface="Calibri" pitchFamily="34" charset="0"/>
            <a:cs typeface="Calibri" pitchFamily="34" charset="0"/>
          </a:endParaRPr>
        </a:p>
      </dgm:t>
    </dgm:pt>
    <dgm:pt modelId="{6B3DCD48-5C6A-485C-BC35-344AB3AC96F3}" type="parTrans" cxnId="{9C0D0431-2524-493F-A43A-A5AA5A6FF6A7}">
      <dgm:prSet/>
      <dgm:spPr/>
      <dgm:t>
        <a:bodyPr/>
        <a:lstStyle/>
        <a:p>
          <a:endParaRPr lang="tr-TR" i="0">
            <a:latin typeface="Calibri" pitchFamily="34" charset="0"/>
            <a:cs typeface="Calibri" pitchFamily="34" charset="0"/>
          </a:endParaRPr>
        </a:p>
      </dgm:t>
    </dgm:pt>
    <dgm:pt modelId="{FDA0917D-CDC0-41AD-B495-23F440227982}" type="sibTrans" cxnId="{9C0D0431-2524-493F-A43A-A5AA5A6FF6A7}">
      <dgm:prSet/>
      <dgm:spPr/>
      <dgm:t>
        <a:bodyPr/>
        <a:lstStyle/>
        <a:p>
          <a:endParaRPr lang="tr-TR" i="0">
            <a:latin typeface="Calibri" pitchFamily="34" charset="0"/>
            <a:cs typeface="Calibri" pitchFamily="34" charset="0"/>
          </a:endParaRPr>
        </a:p>
      </dgm:t>
    </dgm:pt>
    <dgm:pt modelId="{34B691D3-B67E-44C6-BA8D-8B1674F3A2C0}">
      <dgm:prSet custT="1"/>
      <dgm:spPr/>
      <dgm:t>
        <a:bodyPr/>
        <a:lstStyle/>
        <a:p>
          <a:pPr rtl="0"/>
          <a:r>
            <a:rPr lang="tr-TR" sz="2400" b="1" i="0" dirty="0" smtClean="0">
              <a:latin typeface="Calibri" pitchFamily="34" charset="0"/>
              <a:cs typeface="Calibri" pitchFamily="34" charset="0"/>
            </a:rPr>
            <a:t>3. ADIM</a:t>
          </a:r>
          <a:endParaRPr lang="tr-TR" sz="2400" i="0" dirty="0">
            <a:latin typeface="Calibri" pitchFamily="34" charset="0"/>
            <a:cs typeface="Calibri" pitchFamily="34" charset="0"/>
          </a:endParaRPr>
        </a:p>
      </dgm:t>
    </dgm:pt>
    <dgm:pt modelId="{5A30C8C9-BB2E-4D56-B208-DB322B7A1565}" type="parTrans" cxnId="{7FA79A28-117F-4A0E-8A38-8683A98F98E1}">
      <dgm:prSet/>
      <dgm:spPr/>
      <dgm:t>
        <a:bodyPr/>
        <a:lstStyle/>
        <a:p>
          <a:endParaRPr lang="tr-TR" i="0">
            <a:latin typeface="Calibri" pitchFamily="34" charset="0"/>
            <a:cs typeface="Calibri" pitchFamily="34" charset="0"/>
          </a:endParaRPr>
        </a:p>
      </dgm:t>
    </dgm:pt>
    <dgm:pt modelId="{11684F86-CFF0-4C88-B96D-99C36358F272}" type="sibTrans" cxnId="{7FA79A28-117F-4A0E-8A38-8683A98F98E1}">
      <dgm:prSet/>
      <dgm:spPr/>
      <dgm:t>
        <a:bodyPr/>
        <a:lstStyle/>
        <a:p>
          <a:endParaRPr lang="tr-TR" i="0">
            <a:latin typeface="Calibri" pitchFamily="34" charset="0"/>
            <a:cs typeface="Calibri" pitchFamily="34" charset="0"/>
          </a:endParaRPr>
        </a:p>
      </dgm:t>
    </dgm:pt>
    <dgm:pt modelId="{B2A2AE22-CBF7-43DC-AB78-0832D3B6AB11}">
      <dgm:prSet custT="1"/>
      <dgm:spPr/>
      <dgm:t>
        <a:bodyPr/>
        <a:lstStyle/>
        <a:p>
          <a:pPr rtl="0"/>
          <a:r>
            <a:rPr lang="tr-TR" sz="2400" b="1" i="0" dirty="0" smtClean="0">
              <a:latin typeface="Calibri" pitchFamily="34" charset="0"/>
              <a:cs typeface="Calibri" pitchFamily="34" charset="0"/>
            </a:rPr>
            <a:t>4. ADIM</a:t>
          </a:r>
          <a:endParaRPr lang="tr-TR" sz="2400" i="0" dirty="0">
            <a:latin typeface="Calibri" pitchFamily="34" charset="0"/>
            <a:cs typeface="Calibri" pitchFamily="34" charset="0"/>
          </a:endParaRPr>
        </a:p>
      </dgm:t>
    </dgm:pt>
    <dgm:pt modelId="{F98529EF-14A7-4DF6-8965-6961795A999E}" type="parTrans" cxnId="{F4CFFE32-040B-4FA4-A3B7-5398349A1039}">
      <dgm:prSet/>
      <dgm:spPr/>
      <dgm:t>
        <a:bodyPr/>
        <a:lstStyle/>
        <a:p>
          <a:endParaRPr lang="tr-TR" i="0">
            <a:latin typeface="Calibri" pitchFamily="34" charset="0"/>
            <a:cs typeface="Calibri" pitchFamily="34" charset="0"/>
          </a:endParaRPr>
        </a:p>
      </dgm:t>
    </dgm:pt>
    <dgm:pt modelId="{A8C9AFA6-EDB9-4357-BA77-9DCAE99E5F26}" type="sibTrans" cxnId="{F4CFFE32-040B-4FA4-A3B7-5398349A1039}">
      <dgm:prSet/>
      <dgm:spPr/>
      <dgm:t>
        <a:bodyPr/>
        <a:lstStyle/>
        <a:p>
          <a:endParaRPr lang="tr-TR" i="0">
            <a:latin typeface="Calibri" pitchFamily="34" charset="0"/>
            <a:cs typeface="Calibri" pitchFamily="34" charset="0"/>
          </a:endParaRPr>
        </a:p>
      </dgm:t>
    </dgm:pt>
    <dgm:pt modelId="{E8BAF6D3-69AA-47CD-BA08-3427A57F3B6C}">
      <dgm:prSet custT="1"/>
      <dgm:spPr/>
      <dgm:t>
        <a:bodyPr/>
        <a:lstStyle/>
        <a:p>
          <a:pPr rtl="0"/>
          <a:r>
            <a:rPr lang="tr-TR" sz="2400" b="1" i="0" dirty="0" smtClean="0">
              <a:latin typeface="Calibri" pitchFamily="34" charset="0"/>
              <a:cs typeface="Calibri" pitchFamily="34" charset="0"/>
            </a:rPr>
            <a:t>5. ADIM</a:t>
          </a:r>
          <a:endParaRPr lang="tr-TR" sz="2400" i="0" dirty="0">
            <a:latin typeface="Calibri" pitchFamily="34" charset="0"/>
            <a:cs typeface="Calibri" pitchFamily="34" charset="0"/>
          </a:endParaRPr>
        </a:p>
      </dgm:t>
    </dgm:pt>
    <dgm:pt modelId="{D8FBDF5B-314F-4962-B9E5-78D07470EDBC}" type="parTrans" cxnId="{96B26884-70B2-4CD4-B665-AF598653A3E8}">
      <dgm:prSet/>
      <dgm:spPr/>
      <dgm:t>
        <a:bodyPr/>
        <a:lstStyle/>
        <a:p>
          <a:endParaRPr lang="tr-TR" i="0">
            <a:latin typeface="Calibri" pitchFamily="34" charset="0"/>
            <a:cs typeface="Calibri" pitchFamily="34" charset="0"/>
          </a:endParaRPr>
        </a:p>
      </dgm:t>
    </dgm:pt>
    <dgm:pt modelId="{16C98F59-CD5D-4FB3-BB35-BF5A294ADDFA}" type="sibTrans" cxnId="{96B26884-70B2-4CD4-B665-AF598653A3E8}">
      <dgm:prSet/>
      <dgm:spPr/>
      <dgm:t>
        <a:bodyPr/>
        <a:lstStyle/>
        <a:p>
          <a:endParaRPr lang="tr-TR" i="0">
            <a:latin typeface="Calibri" pitchFamily="34" charset="0"/>
            <a:cs typeface="Calibri" pitchFamily="34" charset="0"/>
          </a:endParaRPr>
        </a:p>
      </dgm:t>
    </dgm:pt>
    <dgm:pt modelId="{0D48D183-2BA9-47D0-852F-7CA94A2DD4CC}">
      <dgm:prSet custT="1"/>
      <dgm:spPr/>
      <dgm:t>
        <a:bodyPr/>
        <a:lstStyle/>
        <a:p>
          <a:r>
            <a:rPr lang="tr-TR" sz="2000" i="0" dirty="0" smtClean="0">
              <a:latin typeface="Calibri" pitchFamily="34" charset="0"/>
              <a:cs typeface="Calibri" pitchFamily="34" charset="0"/>
            </a:rPr>
            <a:t>Risk Değerlendirmesi Ekibinin Kurulması</a:t>
          </a:r>
          <a:endParaRPr lang="tr-TR" sz="2000" i="0" dirty="0">
            <a:latin typeface="Calibri" pitchFamily="34" charset="0"/>
            <a:cs typeface="Calibri" pitchFamily="34" charset="0"/>
          </a:endParaRPr>
        </a:p>
      </dgm:t>
    </dgm:pt>
    <dgm:pt modelId="{3321F27D-869B-43B6-947F-05E9C504D821}" type="parTrans" cxnId="{907E4E10-2FF7-4427-A87F-A0B2595AB703}">
      <dgm:prSet/>
      <dgm:spPr/>
      <dgm:t>
        <a:bodyPr/>
        <a:lstStyle/>
        <a:p>
          <a:endParaRPr lang="tr-TR" i="0">
            <a:latin typeface="Calibri" pitchFamily="34" charset="0"/>
            <a:cs typeface="Calibri" pitchFamily="34" charset="0"/>
          </a:endParaRPr>
        </a:p>
      </dgm:t>
    </dgm:pt>
    <dgm:pt modelId="{5FCAAD14-D303-41C2-89C5-1AE350D0D74B}" type="sibTrans" cxnId="{907E4E10-2FF7-4427-A87F-A0B2595AB703}">
      <dgm:prSet/>
      <dgm:spPr/>
      <dgm:t>
        <a:bodyPr/>
        <a:lstStyle/>
        <a:p>
          <a:endParaRPr lang="tr-TR" i="0">
            <a:latin typeface="Calibri" pitchFamily="34" charset="0"/>
            <a:cs typeface="Calibri" pitchFamily="34" charset="0"/>
          </a:endParaRPr>
        </a:p>
      </dgm:t>
    </dgm:pt>
    <dgm:pt modelId="{1CDD6FB0-D755-47D8-AE89-13AF0AB99666}">
      <dgm:prSet custT="1"/>
      <dgm:spPr/>
      <dgm:t>
        <a:bodyPr/>
        <a:lstStyle/>
        <a:p>
          <a:pPr rtl="0"/>
          <a:r>
            <a:rPr lang="tr-TR" sz="2000" i="0" dirty="0" smtClean="0">
              <a:latin typeface="Calibri" pitchFamily="34" charset="0"/>
              <a:cs typeface="Calibri" pitchFamily="34" charset="0"/>
            </a:rPr>
            <a:t>Risk Değerlendirmesi Yapılacak Alan ve Faaliyetlerin Tanımlanması</a:t>
          </a:r>
          <a:endParaRPr lang="tr-TR" sz="2000" i="0" dirty="0">
            <a:latin typeface="Calibri" pitchFamily="34" charset="0"/>
            <a:cs typeface="Calibri" pitchFamily="34" charset="0"/>
          </a:endParaRPr>
        </a:p>
      </dgm:t>
    </dgm:pt>
    <dgm:pt modelId="{B8074425-80BD-4999-80A3-36062DB73831}" type="parTrans" cxnId="{24DA6553-E891-4678-8042-085367F2EE5C}">
      <dgm:prSet/>
      <dgm:spPr/>
      <dgm:t>
        <a:bodyPr/>
        <a:lstStyle/>
        <a:p>
          <a:endParaRPr lang="tr-TR" i="0">
            <a:latin typeface="Calibri" pitchFamily="34" charset="0"/>
            <a:cs typeface="Calibri" pitchFamily="34" charset="0"/>
          </a:endParaRPr>
        </a:p>
      </dgm:t>
    </dgm:pt>
    <dgm:pt modelId="{EB1D4636-8ACA-434A-A285-F2894A90E932}" type="sibTrans" cxnId="{24DA6553-E891-4678-8042-085367F2EE5C}">
      <dgm:prSet/>
      <dgm:spPr/>
      <dgm:t>
        <a:bodyPr/>
        <a:lstStyle/>
        <a:p>
          <a:endParaRPr lang="tr-TR" i="0">
            <a:latin typeface="Calibri" pitchFamily="34" charset="0"/>
            <a:cs typeface="Calibri" pitchFamily="34" charset="0"/>
          </a:endParaRPr>
        </a:p>
      </dgm:t>
    </dgm:pt>
    <dgm:pt modelId="{7DD16444-E4E1-46EA-8585-B4F8E0F6F398}">
      <dgm:prSet custT="1"/>
      <dgm:spPr/>
      <dgm:t>
        <a:bodyPr/>
        <a:lstStyle/>
        <a:p>
          <a:pPr rtl="0"/>
          <a:r>
            <a:rPr lang="tr-TR" sz="2000" i="0" dirty="0" smtClean="0">
              <a:latin typeface="Calibri" pitchFamily="34" charset="0"/>
              <a:cs typeface="Calibri" pitchFamily="34" charset="0"/>
            </a:rPr>
            <a:t>Alanlara Yönelik Risk Değerlendirme Planının Oluşturulması</a:t>
          </a:r>
          <a:endParaRPr lang="tr-TR" sz="2000" i="0" dirty="0">
            <a:latin typeface="Calibri" pitchFamily="34" charset="0"/>
            <a:cs typeface="Calibri" pitchFamily="34" charset="0"/>
          </a:endParaRPr>
        </a:p>
      </dgm:t>
    </dgm:pt>
    <dgm:pt modelId="{BD3ABFD3-91E8-4991-B553-8D0271175AB5}" type="parTrans" cxnId="{58987D16-A20F-491C-AA86-000035B501CB}">
      <dgm:prSet/>
      <dgm:spPr/>
      <dgm:t>
        <a:bodyPr/>
        <a:lstStyle/>
        <a:p>
          <a:endParaRPr lang="tr-TR" i="0">
            <a:latin typeface="Calibri" pitchFamily="34" charset="0"/>
            <a:cs typeface="Calibri" pitchFamily="34" charset="0"/>
          </a:endParaRPr>
        </a:p>
      </dgm:t>
    </dgm:pt>
    <dgm:pt modelId="{2F9FC042-4D08-465B-AF25-099D43AB85E3}" type="sibTrans" cxnId="{58987D16-A20F-491C-AA86-000035B501CB}">
      <dgm:prSet/>
      <dgm:spPr/>
      <dgm:t>
        <a:bodyPr/>
        <a:lstStyle/>
        <a:p>
          <a:endParaRPr lang="tr-TR" i="0">
            <a:latin typeface="Calibri" pitchFamily="34" charset="0"/>
            <a:cs typeface="Calibri" pitchFamily="34" charset="0"/>
          </a:endParaRPr>
        </a:p>
      </dgm:t>
    </dgm:pt>
    <dgm:pt modelId="{8C12B5DD-8809-4522-83E4-BAD547142A4D}">
      <dgm:prSet custT="1"/>
      <dgm:spPr/>
      <dgm:t>
        <a:bodyPr/>
        <a:lstStyle/>
        <a:p>
          <a:pPr rtl="0"/>
          <a:r>
            <a:rPr lang="tr-TR" sz="2000" i="0" dirty="0" smtClean="0">
              <a:latin typeface="Calibri" pitchFamily="34" charset="0"/>
              <a:cs typeface="Calibri" pitchFamily="34" charset="0"/>
            </a:rPr>
            <a:t>Risk Değerlendirme Ekiplerinin Eğitimi </a:t>
          </a:r>
          <a:endParaRPr lang="tr-TR" sz="2000" i="0" dirty="0">
            <a:latin typeface="Calibri" pitchFamily="34" charset="0"/>
            <a:cs typeface="Calibri" pitchFamily="34" charset="0"/>
          </a:endParaRPr>
        </a:p>
      </dgm:t>
    </dgm:pt>
    <dgm:pt modelId="{7E0E5E39-D55A-41B0-BBC4-C5DEA13DBCCD}" type="parTrans" cxnId="{3B9EDB14-4FF7-4DF7-B7A2-51EF8A256054}">
      <dgm:prSet/>
      <dgm:spPr/>
      <dgm:t>
        <a:bodyPr/>
        <a:lstStyle/>
        <a:p>
          <a:endParaRPr lang="tr-TR" i="0">
            <a:latin typeface="Calibri" pitchFamily="34" charset="0"/>
            <a:cs typeface="Calibri" pitchFamily="34" charset="0"/>
          </a:endParaRPr>
        </a:p>
      </dgm:t>
    </dgm:pt>
    <dgm:pt modelId="{815E95FA-11D1-4FC9-B4D5-EA004ED85834}" type="sibTrans" cxnId="{3B9EDB14-4FF7-4DF7-B7A2-51EF8A256054}">
      <dgm:prSet/>
      <dgm:spPr/>
      <dgm:t>
        <a:bodyPr/>
        <a:lstStyle/>
        <a:p>
          <a:endParaRPr lang="tr-TR" i="0">
            <a:latin typeface="Calibri" pitchFamily="34" charset="0"/>
            <a:cs typeface="Calibri" pitchFamily="34" charset="0"/>
          </a:endParaRPr>
        </a:p>
      </dgm:t>
    </dgm:pt>
    <dgm:pt modelId="{B4F7DF29-1A0D-483B-9A0F-4DBA71EEEDFB}">
      <dgm:prSet custT="1"/>
      <dgm:spPr/>
      <dgm:t>
        <a:bodyPr/>
        <a:lstStyle/>
        <a:p>
          <a:pPr rtl="0"/>
          <a:r>
            <a:rPr lang="tr-TR" sz="2000" i="0" dirty="0" smtClean="0">
              <a:latin typeface="Calibri" pitchFamily="34" charset="0"/>
              <a:cs typeface="Calibri" pitchFamily="34" charset="0"/>
            </a:rPr>
            <a:t>Alanlara Yönelik Risk Değerlendirme Ekiplerinin Ön Hazırlık Yapması ve Bilgi Toplama</a:t>
          </a:r>
          <a:endParaRPr lang="tr-TR" sz="2000" i="0" dirty="0">
            <a:latin typeface="Calibri" pitchFamily="34" charset="0"/>
            <a:cs typeface="Calibri" pitchFamily="34" charset="0"/>
          </a:endParaRPr>
        </a:p>
      </dgm:t>
    </dgm:pt>
    <dgm:pt modelId="{601D93C4-52B4-43B5-9354-5BB3ACBB2209}" type="parTrans" cxnId="{C568A3A1-C70E-4A17-BFBA-E01C0279234D}">
      <dgm:prSet/>
      <dgm:spPr/>
      <dgm:t>
        <a:bodyPr/>
        <a:lstStyle/>
        <a:p>
          <a:endParaRPr lang="tr-TR" i="0">
            <a:latin typeface="Calibri" pitchFamily="34" charset="0"/>
            <a:cs typeface="Calibri" pitchFamily="34" charset="0"/>
          </a:endParaRPr>
        </a:p>
      </dgm:t>
    </dgm:pt>
    <dgm:pt modelId="{A2665591-A885-4F7B-8153-AA05DE8D75F4}" type="sibTrans" cxnId="{C568A3A1-C70E-4A17-BFBA-E01C0279234D}">
      <dgm:prSet/>
      <dgm:spPr/>
      <dgm:t>
        <a:bodyPr/>
        <a:lstStyle/>
        <a:p>
          <a:endParaRPr lang="tr-TR" i="0">
            <a:latin typeface="Calibri" pitchFamily="34" charset="0"/>
            <a:cs typeface="Calibri" pitchFamily="34" charset="0"/>
          </a:endParaRPr>
        </a:p>
      </dgm:t>
    </dgm:pt>
    <dgm:pt modelId="{769F7490-6D47-4924-9F70-38CEEB4EEFA4}">
      <dgm:prSet custT="1"/>
      <dgm:spPr/>
      <dgm:t>
        <a:bodyPr/>
        <a:lstStyle/>
        <a:p>
          <a:pPr rtl="0"/>
          <a:r>
            <a:rPr lang="tr-TR" sz="2000" i="0" dirty="0" smtClean="0">
              <a:latin typeface="Calibri" pitchFamily="34" charset="0"/>
              <a:cs typeface="Calibri" pitchFamily="34" charset="0"/>
            </a:rPr>
            <a:t>İş Sağlığı ve Güvenliği Tehlike ve Risklerinin Tanımlanması</a:t>
          </a:r>
          <a:endParaRPr lang="tr-TR" sz="2000" i="0" dirty="0">
            <a:latin typeface="Calibri" pitchFamily="34" charset="0"/>
            <a:cs typeface="Calibri" pitchFamily="34" charset="0"/>
          </a:endParaRPr>
        </a:p>
      </dgm:t>
    </dgm:pt>
    <dgm:pt modelId="{5C7EFB26-DEDE-42DE-9346-DA299A05D3A8}" type="parTrans" cxnId="{5822B179-2278-414E-90FA-94C3037A7D57}">
      <dgm:prSet/>
      <dgm:spPr/>
      <dgm:t>
        <a:bodyPr/>
        <a:lstStyle/>
        <a:p>
          <a:endParaRPr lang="tr-TR" i="0">
            <a:latin typeface="Calibri" pitchFamily="34" charset="0"/>
            <a:cs typeface="Calibri" pitchFamily="34" charset="0"/>
          </a:endParaRPr>
        </a:p>
      </dgm:t>
    </dgm:pt>
    <dgm:pt modelId="{8FC94266-C8AB-4E1D-B339-06B12CB894B0}" type="sibTrans" cxnId="{5822B179-2278-414E-90FA-94C3037A7D57}">
      <dgm:prSet/>
      <dgm:spPr/>
      <dgm:t>
        <a:bodyPr/>
        <a:lstStyle/>
        <a:p>
          <a:endParaRPr lang="tr-TR" i="0">
            <a:latin typeface="Calibri" pitchFamily="34" charset="0"/>
            <a:cs typeface="Calibri" pitchFamily="34" charset="0"/>
          </a:endParaRPr>
        </a:p>
      </dgm:t>
    </dgm:pt>
    <dgm:pt modelId="{3C5835B3-2FF6-4729-8002-B83AA50EEF77}">
      <dgm:prSet custT="1"/>
      <dgm:spPr/>
      <dgm:t>
        <a:bodyPr/>
        <a:lstStyle/>
        <a:p>
          <a:pPr rtl="0"/>
          <a:r>
            <a:rPr lang="tr-TR" sz="2400" b="1" i="0" dirty="0" smtClean="0">
              <a:latin typeface="Calibri" pitchFamily="34" charset="0"/>
              <a:cs typeface="Calibri" pitchFamily="34" charset="0"/>
            </a:rPr>
            <a:t>6. ADIM</a:t>
          </a:r>
          <a:endParaRPr lang="tr-TR" sz="2400" i="0" dirty="0">
            <a:latin typeface="Calibri" pitchFamily="34" charset="0"/>
            <a:cs typeface="Calibri" pitchFamily="34" charset="0"/>
          </a:endParaRPr>
        </a:p>
      </dgm:t>
    </dgm:pt>
    <dgm:pt modelId="{C285D260-3C31-4C5C-9C9E-D877DC0CEFC6}" type="sibTrans" cxnId="{B07A5F0C-3698-41F2-B138-7A638A38F3E3}">
      <dgm:prSet/>
      <dgm:spPr/>
      <dgm:t>
        <a:bodyPr/>
        <a:lstStyle/>
        <a:p>
          <a:endParaRPr lang="tr-TR" i="0">
            <a:latin typeface="Calibri" pitchFamily="34" charset="0"/>
            <a:cs typeface="Calibri" pitchFamily="34" charset="0"/>
          </a:endParaRPr>
        </a:p>
      </dgm:t>
    </dgm:pt>
    <dgm:pt modelId="{B25D2051-F091-4B5C-8DF2-963C54F4BE8D}" type="parTrans" cxnId="{B07A5F0C-3698-41F2-B138-7A638A38F3E3}">
      <dgm:prSet/>
      <dgm:spPr/>
      <dgm:t>
        <a:bodyPr/>
        <a:lstStyle/>
        <a:p>
          <a:endParaRPr lang="tr-TR" i="0">
            <a:latin typeface="Calibri" pitchFamily="34" charset="0"/>
            <a:cs typeface="Calibri" pitchFamily="34" charset="0"/>
          </a:endParaRPr>
        </a:p>
      </dgm:t>
    </dgm:pt>
    <dgm:pt modelId="{7B01CEDB-D6AD-4857-BAAA-17397C71B6C0}" type="pres">
      <dgm:prSet presAssocID="{2D24A383-C997-40E9-AEC7-A77438C00867}" presName="Name0" presStyleCnt="0">
        <dgm:presLayoutVars>
          <dgm:dir/>
          <dgm:animLvl val="lvl"/>
          <dgm:resizeHandles val="exact"/>
        </dgm:presLayoutVars>
      </dgm:prSet>
      <dgm:spPr/>
      <dgm:t>
        <a:bodyPr/>
        <a:lstStyle/>
        <a:p>
          <a:endParaRPr lang="tr-TR"/>
        </a:p>
      </dgm:t>
    </dgm:pt>
    <dgm:pt modelId="{45670927-E98D-497F-8091-237708ACFC6E}" type="pres">
      <dgm:prSet presAssocID="{A5E03DAC-C68C-403B-BD36-F57946F45623}" presName="linNode" presStyleCnt="0"/>
      <dgm:spPr/>
    </dgm:pt>
    <dgm:pt modelId="{108A26D0-7ACF-4CB9-87BD-48747EDF1C82}" type="pres">
      <dgm:prSet presAssocID="{A5E03DAC-C68C-403B-BD36-F57946F45623}" presName="parentText" presStyleLbl="node1" presStyleIdx="0" presStyleCnt="6" custScaleX="65769">
        <dgm:presLayoutVars>
          <dgm:chMax val="1"/>
          <dgm:bulletEnabled val="1"/>
        </dgm:presLayoutVars>
      </dgm:prSet>
      <dgm:spPr/>
      <dgm:t>
        <a:bodyPr/>
        <a:lstStyle/>
        <a:p>
          <a:endParaRPr lang="tr-TR"/>
        </a:p>
      </dgm:t>
    </dgm:pt>
    <dgm:pt modelId="{7F4C57CD-AE0A-4A75-B8C0-8A4568AF8DBA}" type="pres">
      <dgm:prSet presAssocID="{A5E03DAC-C68C-403B-BD36-F57946F45623}" presName="descendantText" presStyleLbl="alignAccFollowNode1" presStyleIdx="0" presStyleCnt="6" custScaleX="114215">
        <dgm:presLayoutVars>
          <dgm:bulletEnabled val="1"/>
        </dgm:presLayoutVars>
      </dgm:prSet>
      <dgm:spPr/>
      <dgm:t>
        <a:bodyPr/>
        <a:lstStyle/>
        <a:p>
          <a:endParaRPr lang="tr-TR"/>
        </a:p>
      </dgm:t>
    </dgm:pt>
    <dgm:pt modelId="{23DEF42D-CF03-45E9-9B0A-B2F75A21FFDC}" type="pres">
      <dgm:prSet presAssocID="{6096F884-87AB-495F-B2AD-6C9B77383092}" presName="sp" presStyleCnt="0"/>
      <dgm:spPr/>
    </dgm:pt>
    <dgm:pt modelId="{C262F37B-4C23-4DA9-A338-883ABB94970D}" type="pres">
      <dgm:prSet presAssocID="{10DBE20A-1B73-472B-B592-EAEF16D5B7D1}" presName="linNode" presStyleCnt="0"/>
      <dgm:spPr/>
    </dgm:pt>
    <dgm:pt modelId="{7FC79839-773C-4A62-966C-5E6135FEC06E}" type="pres">
      <dgm:prSet presAssocID="{10DBE20A-1B73-472B-B592-EAEF16D5B7D1}" presName="parentText" presStyleLbl="node1" presStyleIdx="1" presStyleCnt="6" custScaleX="65769">
        <dgm:presLayoutVars>
          <dgm:chMax val="1"/>
          <dgm:bulletEnabled val="1"/>
        </dgm:presLayoutVars>
      </dgm:prSet>
      <dgm:spPr/>
      <dgm:t>
        <a:bodyPr/>
        <a:lstStyle/>
        <a:p>
          <a:endParaRPr lang="tr-TR"/>
        </a:p>
      </dgm:t>
    </dgm:pt>
    <dgm:pt modelId="{91A21114-6FFB-4913-988C-1B42A59151CD}" type="pres">
      <dgm:prSet presAssocID="{10DBE20A-1B73-472B-B592-EAEF16D5B7D1}" presName="descendantText" presStyleLbl="alignAccFollowNode1" presStyleIdx="1" presStyleCnt="6" custScaleX="114215" custLinFactY="36040" custLinFactNeighborX="1510" custLinFactNeighborY="100000">
        <dgm:presLayoutVars>
          <dgm:bulletEnabled val="1"/>
        </dgm:presLayoutVars>
      </dgm:prSet>
      <dgm:spPr/>
      <dgm:t>
        <a:bodyPr/>
        <a:lstStyle/>
        <a:p>
          <a:endParaRPr lang="tr-TR"/>
        </a:p>
      </dgm:t>
    </dgm:pt>
    <dgm:pt modelId="{E1BE7B84-BDD4-44D4-BBFD-4094BAE51687}" type="pres">
      <dgm:prSet presAssocID="{FDA0917D-CDC0-41AD-B495-23F440227982}" presName="sp" presStyleCnt="0"/>
      <dgm:spPr/>
    </dgm:pt>
    <dgm:pt modelId="{09F42972-F33D-4137-B76D-651FD7FE8C4B}" type="pres">
      <dgm:prSet presAssocID="{34B691D3-B67E-44C6-BA8D-8B1674F3A2C0}" presName="linNode" presStyleCnt="0"/>
      <dgm:spPr/>
    </dgm:pt>
    <dgm:pt modelId="{0122D2F0-BF93-4DA4-B309-E96D1F3E9178}" type="pres">
      <dgm:prSet presAssocID="{34B691D3-B67E-44C6-BA8D-8B1674F3A2C0}" presName="parentText" presStyleLbl="node1" presStyleIdx="2" presStyleCnt="6" custScaleX="65769">
        <dgm:presLayoutVars>
          <dgm:chMax val="1"/>
          <dgm:bulletEnabled val="1"/>
        </dgm:presLayoutVars>
      </dgm:prSet>
      <dgm:spPr/>
      <dgm:t>
        <a:bodyPr/>
        <a:lstStyle/>
        <a:p>
          <a:endParaRPr lang="tr-TR"/>
        </a:p>
      </dgm:t>
    </dgm:pt>
    <dgm:pt modelId="{458A4E73-2D27-44A4-AD96-6DAE2C9C70B8}" type="pres">
      <dgm:prSet presAssocID="{34B691D3-B67E-44C6-BA8D-8B1674F3A2C0}" presName="descendantText" presStyleLbl="alignAccFollowNode1" presStyleIdx="2" presStyleCnt="6" custScaleX="114215" custLinFactY="33125" custLinFactNeighborX="-804" custLinFactNeighborY="100000">
        <dgm:presLayoutVars>
          <dgm:bulletEnabled val="1"/>
        </dgm:presLayoutVars>
      </dgm:prSet>
      <dgm:spPr/>
      <dgm:t>
        <a:bodyPr/>
        <a:lstStyle/>
        <a:p>
          <a:endParaRPr lang="tr-TR"/>
        </a:p>
      </dgm:t>
    </dgm:pt>
    <dgm:pt modelId="{C4521713-8C27-42CF-841F-6EE0919FDA89}" type="pres">
      <dgm:prSet presAssocID="{11684F86-CFF0-4C88-B96D-99C36358F272}" presName="sp" presStyleCnt="0"/>
      <dgm:spPr/>
    </dgm:pt>
    <dgm:pt modelId="{649AECE0-140C-4F9E-886B-21C80EC889FC}" type="pres">
      <dgm:prSet presAssocID="{B2A2AE22-CBF7-43DC-AB78-0832D3B6AB11}" presName="linNode" presStyleCnt="0"/>
      <dgm:spPr/>
    </dgm:pt>
    <dgm:pt modelId="{6FF5B64D-AF06-4357-9343-6C7BA672E342}" type="pres">
      <dgm:prSet presAssocID="{B2A2AE22-CBF7-43DC-AB78-0832D3B6AB11}" presName="parentText" presStyleLbl="node1" presStyleIdx="3" presStyleCnt="6" custScaleX="65769">
        <dgm:presLayoutVars>
          <dgm:chMax val="1"/>
          <dgm:bulletEnabled val="1"/>
        </dgm:presLayoutVars>
      </dgm:prSet>
      <dgm:spPr/>
      <dgm:t>
        <a:bodyPr/>
        <a:lstStyle/>
        <a:p>
          <a:endParaRPr lang="tr-TR"/>
        </a:p>
      </dgm:t>
    </dgm:pt>
    <dgm:pt modelId="{43211E35-7436-45FB-8B9E-841AF7A7E477}" type="pres">
      <dgm:prSet presAssocID="{B2A2AE22-CBF7-43DC-AB78-0832D3B6AB11}" presName="descendantText" presStyleLbl="alignAccFollowNode1" presStyleIdx="3" presStyleCnt="6" custScaleX="114215" custLinFactY="-100000" custLinFactNeighborX="1510" custLinFactNeighborY="-154796">
        <dgm:presLayoutVars>
          <dgm:bulletEnabled val="1"/>
        </dgm:presLayoutVars>
      </dgm:prSet>
      <dgm:spPr/>
      <dgm:t>
        <a:bodyPr/>
        <a:lstStyle/>
        <a:p>
          <a:endParaRPr lang="tr-TR"/>
        </a:p>
      </dgm:t>
    </dgm:pt>
    <dgm:pt modelId="{9762657E-6FB7-42D6-8BF9-3F2DEF268D3F}" type="pres">
      <dgm:prSet presAssocID="{A8C9AFA6-EDB9-4357-BA77-9DCAE99E5F26}" presName="sp" presStyleCnt="0"/>
      <dgm:spPr/>
    </dgm:pt>
    <dgm:pt modelId="{411005FA-D520-4B9A-94B9-8F0DC65A8F45}" type="pres">
      <dgm:prSet presAssocID="{E8BAF6D3-69AA-47CD-BA08-3427A57F3B6C}" presName="linNode" presStyleCnt="0"/>
      <dgm:spPr/>
    </dgm:pt>
    <dgm:pt modelId="{EC00600B-D488-469C-89E0-5D9D0AA21FF1}" type="pres">
      <dgm:prSet presAssocID="{E8BAF6D3-69AA-47CD-BA08-3427A57F3B6C}" presName="parentText" presStyleLbl="node1" presStyleIdx="4" presStyleCnt="6" custScaleX="65769">
        <dgm:presLayoutVars>
          <dgm:chMax val="1"/>
          <dgm:bulletEnabled val="1"/>
        </dgm:presLayoutVars>
      </dgm:prSet>
      <dgm:spPr/>
      <dgm:t>
        <a:bodyPr/>
        <a:lstStyle/>
        <a:p>
          <a:endParaRPr lang="tr-TR"/>
        </a:p>
      </dgm:t>
    </dgm:pt>
    <dgm:pt modelId="{175CDA4D-718F-49B3-B43F-F56F2D7460AE}" type="pres">
      <dgm:prSet presAssocID="{E8BAF6D3-69AA-47CD-BA08-3427A57F3B6C}" presName="descendantText" presStyleLbl="alignAccFollowNode1" presStyleIdx="4" presStyleCnt="6" custScaleX="114215">
        <dgm:presLayoutVars>
          <dgm:bulletEnabled val="1"/>
        </dgm:presLayoutVars>
      </dgm:prSet>
      <dgm:spPr/>
      <dgm:t>
        <a:bodyPr/>
        <a:lstStyle/>
        <a:p>
          <a:endParaRPr lang="tr-TR"/>
        </a:p>
      </dgm:t>
    </dgm:pt>
    <dgm:pt modelId="{F87D8182-817C-4301-88A5-A50881F8B74C}" type="pres">
      <dgm:prSet presAssocID="{16C98F59-CD5D-4FB3-BB35-BF5A294ADDFA}" presName="sp" presStyleCnt="0"/>
      <dgm:spPr/>
    </dgm:pt>
    <dgm:pt modelId="{5ED2F673-85B5-4496-9C4B-3FBA9C645ADA}" type="pres">
      <dgm:prSet presAssocID="{3C5835B3-2FF6-4729-8002-B83AA50EEF77}" presName="linNode" presStyleCnt="0"/>
      <dgm:spPr/>
    </dgm:pt>
    <dgm:pt modelId="{B0D8039E-EF9E-4AEE-A91E-516DE7C4DB2D}" type="pres">
      <dgm:prSet presAssocID="{3C5835B3-2FF6-4729-8002-B83AA50EEF77}" presName="parentText" presStyleLbl="node1" presStyleIdx="5" presStyleCnt="6" custScaleX="65769">
        <dgm:presLayoutVars>
          <dgm:chMax val="1"/>
          <dgm:bulletEnabled val="1"/>
        </dgm:presLayoutVars>
      </dgm:prSet>
      <dgm:spPr/>
      <dgm:t>
        <a:bodyPr/>
        <a:lstStyle/>
        <a:p>
          <a:endParaRPr lang="tr-TR"/>
        </a:p>
      </dgm:t>
    </dgm:pt>
    <dgm:pt modelId="{681BF273-9EAD-447A-8271-A371D203AB6A}" type="pres">
      <dgm:prSet presAssocID="{3C5835B3-2FF6-4729-8002-B83AA50EEF77}" presName="descendantText" presStyleLbl="alignAccFollowNode1" presStyleIdx="5" presStyleCnt="6" custScaleX="114215" custLinFactNeighborY="2693">
        <dgm:presLayoutVars>
          <dgm:bulletEnabled val="1"/>
        </dgm:presLayoutVars>
      </dgm:prSet>
      <dgm:spPr/>
      <dgm:t>
        <a:bodyPr/>
        <a:lstStyle/>
        <a:p>
          <a:endParaRPr lang="tr-TR"/>
        </a:p>
      </dgm:t>
    </dgm:pt>
  </dgm:ptLst>
  <dgm:cxnLst>
    <dgm:cxn modelId="{905DF6B0-9D37-458E-B32E-F1F9B3483DEF}" type="presOf" srcId="{0D48D183-2BA9-47D0-852F-7CA94A2DD4CC}" destId="{7F4C57CD-AE0A-4A75-B8C0-8A4568AF8DBA}" srcOrd="0" destOrd="0" presId="urn:microsoft.com/office/officeart/2005/8/layout/vList5"/>
    <dgm:cxn modelId="{D028C932-D2B4-4F8E-BE6A-624C4C37CDA2}" type="presOf" srcId="{A5E03DAC-C68C-403B-BD36-F57946F45623}" destId="{108A26D0-7ACF-4CB9-87BD-48747EDF1C82}" srcOrd="0" destOrd="0" presId="urn:microsoft.com/office/officeart/2005/8/layout/vList5"/>
    <dgm:cxn modelId="{8258F770-183B-4056-B40E-A34AB25EF7A0}" type="presOf" srcId="{8C12B5DD-8809-4522-83E4-BAD547142A4D}" destId="{43211E35-7436-45FB-8B9E-841AF7A7E477}" srcOrd="0" destOrd="0" presId="urn:microsoft.com/office/officeart/2005/8/layout/vList5"/>
    <dgm:cxn modelId="{C6187F64-164E-4AB6-9D08-0092B9ABBB78}" type="presOf" srcId="{769F7490-6D47-4924-9F70-38CEEB4EEFA4}" destId="{681BF273-9EAD-447A-8271-A371D203AB6A}" srcOrd="0" destOrd="0" presId="urn:microsoft.com/office/officeart/2005/8/layout/vList5"/>
    <dgm:cxn modelId="{9C0D0431-2524-493F-A43A-A5AA5A6FF6A7}" srcId="{2D24A383-C997-40E9-AEC7-A77438C00867}" destId="{10DBE20A-1B73-472B-B592-EAEF16D5B7D1}" srcOrd="1" destOrd="0" parTransId="{6B3DCD48-5C6A-485C-BC35-344AB3AC96F3}" sibTransId="{FDA0917D-CDC0-41AD-B495-23F440227982}"/>
    <dgm:cxn modelId="{5822B179-2278-414E-90FA-94C3037A7D57}" srcId="{3C5835B3-2FF6-4729-8002-B83AA50EEF77}" destId="{769F7490-6D47-4924-9F70-38CEEB4EEFA4}" srcOrd="0" destOrd="0" parTransId="{5C7EFB26-DEDE-42DE-9346-DA299A05D3A8}" sibTransId="{8FC94266-C8AB-4E1D-B339-06B12CB894B0}"/>
    <dgm:cxn modelId="{BD249979-7595-4C4F-A0A1-EF17E51FF28F}" type="presOf" srcId="{E8BAF6D3-69AA-47CD-BA08-3427A57F3B6C}" destId="{EC00600B-D488-469C-89E0-5D9D0AA21FF1}" srcOrd="0" destOrd="0" presId="urn:microsoft.com/office/officeart/2005/8/layout/vList5"/>
    <dgm:cxn modelId="{C568A3A1-C70E-4A17-BFBA-E01C0279234D}" srcId="{E8BAF6D3-69AA-47CD-BA08-3427A57F3B6C}" destId="{B4F7DF29-1A0D-483B-9A0F-4DBA71EEEDFB}" srcOrd="0" destOrd="0" parTransId="{601D93C4-52B4-43B5-9354-5BB3ACBB2209}" sibTransId="{A2665591-A885-4F7B-8153-AA05DE8D75F4}"/>
    <dgm:cxn modelId="{90F4B652-3E08-40A5-A3F6-9C2181CA9AA4}" srcId="{2D24A383-C997-40E9-AEC7-A77438C00867}" destId="{A5E03DAC-C68C-403B-BD36-F57946F45623}" srcOrd="0" destOrd="0" parTransId="{806D7F8C-BABD-4EF6-971C-B72888993FBD}" sibTransId="{6096F884-87AB-495F-B2AD-6C9B77383092}"/>
    <dgm:cxn modelId="{58987D16-A20F-491C-AA86-000035B501CB}" srcId="{34B691D3-B67E-44C6-BA8D-8B1674F3A2C0}" destId="{7DD16444-E4E1-46EA-8585-B4F8E0F6F398}" srcOrd="0" destOrd="0" parTransId="{BD3ABFD3-91E8-4991-B553-8D0271175AB5}" sibTransId="{2F9FC042-4D08-465B-AF25-099D43AB85E3}"/>
    <dgm:cxn modelId="{46D29505-3956-47F0-8408-EBCEF7903A74}" type="presOf" srcId="{B4F7DF29-1A0D-483B-9A0F-4DBA71EEEDFB}" destId="{175CDA4D-718F-49B3-B43F-F56F2D7460AE}" srcOrd="0" destOrd="0" presId="urn:microsoft.com/office/officeart/2005/8/layout/vList5"/>
    <dgm:cxn modelId="{D5031D79-9E50-4E51-8F7C-825874A413DE}" type="presOf" srcId="{10DBE20A-1B73-472B-B592-EAEF16D5B7D1}" destId="{7FC79839-773C-4A62-966C-5E6135FEC06E}" srcOrd="0" destOrd="0" presId="urn:microsoft.com/office/officeart/2005/8/layout/vList5"/>
    <dgm:cxn modelId="{907E4E10-2FF7-4427-A87F-A0B2595AB703}" srcId="{A5E03DAC-C68C-403B-BD36-F57946F45623}" destId="{0D48D183-2BA9-47D0-852F-7CA94A2DD4CC}" srcOrd="0" destOrd="0" parTransId="{3321F27D-869B-43B6-947F-05E9C504D821}" sibTransId="{5FCAAD14-D303-41C2-89C5-1AE350D0D74B}"/>
    <dgm:cxn modelId="{11800C3E-021B-4B46-BAEC-1DA59660714F}" type="presOf" srcId="{1CDD6FB0-D755-47D8-AE89-13AF0AB99666}" destId="{91A21114-6FFB-4913-988C-1B42A59151CD}" srcOrd="0" destOrd="0" presId="urn:microsoft.com/office/officeart/2005/8/layout/vList5"/>
    <dgm:cxn modelId="{F4CFFE32-040B-4FA4-A3B7-5398349A1039}" srcId="{2D24A383-C997-40E9-AEC7-A77438C00867}" destId="{B2A2AE22-CBF7-43DC-AB78-0832D3B6AB11}" srcOrd="3" destOrd="0" parTransId="{F98529EF-14A7-4DF6-8965-6961795A999E}" sibTransId="{A8C9AFA6-EDB9-4357-BA77-9DCAE99E5F26}"/>
    <dgm:cxn modelId="{1B925895-70D3-40BA-9CE6-BE998760BBD6}" type="presOf" srcId="{3C5835B3-2FF6-4729-8002-B83AA50EEF77}" destId="{B0D8039E-EF9E-4AEE-A91E-516DE7C4DB2D}" srcOrd="0" destOrd="0" presId="urn:microsoft.com/office/officeart/2005/8/layout/vList5"/>
    <dgm:cxn modelId="{B07A5F0C-3698-41F2-B138-7A638A38F3E3}" srcId="{2D24A383-C997-40E9-AEC7-A77438C00867}" destId="{3C5835B3-2FF6-4729-8002-B83AA50EEF77}" srcOrd="5" destOrd="0" parTransId="{B25D2051-F091-4B5C-8DF2-963C54F4BE8D}" sibTransId="{C285D260-3C31-4C5C-9C9E-D877DC0CEFC6}"/>
    <dgm:cxn modelId="{7FA79A28-117F-4A0E-8A38-8683A98F98E1}" srcId="{2D24A383-C997-40E9-AEC7-A77438C00867}" destId="{34B691D3-B67E-44C6-BA8D-8B1674F3A2C0}" srcOrd="2" destOrd="0" parTransId="{5A30C8C9-BB2E-4D56-B208-DB322B7A1565}" sibTransId="{11684F86-CFF0-4C88-B96D-99C36358F272}"/>
    <dgm:cxn modelId="{0019FC8F-99A3-4571-8728-259D56E68959}" type="presOf" srcId="{B2A2AE22-CBF7-43DC-AB78-0832D3B6AB11}" destId="{6FF5B64D-AF06-4357-9343-6C7BA672E342}" srcOrd="0" destOrd="0" presId="urn:microsoft.com/office/officeart/2005/8/layout/vList5"/>
    <dgm:cxn modelId="{3B9EDB14-4FF7-4DF7-B7A2-51EF8A256054}" srcId="{B2A2AE22-CBF7-43DC-AB78-0832D3B6AB11}" destId="{8C12B5DD-8809-4522-83E4-BAD547142A4D}" srcOrd="0" destOrd="0" parTransId="{7E0E5E39-D55A-41B0-BBC4-C5DEA13DBCCD}" sibTransId="{815E95FA-11D1-4FC9-B4D5-EA004ED85834}"/>
    <dgm:cxn modelId="{D98BA76E-24BB-4D66-829E-EBDCE25F3970}" type="presOf" srcId="{34B691D3-B67E-44C6-BA8D-8B1674F3A2C0}" destId="{0122D2F0-BF93-4DA4-B309-E96D1F3E9178}" srcOrd="0" destOrd="0" presId="urn:microsoft.com/office/officeart/2005/8/layout/vList5"/>
    <dgm:cxn modelId="{96B26884-70B2-4CD4-B665-AF598653A3E8}" srcId="{2D24A383-C997-40E9-AEC7-A77438C00867}" destId="{E8BAF6D3-69AA-47CD-BA08-3427A57F3B6C}" srcOrd="4" destOrd="0" parTransId="{D8FBDF5B-314F-4962-B9E5-78D07470EDBC}" sibTransId="{16C98F59-CD5D-4FB3-BB35-BF5A294ADDFA}"/>
    <dgm:cxn modelId="{24DA6553-E891-4678-8042-085367F2EE5C}" srcId="{10DBE20A-1B73-472B-B592-EAEF16D5B7D1}" destId="{1CDD6FB0-D755-47D8-AE89-13AF0AB99666}" srcOrd="0" destOrd="0" parTransId="{B8074425-80BD-4999-80A3-36062DB73831}" sibTransId="{EB1D4636-8ACA-434A-A285-F2894A90E932}"/>
    <dgm:cxn modelId="{36946374-9D1C-44D3-9C9D-2A9BAE00346A}" type="presOf" srcId="{2D24A383-C997-40E9-AEC7-A77438C00867}" destId="{7B01CEDB-D6AD-4857-BAAA-17397C71B6C0}" srcOrd="0" destOrd="0" presId="urn:microsoft.com/office/officeart/2005/8/layout/vList5"/>
    <dgm:cxn modelId="{1564AA74-E7B1-4F72-B804-F43D20C226C8}" type="presOf" srcId="{7DD16444-E4E1-46EA-8585-B4F8E0F6F398}" destId="{458A4E73-2D27-44A4-AD96-6DAE2C9C70B8}" srcOrd="0" destOrd="0" presId="urn:microsoft.com/office/officeart/2005/8/layout/vList5"/>
    <dgm:cxn modelId="{B42B2538-BFA5-4778-AE54-319E94B11BD3}" type="presParOf" srcId="{7B01CEDB-D6AD-4857-BAAA-17397C71B6C0}" destId="{45670927-E98D-497F-8091-237708ACFC6E}" srcOrd="0" destOrd="0" presId="urn:microsoft.com/office/officeart/2005/8/layout/vList5"/>
    <dgm:cxn modelId="{926F79B9-D073-40E7-819F-87819FB61C9C}" type="presParOf" srcId="{45670927-E98D-497F-8091-237708ACFC6E}" destId="{108A26D0-7ACF-4CB9-87BD-48747EDF1C82}" srcOrd="0" destOrd="0" presId="urn:microsoft.com/office/officeart/2005/8/layout/vList5"/>
    <dgm:cxn modelId="{22C2306A-1D95-4FD9-87E2-528C29EFDE5B}" type="presParOf" srcId="{45670927-E98D-497F-8091-237708ACFC6E}" destId="{7F4C57CD-AE0A-4A75-B8C0-8A4568AF8DBA}" srcOrd="1" destOrd="0" presId="urn:microsoft.com/office/officeart/2005/8/layout/vList5"/>
    <dgm:cxn modelId="{D835CC6C-3E9C-4501-B4C5-F62218820A60}" type="presParOf" srcId="{7B01CEDB-D6AD-4857-BAAA-17397C71B6C0}" destId="{23DEF42D-CF03-45E9-9B0A-B2F75A21FFDC}" srcOrd="1" destOrd="0" presId="urn:microsoft.com/office/officeart/2005/8/layout/vList5"/>
    <dgm:cxn modelId="{9B60DB0E-2134-4198-B42B-E5BEE3B31AA9}" type="presParOf" srcId="{7B01CEDB-D6AD-4857-BAAA-17397C71B6C0}" destId="{C262F37B-4C23-4DA9-A338-883ABB94970D}" srcOrd="2" destOrd="0" presId="urn:microsoft.com/office/officeart/2005/8/layout/vList5"/>
    <dgm:cxn modelId="{FBE3FF98-0DF7-44B8-8A90-3DF3608714D9}" type="presParOf" srcId="{C262F37B-4C23-4DA9-A338-883ABB94970D}" destId="{7FC79839-773C-4A62-966C-5E6135FEC06E}" srcOrd="0" destOrd="0" presId="urn:microsoft.com/office/officeart/2005/8/layout/vList5"/>
    <dgm:cxn modelId="{F5981634-5AEC-404C-AB68-BA0DCE15BB73}" type="presParOf" srcId="{C262F37B-4C23-4DA9-A338-883ABB94970D}" destId="{91A21114-6FFB-4913-988C-1B42A59151CD}" srcOrd="1" destOrd="0" presId="urn:microsoft.com/office/officeart/2005/8/layout/vList5"/>
    <dgm:cxn modelId="{CE94D05A-DF9D-4C07-AC60-D8DD95FA69F7}" type="presParOf" srcId="{7B01CEDB-D6AD-4857-BAAA-17397C71B6C0}" destId="{E1BE7B84-BDD4-44D4-BBFD-4094BAE51687}" srcOrd="3" destOrd="0" presId="urn:microsoft.com/office/officeart/2005/8/layout/vList5"/>
    <dgm:cxn modelId="{7145E4D9-A982-4B64-BA58-F6D9352BAFB0}" type="presParOf" srcId="{7B01CEDB-D6AD-4857-BAAA-17397C71B6C0}" destId="{09F42972-F33D-4137-B76D-651FD7FE8C4B}" srcOrd="4" destOrd="0" presId="urn:microsoft.com/office/officeart/2005/8/layout/vList5"/>
    <dgm:cxn modelId="{10F870D7-3827-4205-A817-59147D9130C4}" type="presParOf" srcId="{09F42972-F33D-4137-B76D-651FD7FE8C4B}" destId="{0122D2F0-BF93-4DA4-B309-E96D1F3E9178}" srcOrd="0" destOrd="0" presId="urn:microsoft.com/office/officeart/2005/8/layout/vList5"/>
    <dgm:cxn modelId="{C9EE49E5-507E-44CA-9F5F-0842E75B6C89}" type="presParOf" srcId="{09F42972-F33D-4137-B76D-651FD7FE8C4B}" destId="{458A4E73-2D27-44A4-AD96-6DAE2C9C70B8}" srcOrd="1" destOrd="0" presId="urn:microsoft.com/office/officeart/2005/8/layout/vList5"/>
    <dgm:cxn modelId="{CF69D7B1-6229-4382-AB39-389F21BA38D4}" type="presParOf" srcId="{7B01CEDB-D6AD-4857-BAAA-17397C71B6C0}" destId="{C4521713-8C27-42CF-841F-6EE0919FDA89}" srcOrd="5" destOrd="0" presId="urn:microsoft.com/office/officeart/2005/8/layout/vList5"/>
    <dgm:cxn modelId="{96E32056-FC71-460E-A3C9-383E9B2C343C}" type="presParOf" srcId="{7B01CEDB-D6AD-4857-BAAA-17397C71B6C0}" destId="{649AECE0-140C-4F9E-886B-21C80EC889FC}" srcOrd="6" destOrd="0" presId="urn:microsoft.com/office/officeart/2005/8/layout/vList5"/>
    <dgm:cxn modelId="{A47532F5-851F-4CB4-8D67-D0E299E4C816}" type="presParOf" srcId="{649AECE0-140C-4F9E-886B-21C80EC889FC}" destId="{6FF5B64D-AF06-4357-9343-6C7BA672E342}" srcOrd="0" destOrd="0" presId="urn:microsoft.com/office/officeart/2005/8/layout/vList5"/>
    <dgm:cxn modelId="{E7B5D3A1-56AC-41DA-9932-476712D728A9}" type="presParOf" srcId="{649AECE0-140C-4F9E-886B-21C80EC889FC}" destId="{43211E35-7436-45FB-8B9E-841AF7A7E477}" srcOrd="1" destOrd="0" presId="urn:microsoft.com/office/officeart/2005/8/layout/vList5"/>
    <dgm:cxn modelId="{380A252D-8DE7-4E68-9E80-1CCC12F6595E}" type="presParOf" srcId="{7B01CEDB-D6AD-4857-BAAA-17397C71B6C0}" destId="{9762657E-6FB7-42D6-8BF9-3F2DEF268D3F}" srcOrd="7" destOrd="0" presId="urn:microsoft.com/office/officeart/2005/8/layout/vList5"/>
    <dgm:cxn modelId="{509C8B6A-BF90-4D9E-8DC6-8C733188846D}" type="presParOf" srcId="{7B01CEDB-D6AD-4857-BAAA-17397C71B6C0}" destId="{411005FA-D520-4B9A-94B9-8F0DC65A8F45}" srcOrd="8" destOrd="0" presId="urn:microsoft.com/office/officeart/2005/8/layout/vList5"/>
    <dgm:cxn modelId="{3E115003-AE49-4D19-8FF2-1158356D994D}" type="presParOf" srcId="{411005FA-D520-4B9A-94B9-8F0DC65A8F45}" destId="{EC00600B-D488-469C-89E0-5D9D0AA21FF1}" srcOrd="0" destOrd="0" presId="urn:microsoft.com/office/officeart/2005/8/layout/vList5"/>
    <dgm:cxn modelId="{BC98CEFF-6611-4827-B651-671F0B590357}" type="presParOf" srcId="{411005FA-D520-4B9A-94B9-8F0DC65A8F45}" destId="{175CDA4D-718F-49B3-B43F-F56F2D7460AE}" srcOrd="1" destOrd="0" presId="urn:microsoft.com/office/officeart/2005/8/layout/vList5"/>
    <dgm:cxn modelId="{937E3A94-8B05-47D4-89B3-F0D8A02435CB}" type="presParOf" srcId="{7B01CEDB-D6AD-4857-BAAA-17397C71B6C0}" destId="{F87D8182-817C-4301-88A5-A50881F8B74C}" srcOrd="9" destOrd="0" presId="urn:microsoft.com/office/officeart/2005/8/layout/vList5"/>
    <dgm:cxn modelId="{32653763-89D3-41D3-88E1-BA0DBDE71776}" type="presParOf" srcId="{7B01CEDB-D6AD-4857-BAAA-17397C71B6C0}" destId="{5ED2F673-85B5-4496-9C4B-3FBA9C645ADA}" srcOrd="10" destOrd="0" presId="urn:microsoft.com/office/officeart/2005/8/layout/vList5"/>
    <dgm:cxn modelId="{DE6DEF06-5350-426C-A15C-45EE841E29B2}" type="presParOf" srcId="{5ED2F673-85B5-4496-9C4B-3FBA9C645ADA}" destId="{B0D8039E-EF9E-4AEE-A91E-516DE7C4DB2D}" srcOrd="0" destOrd="0" presId="urn:microsoft.com/office/officeart/2005/8/layout/vList5"/>
    <dgm:cxn modelId="{984B7695-9CB5-4472-8F3C-E7CE2D741399}" type="presParOf" srcId="{5ED2F673-85B5-4496-9C4B-3FBA9C645ADA}" destId="{681BF273-9EAD-447A-8271-A371D203AB6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29E7EC-FDC9-4E95-985B-33D760646A1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529ED45C-DA2C-405C-A48D-AB2ADFF5F755}">
      <dgm:prSet custT="1"/>
      <dgm:spPr/>
      <dgm:t>
        <a:bodyPr/>
        <a:lstStyle/>
        <a:p>
          <a:pPr rtl="0"/>
          <a:r>
            <a:rPr lang="tr-TR" sz="2400" b="1" i="0" dirty="0" smtClean="0">
              <a:latin typeface="Calibri" pitchFamily="34" charset="0"/>
              <a:cs typeface="Calibri" pitchFamily="34" charset="0"/>
            </a:rPr>
            <a:t>7. ADIM :</a:t>
          </a:r>
          <a:endParaRPr lang="tr-TR" sz="2400" i="0" dirty="0">
            <a:latin typeface="Calibri" pitchFamily="34" charset="0"/>
            <a:cs typeface="Calibri" pitchFamily="34" charset="0"/>
          </a:endParaRPr>
        </a:p>
      </dgm:t>
    </dgm:pt>
    <dgm:pt modelId="{CCD2EA37-EA74-402D-8255-1462FCC7A590}" type="parTrans" cxnId="{2D48DE93-CD96-4777-99CF-E10963C41BE9}">
      <dgm:prSet/>
      <dgm:spPr/>
      <dgm:t>
        <a:bodyPr/>
        <a:lstStyle/>
        <a:p>
          <a:endParaRPr lang="tr-TR" i="0">
            <a:latin typeface="Calibri" pitchFamily="34" charset="0"/>
            <a:cs typeface="Calibri" pitchFamily="34" charset="0"/>
          </a:endParaRPr>
        </a:p>
      </dgm:t>
    </dgm:pt>
    <dgm:pt modelId="{C82D0CE8-C90C-47F2-8B84-319D51E93715}" type="sibTrans" cxnId="{2D48DE93-CD96-4777-99CF-E10963C41BE9}">
      <dgm:prSet/>
      <dgm:spPr/>
      <dgm:t>
        <a:bodyPr/>
        <a:lstStyle/>
        <a:p>
          <a:endParaRPr lang="tr-TR" i="0">
            <a:latin typeface="Calibri" pitchFamily="34" charset="0"/>
            <a:cs typeface="Calibri" pitchFamily="34" charset="0"/>
          </a:endParaRPr>
        </a:p>
      </dgm:t>
    </dgm:pt>
    <dgm:pt modelId="{E4ABE31D-8C33-491F-9435-0D65735DBE4D}">
      <dgm:prSet custT="1"/>
      <dgm:spPr/>
      <dgm:t>
        <a:bodyPr/>
        <a:lstStyle/>
        <a:p>
          <a:pPr rtl="0"/>
          <a:r>
            <a:rPr lang="tr-TR" sz="2400" b="1" i="0" dirty="0" smtClean="0">
              <a:latin typeface="Calibri" pitchFamily="34" charset="0"/>
              <a:cs typeface="Calibri" pitchFamily="34" charset="0"/>
            </a:rPr>
            <a:t>8. ADIM :</a:t>
          </a:r>
          <a:endParaRPr lang="tr-TR" sz="2400" i="0" dirty="0">
            <a:latin typeface="Calibri" pitchFamily="34" charset="0"/>
            <a:cs typeface="Calibri" pitchFamily="34" charset="0"/>
          </a:endParaRPr>
        </a:p>
      </dgm:t>
    </dgm:pt>
    <dgm:pt modelId="{1317E855-68A2-4700-A7A7-D1D5604B0CC6}" type="parTrans" cxnId="{DDDB343F-169B-4255-8372-55E50BFB1F87}">
      <dgm:prSet/>
      <dgm:spPr/>
      <dgm:t>
        <a:bodyPr/>
        <a:lstStyle/>
        <a:p>
          <a:endParaRPr lang="tr-TR" i="0">
            <a:latin typeface="Calibri" pitchFamily="34" charset="0"/>
            <a:cs typeface="Calibri" pitchFamily="34" charset="0"/>
          </a:endParaRPr>
        </a:p>
      </dgm:t>
    </dgm:pt>
    <dgm:pt modelId="{4240E734-B296-4E3C-829C-8AAD26F2721A}" type="sibTrans" cxnId="{DDDB343F-169B-4255-8372-55E50BFB1F87}">
      <dgm:prSet/>
      <dgm:spPr/>
      <dgm:t>
        <a:bodyPr/>
        <a:lstStyle/>
        <a:p>
          <a:endParaRPr lang="tr-TR" i="0">
            <a:latin typeface="Calibri" pitchFamily="34" charset="0"/>
            <a:cs typeface="Calibri" pitchFamily="34" charset="0"/>
          </a:endParaRPr>
        </a:p>
      </dgm:t>
    </dgm:pt>
    <dgm:pt modelId="{99844BE9-461B-415F-80BB-205C1F950866}">
      <dgm:prSet custT="1"/>
      <dgm:spPr/>
      <dgm:t>
        <a:bodyPr/>
        <a:lstStyle/>
        <a:p>
          <a:pPr rtl="0"/>
          <a:r>
            <a:rPr lang="tr-TR" sz="2400" b="1" i="0" dirty="0" smtClean="0">
              <a:latin typeface="Calibri" pitchFamily="34" charset="0"/>
              <a:cs typeface="Calibri" pitchFamily="34" charset="0"/>
            </a:rPr>
            <a:t>9. ADIM :</a:t>
          </a:r>
          <a:endParaRPr lang="tr-TR" sz="2400" i="0" dirty="0">
            <a:latin typeface="Calibri" pitchFamily="34" charset="0"/>
            <a:cs typeface="Calibri" pitchFamily="34" charset="0"/>
          </a:endParaRPr>
        </a:p>
      </dgm:t>
    </dgm:pt>
    <dgm:pt modelId="{76E93105-9C63-40A2-899B-900CB12383DC}" type="parTrans" cxnId="{E68FA88B-29DB-4C85-AA9B-23BF6CEBFC51}">
      <dgm:prSet/>
      <dgm:spPr/>
      <dgm:t>
        <a:bodyPr/>
        <a:lstStyle/>
        <a:p>
          <a:endParaRPr lang="tr-TR" i="0">
            <a:latin typeface="Calibri" pitchFamily="34" charset="0"/>
            <a:cs typeface="Calibri" pitchFamily="34" charset="0"/>
          </a:endParaRPr>
        </a:p>
      </dgm:t>
    </dgm:pt>
    <dgm:pt modelId="{71BB55FE-AA79-4777-9E85-AB59203DAEB1}" type="sibTrans" cxnId="{E68FA88B-29DB-4C85-AA9B-23BF6CEBFC51}">
      <dgm:prSet/>
      <dgm:spPr/>
      <dgm:t>
        <a:bodyPr/>
        <a:lstStyle/>
        <a:p>
          <a:endParaRPr lang="tr-TR" i="0">
            <a:latin typeface="Calibri" pitchFamily="34" charset="0"/>
            <a:cs typeface="Calibri" pitchFamily="34" charset="0"/>
          </a:endParaRPr>
        </a:p>
      </dgm:t>
    </dgm:pt>
    <dgm:pt modelId="{4A51AAD1-FB9D-48BF-82D4-2F2832D9EA5F}">
      <dgm:prSet custT="1"/>
      <dgm:spPr/>
      <dgm:t>
        <a:bodyPr/>
        <a:lstStyle/>
        <a:p>
          <a:pPr rtl="0"/>
          <a:r>
            <a:rPr lang="tr-TR" sz="2400" b="1" i="0" dirty="0" smtClean="0">
              <a:latin typeface="Calibri" pitchFamily="34" charset="0"/>
              <a:cs typeface="Calibri" pitchFamily="34" charset="0"/>
            </a:rPr>
            <a:t>10. ADIM :</a:t>
          </a:r>
          <a:endParaRPr lang="tr-TR" sz="2400" i="0" dirty="0">
            <a:latin typeface="Calibri" pitchFamily="34" charset="0"/>
            <a:cs typeface="Calibri" pitchFamily="34" charset="0"/>
          </a:endParaRPr>
        </a:p>
      </dgm:t>
    </dgm:pt>
    <dgm:pt modelId="{A6BBE735-A142-4BA8-8760-88CDCD96D1A8}" type="parTrans" cxnId="{C986031F-3FD3-4254-9D1A-8A076258FA3D}">
      <dgm:prSet/>
      <dgm:spPr/>
      <dgm:t>
        <a:bodyPr/>
        <a:lstStyle/>
        <a:p>
          <a:endParaRPr lang="tr-TR" i="0">
            <a:latin typeface="Calibri" pitchFamily="34" charset="0"/>
            <a:cs typeface="Calibri" pitchFamily="34" charset="0"/>
          </a:endParaRPr>
        </a:p>
      </dgm:t>
    </dgm:pt>
    <dgm:pt modelId="{BBD35BB9-C019-460B-A0C7-CAC9720DE664}" type="sibTrans" cxnId="{C986031F-3FD3-4254-9D1A-8A076258FA3D}">
      <dgm:prSet/>
      <dgm:spPr/>
      <dgm:t>
        <a:bodyPr/>
        <a:lstStyle/>
        <a:p>
          <a:endParaRPr lang="tr-TR" i="0">
            <a:latin typeface="Calibri" pitchFamily="34" charset="0"/>
            <a:cs typeface="Calibri" pitchFamily="34" charset="0"/>
          </a:endParaRPr>
        </a:p>
      </dgm:t>
    </dgm:pt>
    <dgm:pt modelId="{D640FD92-BA2B-4AF5-855F-D9D5ECBFE7BF}">
      <dgm:prSet custT="1"/>
      <dgm:spPr/>
      <dgm:t>
        <a:bodyPr/>
        <a:lstStyle/>
        <a:p>
          <a:pPr rtl="0"/>
          <a:r>
            <a:rPr lang="tr-TR" sz="2000" i="0" dirty="0" smtClean="0">
              <a:latin typeface="Calibri" pitchFamily="34" charset="0"/>
              <a:cs typeface="Calibri" pitchFamily="34" charset="0"/>
            </a:rPr>
            <a:t>Risklerin Önem Derecelerinin Belirlenmesi</a:t>
          </a:r>
          <a:endParaRPr lang="tr-TR" sz="2000" i="0" dirty="0">
            <a:latin typeface="Calibri" pitchFamily="34" charset="0"/>
            <a:cs typeface="Calibri" pitchFamily="34" charset="0"/>
          </a:endParaRPr>
        </a:p>
      </dgm:t>
    </dgm:pt>
    <dgm:pt modelId="{53301777-847A-429E-9E9F-1D0A98382243}" type="parTrans" cxnId="{04432548-612D-49AE-BBE7-46115A707DB5}">
      <dgm:prSet/>
      <dgm:spPr/>
      <dgm:t>
        <a:bodyPr/>
        <a:lstStyle/>
        <a:p>
          <a:endParaRPr lang="tr-TR" i="0">
            <a:latin typeface="Calibri" pitchFamily="34" charset="0"/>
            <a:cs typeface="Calibri" pitchFamily="34" charset="0"/>
          </a:endParaRPr>
        </a:p>
      </dgm:t>
    </dgm:pt>
    <dgm:pt modelId="{50148353-B3E6-4033-BEA4-B9A8849AB312}" type="sibTrans" cxnId="{04432548-612D-49AE-BBE7-46115A707DB5}">
      <dgm:prSet/>
      <dgm:spPr/>
      <dgm:t>
        <a:bodyPr/>
        <a:lstStyle/>
        <a:p>
          <a:endParaRPr lang="tr-TR" i="0">
            <a:latin typeface="Calibri" pitchFamily="34" charset="0"/>
            <a:cs typeface="Calibri" pitchFamily="34" charset="0"/>
          </a:endParaRPr>
        </a:p>
      </dgm:t>
    </dgm:pt>
    <dgm:pt modelId="{7DC36CE0-0636-4DBD-8E18-2BA292875100}">
      <dgm:prSet custT="1"/>
      <dgm:spPr/>
      <dgm:t>
        <a:bodyPr/>
        <a:lstStyle/>
        <a:p>
          <a:pPr rtl="0"/>
          <a:r>
            <a:rPr lang="tr-TR" sz="2000" i="0" dirty="0" smtClean="0">
              <a:latin typeface="Calibri" pitchFamily="34" charset="0"/>
              <a:cs typeface="Calibri" pitchFamily="34" charset="0"/>
            </a:rPr>
            <a:t>Riski ortadan kaldırmak ya da azaltmak için Kontrol Tedbirlerinin Planlanması</a:t>
          </a:r>
          <a:endParaRPr lang="tr-TR" sz="2000" i="0" dirty="0">
            <a:latin typeface="Calibri" pitchFamily="34" charset="0"/>
            <a:cs typeface="Calibri" pitchFamily="34" charset="0"/>
          </a:endParaRPr>
        </a:p>
      </dgm:t>
    </dgm:pt>
    <dgm:pt modelId="{9669BC91-A8A8-4E5A-B4B4-BB9BDE0CE61C}" type="parTrans" cxnId="{7A36B2BE-A39E-43A4-9362-09BF5C62094B}">
      <dgm:prSet/>
      <dgm:spPr/>
      <dgm:t>
        <a:bodyPr/>
        <a:lstStyle/>
        <a:p>
          <a:endParaRPr lang="tr-TR" i="0">
            <a:latin typeface="Calibri" pitchFamily="34" charset="0"/>
            <a:cs typeface="Calibri" pitchFamily="34" charset="0"/>
          </a:endParaRPr>
        </a:p>
      </dgm:t>
    </dgm:pt>
    <dgm:pt modelId="{657B276E-EDFE-4703-868F-90AA11C7266B}" type="sibTrans" cxnId="{7A36B2BE-A39E-43A4-9362-09BF5C62094B}">
      <dgm:prSet/>
      <dgm:spPr/>
      <dgm:t>
        <a:bodyPr/>
        <a:lstStyle/>
        <a:p>
          <a:endParaRPr lang="tr-TR" i="0">
            <a:latin typeface="Calibri" pitchFamily="34" charset="0"/>
            <a:cs typeface="Calibri" pitchFamily="34" charset="0"/>
          </a:endParaRPr>
        </a:p>
      </dgm:t>
    </dgm:pt>
    <dgm:pt modelId="{F66599A7-3E83-4B30-849B-1A679FE9FD12}">
      <dgm:prSet custT="1"/>
      <dgm:spPr/>
      <dgm:t>
        <a:bodyPr/>
        <a:lstStyle/>
        <a:p>
          <a:pPr rtl="0"/>
          <a:r>
            <a:rPr lang="tr-TR" sz="2000" i="0" dirty="0" smtClean="0">
              <a:latin typeface="Calibri" pitchFamily="34" charset="0"/>
              <a:cs typeface="Calibri" pitchFamily="34" charset="0"/>
            </a:rPr>
            <a:t>Risk kontrol tedbirlerinin uygulanması</a:t>
          </a:r>
          <a:endParaRPr lang="tr-TR" sz="2000" i="0" dirty="0">
            <a:latin typeface="Calibri" pitchFamily="34" charset="0"/>
            <a:cs typeface="Calibri" pitchFamily="34" charset="0"/>
          </a:endParaRPr>
        </a:p>
      </dgm:t>
    </dgm:pt>
    <dgm:pt modelId="{66165DE7-7B00-43BF-923D-764CE945CE94}" type="parTrans" cxnId="{DE20056C-B925-471B-B04E-47FE78BB9B3F}">
      <dgm:prSet/>
      <dgm:spPr/>
      <dgm:t>
        <a:bodyPr/>
        <a:lstStyle/>
        <a:p>
          <a:endParaRPr lang="tr-TR" i="0">
            <a:latin typeface="Calibri" pitchFamily="34" charset="0"/>
            <a:cs typeface="Calibri" pitchFamily="34" charset="0"/>
          </a:endParaRPr>
        </a:p>
      </dgm:t>
    </dgm:pt>
    <dgm:pt modelId="{7FFCE2E5-1C65-4F74-A91C-3BD27076F095}" type="sibTrans" cxnId="{DE20056C-B925-471B-B04E-47FE78BB9B3F}">
      <dgm:prSet/>
      <dgm:spPr/>
      <dgm:t>
        <a:bodyPr/>
        <a:lstStyle/>
        <a:p>
          <a:endParaRPr lang="tr-TR" i="0">
            <a:latin typeface="Calibri" pitchFamily="34" charset="0"/>
            <a:cs typeface="Calibri" pitchFamily="34" charset="0"/>
          </a:endParaRPr>
        </a:p>
      </dgm:t>
    </dgm:pt>
    <dgm:pt modelId="{CBD84E37-05D0-47BA-B75E-24C5F69F5981}">
      <dgm:prSet custT="1"/>
      <dgm:spPr/>
      <dgm:t>
        <a:bodyPr/>
        <a:lstStyle/>
        <a:p>
          <a:pPr rtl="0"/>
          <a:r>
            <a:rPr lang="tr-TR" sz="2000" i="0" dirty="0" smtClean="0">
              <a:latin typeface="Calibri" pitchFamily="34" charset="0"/>
              <a:cs typeface="Calibri" pitchFamily="34" charset="0"/>
            </a:rPr>
            <a:t>Uygulamaların izlenmesi</a:t>
          </a:r>
          <a:endParaRPr lang="tr-TR" sz="2000" i="0" dirty="0">
            <a:latin typeface="Calibri" pitchFamily="34" charset="0"/>
            <a:cs typeface="Calibri" pitchFamily="34" charset="0"/>
          </a:endParaRPr>
        </a:p>
      </dgm:t>
    </dgm:pt>
    <dgm:pt modelId="{E95D98F1-F65D-481D-939A-17C8625113F8}" type="parTrans" cxnId="{AC4A1B06-E0FE-44AB-8D37-A860527F794C}">
      <dgm:prSet/>
      <dgm:spPr/>
      <dgm:t>
        <a:bodyPr/>
        <a:lstStyle/>
        <a:p>
          <a:endParaRPr lang="tr-TR" i="0">
            <a:latin typeface="Calibri" pitchFamily="34" charset="0"/>
            <a:cs typeface="Calibri" pitchFamily="34" charset="0"/>
          </a:endParaRPr>
        </a:p>
      </dgm:t>
    </dgm:pt>
    <dgm:pt modelId="{B983B228-E87D-47AB-A087-C5B1BD7F5CE8}" type="sibTrans" cxnId="{AC4A1B06-E0FE-44AB-8D37-A860527F794C}">
      <dgm:prSet/>
      <dgm:spPr/>
      <dgm:t>
        <a:bodyPr/>
        <a:lstStyle/>
        <a:p>
          <a:endParaRPr lang="tr-TR" i="0">
            <a:latin typeface="Calibri" pitchFamily="34" charset="0"/>
            <a:cs typeface="Calibri" pitchFamily="34" charset="0"/>
          </a:endParaRPr>
        </a:p>
      </dgm:t>
    </dgm:pt>
    <dgm:pt modelId="{6B475242-DE47-4085-BD53-6142EC1728A5}" type="pres">
      <dgm:prSet presAssocID="{CE29E7EC-FDC9-4E95-985B-33D760646A18}" presName="Name0" presStyleCnt="0">
        <dgm:presLayoutVars>
          <dgm:dir/>
          <dgm:animLvl val="lvl"/>
          <dgm:resizeHandles val="exact"/>
        </dgm:presLayoutVars>
      </dgm:prSet>
      <dgm:spPr/>
      <dgm:t>
        <a:bodyPr/>
        <a:lstStyle/>
        <a:p>
          <a:endParaRPr lang="tr-TR"/>
        </a:p>
      </dgm:t>
    </dgm:pt>
    <dgm:pt modelId="{97E3F8CB-2AE8-4155-BBAE-27FF494D1DDA}" type="pres">
      <dgm:prSet presAssocID="{529ED45C-DA2C-405C-A48D-AB2ADFF5F755}" presName="linNode" presStyleCnt="0"/>
      <dgm:spPr/>
    </dgm:pt>
    <dgm:pt modelId="{623CBF44-4B25-4B97-9B3B-9D590D42CA85}" type="pres">
      <dgm:prSet presAssocID="{529ED45C-DA2C-405C-A48D-AB2ADFF5F755}" presName="parentText" presStyleLbl="node1" presStyleIdx="0" presStyleCnt="4" custScaleX="63972">
        <dgm:presLayoutVars>
          <dgm:chMax val="1"/>
          <dgm:bulletEnabled val="1"/>
        </dgm:presLayoutVars>
      </dgm:prSet>
      <dgm:spPr/>
      <dgm:t>
        <a:bodyPr/>
        <a:lstStyle/>
        <a:p>
          <a:endParaRPr lang="tr-TR"/>
        </a:p>
      </dgm:t>
    </dgm:pt>
    <dgm:pt modelId="{3FF5AEBC-FFA3-43C6-94CE-E53A7D1CD776}" type="pres">
      <dgm:prSet presAssocID="{529ED45C-DA2C-405C-A48D-AB2ADFF5F755}" presName="descendantText" presStyleLbl="alignAccFollowNode1" presStyleIdx="0" presStyleCnt="4" custScaleX="117725">
        <dgm:presLayoutVars>
          <dgm:bulletEnabled val="1"/>
        </dgm:presLayoutVars>
      </dgm:prSet>
      <dgm:spPr/>
      <dgm:t>
        <a:bodyPr/>
        <a:lstStyle/>
        <a:p>
          <a:endParaRPr lang="tr-TR"/>
        </a:p>
      </dgm:t>
    </dgm:pt>
    <dgm:pt modelId="{F3E7A46C-F60B-43F6-9412-EA6D70291618}" type="pres">
      <dgm:prSet presAssocID="{C82D0CE8-C90C-47F2-8B84-319D51E93715}" presName="sp" presStyleCnt="0"/>
      <dgm:spPr/>
    </dgm:pt>
    <dgm:pt modelId="{59900D63-70D8-4029-9F03-A1D263382843}" type="pres">
      <dgm:prSet presAssocID="{E4ABE31D-8C33-491F-9435-0D65735DBE4D}" presName="linNode" presStyleCnt="0"/>
      <dgm:spPr/>
    </dgm:pt>
    <dgm:pt modelId="{4962F284-F2AE-4A0E-A890-3E10D5F1DD8D}" type="pres">
      <dgm:prSet presAssocID="{E4ABE31D-8C33-491F-9435-0D65735DBE4D}" presName="parentText" presStyleLbl="node1" presStyleIdx="1" presStyleCnt="4" custScaleX="63972">
        <dgm:presLayoutVars>
          <dgm:chMax val="1"/>
          <dgm:bulletEnabled val="1"/>
        </dgm:presLayoutVars>
      </dgm:prSet>
      <dgm:spPr/>
      <dgm:t>
        <a:bodyPr/>
        <a:lstStyle/>
        <a:p>
          <a:endParaRPr lang="tr-TR"/>
        </a:p>
      </dgm:t>
    </dgm:pt>
    <dgm:pt modelId="{ED2D4F2A-DE61-40B0-B5A6-2B1720CC0FE4}" type="pres">
      <dgm:prSet presAssocID="{E4ABE31D-8C33-491F-9435-0D65735DBE4D}" presName="descendantText" presStyleLbl="alignAccFollowNode1" presStyleIdx="1" presStyleCnt="4" custScaleX="117725">
        <dgm:presLayoutVars>
          <dgm:bulletEnabled val="1"/>
        </dgm:presLayoutVars>
      </dgm:prSet>
      <dgm:spPr/>
      <dgm:t>
        <a:bodyPr/>
        <a:lstStyle/>
        <a:p>
          <a:endParaRPr lang="tr-TR"/>
        </a:p>
      </dgm:t>
    </dgm:pt>
    <dgm:pt modelId="{A473784C-3CE9-4644-84DD-709A24706D3D}" type="pres">
      <dgm:prSet presAssocID="{4240E734-B296-4E3C-829C-8AAD26F2721A}" presName="sp" presStyleCnt="0"/>
      <dgm:spPr/>
    </dgm:pt>
    <dgm:pt modelId="{CFE91D9B-338B-4C7D-A2BE-72E373B8485A}" type="pres">
      <dgm:prSet presAssocID="{99844BE9-461B-415F-80BB-205C1F950866}" presName="linNode" presStyleCnt="0"/>
      <dgm:spPr/>
    </dgm:pt>
    <dgm:pt modelId="{3A97CD60-5E57-40DD-9EED-C5F37B614AD8}" type="pres">
      <dgm:prSet presAssocID="{99844BE9-461B-415F-80BB-205C1F950866}" presName="parentText" presStyleLbl="node1" presStyleIdx="2" presStyleCnt="4" custScaleX="63972">
        <dgm:presLayoutVars>
          <dgm:chMax val="1"/>
          <dgm:bulletEnabled val="1"/>
        </dgm:presLayoutVars>
      </dgm:prSet>
      <dgm:spPr/>
      <dgm:t>
        <a:bodyPr/>
        <a:lstStyle/>
        <a:p>
          <a:endParaRPr lang="tr-TR"/>
        </a:p>
      </dgm:t>
    </dgm:pt>
    <dgm:pt modelId="{5BA7A629-4B2F-4E94-986F-5C03AD1DC75A}" type="pres">
      <dgm:prSet presAssocID="{99844BE9-461B-415F-80BB-205C1F950866}" presName="descendantText" presStyleLbl="alignAccFollowNode1" presStyleIdx="2" presStyleCnt="4" custScaleX="117725">
        <dgm:presLayoutVars>
          <dgm:bulletEnabled val="1"/>
        </dgm:presLayoutVars>
      </dgm:prSet>
      <dgm:spPr/>
      <dgm:t>
        <a:bodyPr/>
        <a:lstStyle/>
        <a:p>
          <a:endParaRPr lang="tr-TR"/>
        </a:p>
      </dgm:t>
    </dgm:pt>
    <dgm:pt modelId="{0DEA4726-98C8-40B6-8F4E-E56128934062}" type="pres">
      <dgm:prSet presAssocID="{71BB55FE-AA79-4777-9E85-AB59203DAEB1}" presName="sp" presStyleCnt="0"/>
      <dgm:spPr/>
    </dgm:pt>
    <dgm:pt modelId="{C85B4E55-CFE4-44BE-B157-1E250FFF41FC}" type="pres">
      <dgm:prSet presAssocID="{4A51AAD1-FB9D-48BF-82D4-2F2832D9EA5F}" presName="linNode" presStyleCnt="0"/>
      <dgm:spPr/>
    </dgm:pt>
    <dgm:pt modelId="{E34322B0-F42D-464E-9709-8B3A7317AF9A}" type="pres">
      <dgm:prSet presAssocID="{4A51AAD1-FB9D-48BF-82D4-2F2832D9EA5F}" presName="parentText" presStyleLbl="node1" presStyleIdx="3" presStyleCnt="4" custScaleX="63972">
        <dgm:presLayoutVars>
          <dgm:chMax val="1"/>
          <dgm:bulletEnabled val="1"/>
        </dgm:presLayoutVars>
      </dgm:prSet>
      <dgm:spPr/>
      <dgm:t>
        <a:bodyPr/>
        <a:lstStyle/>
        <a:p>
          <a:endParaRPr lang="tr-TR"/>
        </a:p>
      </dgm:t>
    </dgm:pt>
    <dgm:pt modelId="{6AD93ADE-D546-4786-94A3-724C57FA37A0}" type="pres">
      <dgm:prSet presAssocID="{4A51AAD1-FB9D-48BF-82D4-2F2832D9EA5F}" presName="descendantText" presStyleLbl="alignAccFollowNode1" presStyleIdx="3" presStyleCnt="4" custScaleX="117725">
        <dgm:presLayoutVars>
          <dgm:bulletEnabled val="1"/>
        </dgm:presLayoutVars>
      </dgm:prSet>
      <dgm:spPr/>
      <dgm:t>
        <a:bodyPr/>
        <a:lstStyle/>
        <a:p>
          <a:endParaRPr lang="tr-TR"/>
        </a:p>
      </dgm:t>
    </dgm:pt>
  </dgm:ptLst>
  <dgm:cxnLst>
    <dgm:cxn modelId="{8C7CB0A0-0BFA-4E1E-BE0C-DB0F0E1CCB10}" type="presOf" srcId="{4A51AAD1-FB9D-48BF-82D4-2F2832D9EA5F}" destId="{E34322B0-F42D-464E-9709-8B3A7317AF9A}" srcOrd="0" destOrd="0" presId="urn:microsoft.com/office/officeart/2005/8/layout/vList5"/>
    <dgm:cxn modelId="{116B0745-0E91-4048-AA15-E907A720AC0D}" type="presOf" srcId="{529ED45C-DA2C-405C-A48D-AB2ADFF5F755}" destId="{623CBF44-4B25-4B97-9B3B-9D590D42CA85}" srcOrd="0" destOrd="0" presId="urn:microsoft.com/office/officeart/2005/8/layout/vList5"/>
    <dgm:cxn modelId="{D8ED1E47-BFF8-4E1C-82BC-04580E320074}" type="presOf" srcId="{CE29E7EC-FDC9-4E95-985B-33D760646A18}" destId="{6B475242-DE47-4085-BD53-6142EC1728A5}" srcOrd="0" destOrd="0" presId="urn:microsoft.com/office/officeart/2005/8/layout/vList5"/>
    <dgm:cxn modelId="{3A665510-3C49-4072-9A2D-A6A780F087F3}" type="presOf" srcId="{E4ABE31D-8C33-491F-9435-0D65735DBE4D}" destId="{4962F284-F2AE-4A0E-A890-3E10D5F1DD8D}" srcOrd="0" destOrd="0" presId="urn:microsoft.com/office/officeart/2005/8/layout/vList5"/>
    <dgm:cxn modelId="{961DCFD9-C2A8-4153-83A4-116CBE69F3B3}" type="presOf" srcId="{F66599A7-3E83-4B30-849B-1A679FE9FD12}" destId="{5BA7A629-4B2F-4E94-986F-5C03AD1DC75A}" srcOrd="0" destOrd="0" presId="urn:microsoft.com/office/officeart/2005/8/layout/vList5"/>
    <dgm:cxn modelId="{FD6C8F53-5D42-40AD-98D3-1D3117B1EC33}" type="presOf" srcId="{7DC36CE0-0636-4DBD-8E18-2BA292875100}" destId="{ED2D4F2A-DE61-40B0-B5A6-2B1720CC0FE4}" srcOrd="0" destOrd="0" presId="urn:microsoft.com/office/officeart/2005/8/layout/vList5"/>
    <dgm:cxn modelId="{DDDB343F-169B-4255-8372-55E50BFB1F87}" srcId="{CE29E7EC-FDC9-4E95-985B-33D760646A18}" destId="{E4ABE31D-8C33-491F-9435-0D65735DBE4D}" srcOrd="1" destOrd="0" parTransId="{1317E855-68A2-4700-A7A7-D1D5604B0CC6}" sibTransId="{4240E734-B296-4E3C-829C-8AAD26F2721A}"/>
    <dgm:cxn modelId="{D9030BAD-2722-44BA-977D-BB0809927002}" type="presOf" srcId="{D640FD92-BA2B-4AF5-855F-D9D5ECBFE7BF}" destId="{3FF5AEBC-FFA3-43C6-94CE-E53A7D1CD776}" srcOrd="0" destOrd="0" presId="urn:microsoft.com/office/officeart/2005/8/layout/vList5"/>
    <dgm:cxn modelId="{2D48DE93-CD96-4777-99CF-E10963C41BE9}" srcId="{CE29E7EC-FDC9-4E95-985B-33D760646A18}" destId="{529ED45C-DA2C-405C-A48D-AB2ADFF5F755}" srcOrd="0" destOrd="0" parTransId="{CCD2EA37-EA74-402D-8255-1462FCC7A590}" sibTransId="{C82D0CE8-C90C-47F2-8B84-319D51E93715}"/>
    <dgm:cxn modelId="{04432548-612D-49AE-BBE7-46115A707DB5}" srcId="{529ED45C-DA2C-405C-A48D-AB2ADFF5F755}" destId="{D640FD92-BA2B-4AF5-855F-D9D5ECBFE7BF}" srcOrd="0" destOrd="0" parTransId="{53301777-847A-429E-9E9F-1D0A98382243}" sibTransId="{50148353-B3E6-4033-BEA4-B9A8849AB312}"/>
    <dgm:cxn modelId="{7A36B2BE-A39E-43A4-9362-09BF5C62094B}" srcId="{E4ABE31D-8C33-491F-9435-0D65735DBE4D}" destId="{7DC36CE0-0636-4DBD-8E18-2BA292875100}" srcOrd="0" destOrd="0" parTransId="{9669BC91-A8A8-4E5A-B4B4-BB9BDE0CE61C}" sibTransId="{657B276E-EDFE-4703-868F-90AA11C7266B}"/>
    <dgm:cxn modelId="{C986031F-3FD3-4254-9D1A-8A076258FA3D}" srcId="{CE29E7EC-FDC9-4E95-985B-33D760646A18}" destId="{4A51AAD1-FB9D-48BF-82D4-2F2832D9EA5F}" srcOrd="3" destOrd="0" parTransId="{A6BBE735-A142-4BA8-8760-88CDCD96D1A8}" sibTransId="{BBD35BB9-C019-460B-A0C7-CAC9720DE664}"/>
    <dgm:cxn modelId="{AC4A1B06-E0FE-44AB-8D37-A860527F794C}" srcId="{4A51AAD1-FB9D-48BF-82D4-2F2832D9EA5F}" destId="{CBD84E37-05D0-47BA-B75E-24C5F69F5981}" srcOrd="0" destOrd="0" parTransId="{E95D98F1-F65D-481D-939A-17C8625113F8}" sibTransId="{B983B228-E87D-47AB-A087-C5B1BD7F5CE8}"/>
    <dgm:cxn modelId="{89AF6C84-73F1-4E22-9C62-B649613EF637}" type="presOf" srcId="{99844BE9-461B-415F-80BB-205C1F950866}" destId="{3A97CD60-5E57-40DD-9EED-C5F37B614AD8}" srcOrd="0" destOrd="0" presId="urn:microsoft.com/office/officeart/2005/8/layout/vList5"/>
    <dgm:cxn modelId="{AD29774C-C486-4A07-AC5B-F8F8D794F178}" type="presOf" srcId="{CBD84E37-05D0-47BA-B75E-24C5F69F5981}" destId="{6AD93ADE-D546-4786-94A3-724C57FA37A0}" srcOrd="0" destOrd="0" presId="urn:microsoft.com/office/officeart/2005/8/layout/vList5"/>
    <dgm:cxn modelId="{E68FA88B-29DB-4C85-AA9B-23BF6CEBFC51}" srcId="{CE29E7EC-FDC9-4E95-985B-33D760646A18}" destId="{99844BE9-461B-415F-80BB-205C1F950866}" srcOrd="2" destOrd="0" parTransId="{76E93105-9C63-40A2-899B-900CB12383DC}" sibTransId="{71BB55FE-AA79-4777-9E85-AB59203DAEB1}"/>
    <dgm:cxn modelId="{DE20056C-B925-471B-B04E-47FE78BB9B3F}" srcId="{99844BE9-461B-415F-80BB-205C1F950866}" destId="{F66599A7-3E83-4B30-849B-1A679FE9FD12}" srcOrd="0" destOrd="0" parTransId="{66165DE7-7B00-43BF-923D-764CE945CE94}" sibTransId="{7FFCE2E5-1C65-4F74-A91C-3BD27076F095}"/>
    <dgm:cxn modelId="{5FD5BE83-C813-4E7F-84BA-FA5536D1208A}" type="presParOf" srcId="{6B475242-DE47-4085-BD53-6142EC1728A5}" destId="{97E3F8CB-2AE8-4155-BBAE-27FF494D1DDA}" srcOrd="0" destOrd="0" presId="urn:microsoft.com/office/officeart/2005/8/layout/vList5"/>
    <dgm:cxn modelId="{7082AB0C-4B53-476E-A795-81072892A8FF}" type="presParOf" srcId="{97E3F8CB-2AE8-4155-BBAE-27FF494D1DDA}" destId="{623CBF44-4B25-4B97-9B3B-9D590D42CA85}" srcOrd="0" destOrd="0" presId="urn:microsoft.com/office/officeart/2005/8/layout/vList5"/>
    <dgm:cxn modelId="{C0351329-F722-456B-AFB3-105F31444754}" type="presParOf" srcId="{97E3F8CB-2AE8-4155-BBAE-27FF494D1DDA}" destId="{3FF5AEBC-FFA3-43C6-94CE-E53A7D1CD776}" srcOrd="1" destOrd="0" presId="urn:microsoft.com/office/officeart/2005/8/layout/vList5"/>
    <dgm:cxn modelId="{1F7A2249-133C-4EB5-A532-77769A40D860}" type="presParOf" srcId="{6B475242-DE47-4085-BD53-6142EC1728A5}" destId="{F3E7A46C-F60B-43F6-9412-EA6D70291618}" srcOrd="1" destOrd="0" presId="urn:microsoft.com/office/officeart/2005/8/layout/vList5"/>
    <dgm:cxn modelId="{330EB983-689E-4D6A-B7DE-517986588843}" type="presParOf" srcId="{6B475242-DE47-4085-BD53-6142EC1728A5}" destId="{59900D63-70D8-4029-9F03-A1D263382843}" srcOrd="2" destOrd="0" presId="urn:microsoft.com/office/officeart/2005/8/layout/vList5"/>
    <dgm:cxn modelId="{55B54707-23CB-40EE-8E19-EDC46AE4155A}" type="presParOf" srcId="{59900D63-70D8-4029-9F03-A1D263382843}" destId="{4962F284-F2AE-4A0E-A890-3E10D5F1DD8D}" srcOrd="0" destOrd="0" presId="urn:microsoft.com/office/officeart/2005/8/layout/vList5"/>
    <dgm:cxn modelId="{1080E901-8504-4317-B9DB-4829D720E4B7}" type="presParOf" srcId="{59900D63-70D8-4029-9F03-A1D263382843}" destId="{ED2D4F2A-DE61-40B0-B5A6-2B1720CC0FE4}" srcOrd="1" destOrd="0" presId="urn:microsoft.com/office/officeart/2005/8/layout/vList5"/>
    <dgm:cxn modelId="{F1C83A55-22B8-4EB1-B3EB-2BBA4B197AF9}" type="presParOf" srcId="{6B475242-DE47-4085-BD53-6142EC1728A5}" destId="{A473784C-3CE9-4644-84DD-709A24706D3D}" srcOrd="3" destOrd="0" presId="urn:microsoft.com/office/officeart/2005/8/layout/vList5"/>
    <dgm:cxn modelId="{FC6F6DB2-88E3-41E0-A942-ED7048AFD82A}" type="presParOf" srcId="{6B475242-DE47-4085-BD53-6142EC1728A5}" destId="{CFE91D9B-338B-4C7D-A2BE-72E373B8485A}" srcOrd="4" destOrd="0" presId="urn:microsoft.com/office/officeart/2005/8/layout/vList5"/>
    <dgm:cxn modelId="{F6CC7D70-CEED-498B-9CA4-D963ED62F9D3}" type="presParOf" srcId="{CFE91D9B-338B-4C7D-A2BE-72E373B8485A}" destId="{3A97CD60-5E57-40DD-9EED-C5F37B614AD8}" srcOrd="0" destOrd="0" presId="urn:microsoft.com/office/officeart/2005/8/layout/vList5"/>
    <dgm:cxn modelId="{4D5C040F-5829-4CA3-B614-463AB955B9B5}" type="presParOf" srcId="{CFE91D9B-338B-4C7D-A2BE-72E373B8485A}" destId="{5BA7A629-4B2F-4E94-986F-5C03AD1DC75A}" srcOrd="1" destOrd="0" presId="urn:microsoft.com/office/officeart/2005/8/layout/vList5"/>
    <dgm:cxn modelId="{1AC611E1-F445-4721-BD5B-8EAA3CF029DF}" type="presParOf" srcId="{6B475242-DE47-4085-BD53-6142EC1728A5}" destId="{0DEA4726-98C8-40B6-8F4E-E56128934062}" srcOrd="5" destOrd="0" presId="urn:microsoft.com/office/officeart/2005/8/layout/vList5"/>
    <dgm:cxn modelId="{E010B92E-C9F2-4C16-AD82-6E679568CD61}" type="presParOf" srcId="{6B475242-DE47-4085-BD53-6142EC1728A5}" destId="{C85B4E55-CFE4-44BE-B157-1E250FFF41FC}" srcOrd="6" destOrd="0" presId="urn:microsoft.com/office/officeart/2005/8/layout/vList5"/>
    <dgm:cxn modelId="{6FEC3D53-A30E-45C3-8C73-A71B5232947D}" type="presParOf" srcId="{C85B4E55-CFE4-44BE-B157-1E250FFF41FC}" destId="{E34322B0-F42D-464E-9709-8B3A7317AF9A}" srcOrd="0" destOrd="0" presId="urn:microsoft.com/office/officeart/2005/8/layout/vList5"/>
    <dgm:cxn modelId="{A761646D-E8DF-4B9E-9A70-F9C1D89B5F73}" type="presParOf" srcId="{C85B4E55-CFE4-44BE-B157-1E250FFF41FC}" destId="{6AD93ADE-D546-4786-94A3-724C57FA37A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37710F-5DC1-49E3-A41E-1029DD3909F1}" type="doc">
      <dgm:prSet loTypeId="urn:microsoft.com/office/officeart/2005/8/layout/cycle2" loCatId="cycle" qsTypeId="urn:microsoft.com/office/officeart/2005/8/quickstyle/simple1" qsCatId="simple" csTypeId="urn:microsoft.com/office/officeart/2005/8/colors/colorful1#17" csCatId="colorful" phldr="1"/>
      <dgm:spPr/>
      <dgm:t>
        <a:bodyPr/>
        <a:lstStyle/>
        <a:p>
          <a:endParaRPr lang="tr-TR"/>
        </a:p>
      </dgm:t>
    </dgm:pt>
    <dgm:pt modelId="{1D40A9D6-1707-480D-A206-8F9372D5AC12}">
      <dgm:prSet custT="1"/>
      <dgm:spPr/>
      <dgm:t>
        <a:bodyPr/>
        <a:lstStyle/>
        <a:p>
          <a:pPr rtl="0"/>
          <a:r>
            <a:rPr lang="tr-TR" sz="2400" dirty="0" smtClean="0">
              <a:latin typeface="Calibri" pitchFamily="34" charset="0"/>
              <a:cs typeface="Calibri" pitchFamily="34" charset="0"/>
            </a:rPr>
            <a:t>İşveren veya İşveren Vekili</a:t>
          </a:r>
          <a:endParaRPr lang="tr-TR" sz="2400" dirty="0">
            <a:latin typeface="Calibri" pitchFamily="34" charset="0"/>
            <a:cs typeface="Calibri" pitchFamily="34" charset="0"/>
          </a:endParaRPr>
        </a:p>
      </dgm:t>
    </dgm:pt>
    <dgm:pt modelId="{51C61DD2-55FD-421A-B910-C7C6640BCE91}" type="parTrans" cxnId="{DBE11C4E-3B82-44FF-AF4A-30C42498B0BA}">
      <dgm:prSet/>
      <dgm:spPr/>
      <dgm:t>
        <a:bodyPr/>
        <a:lstStyle/>
        <a:p>
          <a:endParaRPr lang="tr-TR">
            <a:latin typeface="Calibri" pitchFamily="34" charset="0"/>
            <a:cs typeface="Calibri" pitchFamily="34" charset="0"/>
          </a:endParaRPr>
        </a:p>
      </dgm:t>
    </dgm:pt>
    <dgm:pt modelId="{781BDB60-8F37-4E32-9D6B-9C72E119A4C0}" type="sibTrans" cxnId="{DBE11C4E-3B82-44FF-AF4A-30C42498B0BA}">
      <dgm:prSet/>
      <dgm:spPr/>
      <dgm:t>
        <a:bodyPr/>
        <a:lstStyle/>
        <a:p>
          <a:endParaRPr lang="tr-TR">
            <a:latin typeface="Calibri" pitchFamily="34" charset="0"/>
            <a:cs typeface="Calibri" pitchFamily="34" charset="0"/>
          </a:endParaRPr>
        </a:p>
      </dgm:t>
    </dgm:pt>
    <dgm:pt modelId="{526C1E27-7E67-4654-9282-E18EBCBFD503}">
      <dgm:prSet custT="1"/>
      <dgm:spPr/>
      <dgm:t>
        <a:bodyPr/>
        <a:lstStyle/>
        <a:p>
          <a:pPr rtl="0"/>
          <a:r>
            <a:rPr lang="tr-TR" sz="2100" dirty="0" smtClean="0">
              <a:latin typeface="Calibri" pitchFamily="34" charset="0"/>
              <a:cs typeface="Calibri" pitchFamily="34" charset="0"/>
            </a:rPr>
            <a:t>İşyeri Hekimi</a:t>
          </a:r>
          <a:endParaRPr lang="tr-TR" sz="2100" dirty="0">
            <a:latin typeface="Calibri" pitchFamily="34" charset="0"/>
            <a:cs typeface="Calibri" pitchFamily="34" charset="0"/>
          </a:endParaRPr>
        </a:p>
      </dgm:t>
    </dgm:pt>
    <dgm:pt modelId="{49B3C645-F697-4E88-B505-5F097EBF2482}" type="parTrans" cxnId="{D669C992-1E5A-4CEB-8186-D6472CA037E7}">
      <dgm:prSet/>
      <dgm:spPr/>
      <dgm:t>
        <a:bodyPr/>
        <a:lstStyle/>
        <a:p>
          <a:endParaRPr lang="tr-TR">
            <a:latin typeface="Calibri" pitchFamily="34" charset="0"/>
            <a:cs typeface="Calibri" pitchFamily="34" charset="0"/>
          </a:endParaRPr>
        </a:p>
      </dgm:t>
    </dgm:pt>
    <dgm:pt modelId="{D5562D37-E0AA-4684-A140-56D8D3AEF01C}" type="sibTrans" cxnId="{D669C992-1E5A-4CEB-8186-D6472CA037E7}">
      <dgm:prSet/>
      <dgm:spPr/>
      <dgm:t>
        <a:bodyPr/>
        <a:lstStyle/>
        <a:p>
          <a:endParaRPr lang="tr-TR">
            <a:latin typeface="Calibri" pitchFamily="34" charset="0"/>
            <a:cs typeface="Calibri" pitchFamily="34" charset="0"/>
          </a:endParaRPr>
        </a:p>
      </dgm:t>
    </dgm:pt>
    <dgm:pt modelId="{43106D69-5581-4A22-8FEF-FE15E94D8C51}">
      <dgm:prSet custT="1"/>
      <dgm:spPr/>
      <dgm:t>
        <a:bodyPr/>
        <a:lstStyle/>
        <a:p>
          <a:pPr rtl="0"/>
          <a:r>
            <a:rPr lang="tr-TR" sz="2000" dirty="0" smtClean="0">
              <a:latin typeface="Calibri" pitchFamily="34" charset="0"/>
              <a:cs typeface="Calibri" pitchFamily="34" charset="0"/>
            </a:rPr>
            <a:t>İşyerindeki Çalışan Temsilcileri</a:t>
          </a:r>
          <a:endParaRPr lang="tr-TR" sz="2000" dirty="0">
            <a:latin typeface="Calibri" pitchFamily="34" charset="0"/>
            <a:cs typeface="Calibri" pitchFamily="34" charset="0"/>
          </a:endParaRPr>
        </a:p>
      </dgm:t>
    </dgm:pt>
    <dgm:pt modelId="{2A96180F-3132-4063-A3BF-6AF829594A94}" type="parTrans" cxnId="{7A367457-349B-41DA-9F2E-B411696902BE}">
      <dgm:prSet/>
      <dgm:spPr/>
      <dgm:t>
        <a:bodyPr/>
        <a:lstStyle/>
        <a:p>
          <a:endParaRPr lang="tr-TR">
            <a:latin typeface="Calibri" pitchFamily="34" charset="0"/>
            <a:cs typeface="Calibri" pitchFamily="34" charset="0"/>
          </a:endParaRPr>
        </a:p>
      </dgm:t>
    </dgm:pt>
    <dgm:pt modelId="{63EE40FB-B3C4-46CE-B057-B5C8603DD5DB}" type="sibTrans" cxnId="{7A367457-349B-41DA-9F2E-B411696902BE}">
      <dgm:prSet/>
      <dgm:spPr/>
      <dgm:t>
        <a:bodyPr/>
        <a:lstStyle/>
        <a:p>
          <a:endParaRPr lang="tr-TR">
            <a:latin typeface="Calibri" pitchFamily="34" charset="0"/>
            <a:cs typeface="Calibri" pitchFamily="34" charset="0"/>
          </a:endParaRPr>
        </a:p>
      </dgm:t>
    </dgm:pt>
    <dgm:pt modelId="{A901A0D4-6676-4417-BB05-FAE317DBC3ED}">
      <dgm:prSet custT="1"/>
      <dgm:spPr/>
      <dgm:t>
        <a:bodyPr/>
        <a:lstStyle/>
        <a:p>
          <a:pPr rtl="0"/>
          <a:r>
            <a:rPr lang="tr-TR" sz="2100" dirty="0" smtClean="0">
              <a:latin typeface="Calibri" pitchFamily="34" charset="0"/>
              <a:cs typeface="Calibri" pitchFamily="34" charset="0"/>
            </a:rPr>
            <a:t>İşyerindeki Destek Elemanları</a:t>
          </a:r>
          <a:endParaRPr lang="tr-TR" sz="2100" dirty="0">
            <a:latin typeface="Calibri" pitchFamily="34" charset="0"/>
            <a:cs typeface="Calibri" pitchFamily="34" charset="0"/>
          </a:endParaRPr>
        </a:p>
      </dgm:t>
    </dgm:pt>
    <dgm:pt modelId="{80D105C7-824C-4F98-AEF0-829726BA6FBF}" type="parTrans" cxnId="{EBBF7593-9369-442C-95CA-3FC1D48EEB84}">
      <dgm:prSet/>
      <dgm:spPr/>
      <dgm:t>
        <a:bodyPr/>
        <a:lstStyle/>
        <a:p>
          <a:endParaRPr lang="tr-TR">
            <a:latin typeface="Calibri" pitchFamily="34" charset="0"/>
            <a:cs typeface="Calibri" pitchFamily="34" charset="0"/>
          </a:endParaRPr>
        </a:p>
      </dgm:t>
    </dgm:pt>
    <dgm:pt modelId="{363E0A94-B9B7-4EEF-8415-C6E2E544348D}" type="sibTrans" cxnId="{EBBF7593-9369-442C-95CA-3FC1D48EEB84}">
      <dgm:prSet/>
      <dgm:spPr/>
      <dgm:t>
        <a:bodyPr/>
        <a:lstStyle/>
        <a:p>
          <a:endParaRPr lang="tr-TR">
            <a:latin typeface="Calibri" pitchFamily="34" charset="0"/>
            <a:cs typeface="Calibri" pitchFamily="34" charset="0"/>
          </a:endParaRPr>
        </a:p>
      </dgm:t>
    </dgm:pt>
    <dgm:pt modelId="{AC9F6D32-26C0-42EF-8F6B-83B54DDAF0D9}">
      <dgm:prSet custT="1"/>
      <dgm:spPr/>
      <dgm:t>
        <a:bodyPr/>
        <a:lstStyle/>
        <a:p>
          <a:pPr rtl="0"/>
          <a:r>
            <a:rPr lang="tr-TR" sz="2000" dirty="0" smtClean="0">
              <a:latin typeface="Calibri" pitchFamily="34" charset="0"/>
              <a:cs typeface="Calibri" pitchFamily="34" charset="0"/>
            </a:rPr>
            <a:t>Konusunda Bilgi Sahibi Çalışanlar</a:t>
          </a:r>
          <a:endParaRPr lang="tr-TR" sz="2000" dirty="0">
            <a:latin typeface="Calibri" pitchFamily="34" charset="0"/>
            <a:cs typeface="Calibri" pitchFamily="34" charset="0"/>
          </a:endParaRPr>
        </a:p>
      </dgm:t>
    </dgm:pt>
    <dgm:pt modelId="{BB225357-D31D-4A8E-8E3D-093A09611EFE}" type="parTrans" cxnId="{60734F9B-B398-4072-89A9-E4CEB6AAE74E}">
      <dgm:prSet/>
      <dgm:spPr/>
      <dgm:t>
        <a:bodyPr/>
        <a:lstStyle/>
        <a:p>
          <a:endParaRPr lang="tr-TR">
            <a:latin typeface="Calibri" pitchFamily="34" charset="0"/>
            <a:cs typeface="Calibri" pitchFamily="34" charset="0"/>
          </a:endParaRPr>
        </a:p>
      </dgm:t>
    </dgm:pt>
    <dgm:pt modelId="{B4FA2B42-B4E4-411F-86B2-60727BF54D99}" type="sibTrans" cxnId="{60734F9B-B398-4072-89A9-E4CEB6AAE74E}">
      <dgm:prSet/>
      <dgm:spPr/>
      <dgm:t>
        <a:bodyPr/>
        <a:lstStyle/>
        <a:p>
          <a:endParaRPr lang="tr-TR">
            <a:latin typeface="Calibri" pitchFamily="34" charset="0"/>
            <a:cs typeface="Calibri" pitchFamily="34" charset="0"/>
          </a:endParaRPr>
        </a:p>
      </dgm:t>
    </dgm:pt>
    <dgm:pt modelId="{BD68158C-FAEE-4F97-BB8A-734AC2175514}" type="pres">
      <dgm:prSet presAssocID="{C037710F-5DC1-49E3-A41E-1029DD3909F1}" presName="cycle" presStyleCnt="0">
        <dgm:presLayoutVars>
          <dgm:dir/>
          <dgm:resizeHandles val="exact"/>
        </dgm:presLayoutVars>
      </dgm:prSet>
      <dgm:spPr/>
      <dgm:t>
        <a:bodyPr/>
        <a:lstStyle/>
        <a:p>
          <a:endParaRPr lang="tr-TR"/>
        </a:p>
      </dgm:t>
    </dgm:pt>
    <dgm:pt modelId="{0E7D9633-9DEC-4387-848E-900E9321B146}" type="pres">
      <dgm:prSet presAssocID="{1D40A9D6-1707-480D-A206-8F9372D5AC12}" presName="node" presStyleLbl="node1" presStyleIdx="0" presStyleCnt="5" custScaleX="130152" custScaleY="130152" custRadScaleRad="93575" custRadScaleInc="-4296">
        <dgm:presLayoutVars>
          <dgm:bulletEnabled val="1"/>
        </dgm:presLayoutVars>
      </dgm:prSet>
      <dgm:spPr/>
      <dgm:t>
        <a:bodyPr/>
        <a:lstStyle/>
        <a:p>
          <a:endParaRPr lang="tr-TR"/>
        </a:p>
      </dgm:t>
    </dgm:pt>
    <dgm:pt modelId="{7F7CE872-8F19-4E91-A322-FE4AA0B008A7}" type="pres">
      <dgm:prSet presAssocID="{781BDB60-8F37-4E32-9D6B-9C72E119A4C0}" presName="sibTrans" presStyleLbl="sibTrans2D1" presStyleIdx="0" presStyleCnt="5"/>
      <dgm:spPr/>
      <dgm:t>
        <a:bodyPr/>
        <a:lstStyle/>
        <a:p>
          <a:endParaRPr lang="tr-TR"/>
        </a:p>
      </dgm:t>
    </dgm:pt>
    <dgm:pt modelId="{5F202BC4-2A78-4253-AF00-6C7C08EA80C8}" type="pres">
      <dgm:prSet presAssocID="{781BDB60-8F37-4E32-9D6B-9C72E119A4C0}" presName="connectorText" presStyleLbl="sibTrans2D1" presStyleIdx="0" presStyleCnt="5"/>
      <dgm:spPr/>
      <dgm:t>
        <a:bodyPr/>
        <a:lstStyle/>
        <a:p>
          <a:endParaRPr lang="tr-TR"/>
        </a:p>
      </dgm:t>
    </dgm:pt>
    <dgm:pt modelId="{DD72F9D8-FEDB-4AEF-9BFB-4F7E7508DBDB}" type="pres">
      <dgm:prSet presAssocID="{526C1E27-7E67-4654-9282-E18EBCBFD503}" presName="node" presStyleLbl="node1" presStyleIdx="1" presStyleCnt="5" custScaleX="130152" custScaleY="130152" custRadScaleRad="139343" custRadScaleInc="4426">
        <dgm:presLayoutVars>
          <dgm:bulletEnabled val="1"/>
        </dgm:presLayoutVars>
      </dgm:prSet>
      <dgm:spPr/>
      <dgm:t>
        <a:bodyPr/>
        <a:lstStyle/>
        <a:p>
          <a:endParaRPr lang="tr-TR"/>
        </a:p>
      </dgm:t>
    </dgm:pt>
    <dgm:pt modelId="{F5EEEE82-9FB7-441D-8347-0E5AA010E0E3}" type="pres">
      <dgm:prSet presAssocID="{D5562D37-E0AA-4684-A140-56D8D3AEF01C}" presName="sibTrans" presStyleLbl="sibTrans2D1" presStyleIdx="1" presStyleCnt="5"/>
      <dgm:spPr/>
      <dgm:t>
        <a:bodyPr/>
        <a:lstStyle/>
        <a:p>
          <a:endParaRPr lang="tr-TR"/>
        </a:p>
      </dgm:t>
    </dgm:pt>
    <dgm:pt modelId="{E2BA7264-14A9-4FE5-9FED-C7C99FA7D63E}" type="pres">
      <dgm:prSet presAssocID="{D5562D37-E0AA-4684-A140-56D8D3AEF01C}" presName="connectorText" presStyleLbl="sibTrans2D1" presStyleIdx="1" presStyleCnt="5"/>
      <dgm:spPr/>
      <dgm:t>
        <a:bodyPr/>
        <a:lstStyle/>
        <a:p>
          <a:endParaRPr lang="tr-TR"/>
        </a:p>
      </dgm:t>
    </dgm:pt>
    <dgm:pt modelId="{4536D50E-BBEA-46EE-B752-8ED862840CAC}" type="pres">
      <dgm:prSet presAssocID="{43106D69-5581-4A22-8FEF-FE15E94D8C51}" presName="node" presStyleLbl="node1" presStyleIdx="2" presStyleCnt="5" custScaleX="130152" custScaleY="130152" custRadScaleRad="104026" custRadScaleInc="-9434">
        <dgm:presLayoutVars>
          <dgm:bulletEnabled val="1"/>
        </dgm:presLayoutVars>
      </dgm:prSet>
      <dgm:spPr/>
      <dgm:t>
        <a:bodyPr/>
        <a:lstStyle/>
        <a:p>
          <a:endParaRPr lang="tr-TR"/>
        </a:p>
      </dgm:t>
    </dgm:pt>
    <dgm:pt modelId="{629EC688-78C7-4944-9045-6FF6769B81B4}" type="pres">
      <dgm:prSet presAssocID="{63EE40FB-B3C4-46CE-B057-B5C8603DD5DB}" presName="sibTrans" presStyleLbl="sibTrans2D1" presStyleIdx="2" presStyleCnt="5" custScaleX="152886"/>
      <dgm:spPr/>
      <dgm:t>
        <a:bodyPr/>
        <a:lstStyle/>
        <a:p>
          <a:endParaRPr lang="tr-TR"/>
        </a:p>
      </dgm:t>
    </dgm:pt>
    <dgm:pt modelId="{E819A176-73D7-49D4-8BBA-644EA2D7D6AB}" type="pres">
      <dgm:prSet presAssocID="{63EE40FB-B3C4-46CE-B057-B5C8603DD5DB}" presName="connectorText" presStyleLbl="sibTrans2D1" presStyleIdx="2" presStyleCnt="5"/>
      <dgm:spPr/>
      <dgm:t>
        <a:bodyPr/>
        <a:lstStyle/>
        <a:p>
          <a:endParaRPr lang="tr-TR"/>
        </a:p>
      </dgm:t>
    </dgm:pt>
    <dgm:pt modelId="{FEAA357D-92B1-49F4-B475-DAC4FCA573D0}" type="pres">
      <dgm:prSet presAssocID="{A901A0D4-6676-4417-BB05-FAE317DBC3ED}" presName="node" presStyleLbl="node1" presStyleIdx="3" presStyleCnt="5" custScaleX="130152" custScaleY="130152" custRadScaleRad="103702" custRadScaleInc="8827">
        <dgm:presLayoutVars>
          <dgm:bulletEnabled val="1"/>
        </dgm:presLayoutVars>
      </dgm:prSet>
      <dgm:spPr/>
      <dgm:t>
        <a:bodyPr/>
        <a:lstStyle/>
        <a:p>
          <a:endParaRPr lang="tr-TR"/>
        </a:p>
      </dgm:t>
    </dgm:pt>
    <dgm:pt modelId="{7A126A45-BB89-4DC4-8F4F-F23640D431AD}" type="pres">
      <dgm:prSet presAssocID="{363E0A94-B9B7-4EEF-8415-C6E2E544348D}" presName="sibTrans" presStyleLbl="sibTrans2D1" presStyleIdx="3" presStyleCnt="5"/>
      <dgm:spPr/>
      <dgm:t>
        <a:bodyPr/>
        <a:lstStyle/>
        <a:p>
          <a:endParaRPr lang="tr-TR"/>
        </a:p>
      </dgm:t>
    </dgm:pt>
    <dgm:pt modelId="{D607A86C-DCAC-49B6-92E3-6A00C40A0C73}" type="pres">
      <dgm:prSet presAssocID="{363E0A94-B9B7-4EEF-8415-C6E2E544348D}" presName="connectorText" presStyleLbl="sibTrans2D1" presStyleIdx="3" presStyleCnt="5"/>
      <dgm:spPr/>
      <dgm:t>
        <a:bodyPr/>
        <a:lstStyle/>
        <a:p>
          <a:endParaRPr lang="tr-TR"/>
        </a:p>
      </dgm:t>
    </dgm:pt>
    <dgm:pt modelId="{8CBAD18C-FA61-43CA-BEAC-9DD6F6AAC8E8}" type="pres">
      <dgm:prSet presAssocID="{AC9F6D32-26C0-42EF-8F6B-83B54DDAF0D9}" presName="node" presStyleLbl="node1" presStyleIdx="4" presStyleCnt="5" custScaleX="130152" custScaleY="130152" custRadScaleRad="135253" custRadScaleInc="-3006">
        <dgm:presLayoutVars>
          <dgm:bulletEnabled val="1"/>
        </dgm:presLayoutVars>
      </dgm:prSet>
      <dgm:spPr/>
      <dgm:t>
        <a:bodyPr/>
        <a:lstStyle/>
        <a:p>
          <a:endParaRPr lang="tr-TR"/>
        </a:p>
      </dgm:t>
    </dgm:pt>
    <dgm:pt modelId="{5268C6CF-BB11-4B75-B9E6-1814B0588B6F}" type="pres">
      <dgm:prSet presAssocID="{B4FA2B42-B4E4-411F-86B2-60727BF54D99}" presName="sibTrans" presStyleLbl="sibTrans2D1" presStyleIdx="4" presStyleCnt="5"/>
      <dgm:spPr/>
      <dgm:t>
        <a:bodyPr/>
        <a:lstStyle/>
        <a:p>
          <a:endParaRPr lang="tr-TR"/>
        </a:p>
      </dgm:t>
    </dgm:pt>
    <dgm:pt modelId="{AC9CE77E-1D41-44B1-925C-B65CE770FCB1}" type="pres">
      <dgm:prSet presAssocID="{B4FA2B42-B4E4-411F-86B2-60727BF54D99}" presName="connectorText" presStyleLbl="sibTrans2D1" presStyleIdx="4" presStyleCnt="5"/>
      <dgm:spPr/>
      <dgm:t>
        <a:bodyPr/>
        <a:lstStyle/>
        <a:p>
          <a:endParaRPr lang="tr-TR"/>
        </a:p>
      </dgm:t>
    </dgm:pt>
  </dgm:ptLst>
  <dgm:cxnLst>
    <dgm:cxn modelId="{D669C992-1E5A-4CEB-8186-D6472CA037E7}" srcId="{C037710F-5DC1-49E3-A41E-1029DD3909F1}" destId="{526C1E27-7E67-4654-9282-E18EBCBFD503}" srcOrd="1" destOrd="0" parTransId="{49B3C645-F697-4E88-B505-5F097EBF2482}" sibTransId="{D5562D37-E0AA-4684-A140-56D8D3AEF01C}"/>
    <dgm:cxn modelId="{EBBF7593-9369-442C-95CA-3FC1D48EEB84}" srcId="{C037710F-5DC1-49E3-A41E-1029DD3909F1}" destId="{A901A0D4-6676-4417-BB05-FAE317DBC3ED}" srcOrd="3" destOrd="0" parTransId="{80D105C7-824C-4F98-AEF0-829726BA6FBF}" sibTransId="{363E0A94-B9B7-4EEF-8415-C6E2E544348D}"/>
    <dgm:cxn modelId="{2BA93C87-AA33-4077-938E-FB4E67FE4AB6}" type="presOf" srcId="{526C1E27-7E67-4654-9282-E18EBCBFD503}" destId="{DD72F9D8-FEDB-4AEF-9BFB-4F7E7508DBDB}" srcOrd="0" destOrd="0" presId="urn:microsoft.com/office/officeart/2005/8/layout/cycle2"/>
    <dgm:cxn modelId="{75EFD7F3-CF38-4D99-B1E5-7F3A3490F797}" type="presOf" srcId="{A901A0D4-6676-4417-BB05-FAE317DBC3ED}" destId="{FEAA357D-92B1-49F4-B475-DAC4FCA573D0}" srcOrd="0" destOrd="0" presId="urn:microsoft.com/office/officeart/2005/8/layout/cycle2"/>
    <dgm:cxn modelId="{F2543C31-80DA-427E-B195-61616DB6A16C}" type="presOf" srcId="{781BDB60-8F37-4E32-9D6B-9C72E119A4C0}" destId="{7F7CE872-8F19-4E91-A322-FE4AA0B008A7}" srcOrd="0" destOrd="0" presId="urn:microsoft.com/office/officeart/2005/8/layout/cycle2"/>
    <dgm:cxn modelId="{6632E22D-8C6E-4AE2-9939-868C39599A75}" type="presOf" srcId="{63EE40FB-B3C4-46CE-B057-B5C8603DD5DB}" destId="{E819A176-73D7-49D4-8BBA-644EA2D7D6AB}" srcOrd="1" destOrd="0" presId="urn:microsoft.com/office/officeart/2005/8/layout/cycle2"/>
    <dgm:cxn modelId="{413B3DCD-AC50-4D6F-9BC6-E147D192136C}" type="presOf" srcId="{B4FA2B42-B4E4-411F-86B2-60727BF54D99}" destId="{AC9CE77E-1D41-44B1-925C-B65CE770FCB1}" srcOrd="1" destOrd="0" presId="urn:microsoft.com/office/officeart/2005/8/layout/cycle2"/>
    <dgm:cxn modelId="{016F6323-4F93-46A3-8D27-8C84C4FD54C1}" type="presOf" srcId="{63EE40FB-B3C4-46CE-B057-B5C8603DD5DB}" destId="{629EC688-78C7-4944-9045-6FF6769B81B4}" srcOrd="0" destOrd="0" presId="urn:microsoft.com/office/officeart/2005/8/layout/cycle2"/>
    <dgm:cxn modelId="{51B7C067-C1E1-45A6-84B0-EA821998C066}" type="presOf" srcId="{C037710F-5DC1-49E3-A41E-1029DD3909F1}" destId="{BD68158C-FAEE-4F97-BB8A-734AC2175514}" srcOrd="0" destOrd="0" presId="urn:microsoft.com/office/officeart/2005/8/layout/cycle2"/>
    <dgm:cxn modelId="{C3138A94-0F92-4771-B384-14A42B9A8B07}" type="presOf" srcId="{363E0A94-B9B7-4EEF-8415-C6E2E544348D}" destId="{D607A86C-DCAC-49B6-92E3-6A00C40A0C73}" srcOrd="1" destOrd="0" presId="urn:microsoft.com/office/officeart/2005/8/layout/cycle2"/>
    <dgm:cxn modelId="{D240A96B-4084-483F-A2F6-285A831015CF}" type="presOf" srcId="{D5562D37-E0AA-4684-A140-56D8D3AEF01C}" destId="{E2BA7264-14A9-4FE5-9FED-C7C99FA7D63E}" srcOrd="1" destOrd="0" presId="urn:microsoft.com/office/officeart/2005/8/layout/cycle2"/>
    <dgm:cxn modelId="{F708E5E8-6C0B-40C4-B45E-FCE5DC756145}" type="presOf" srcId="{363E0A94-B9B7-4EEF-8415-C6E2E544348D}" destId="{7A126A45-BB89-4DC4-8F4F-F23640D431AD}" srcOrd="0" destOrd="0" presId="urn:microsoft.com/office/officeart/2005/8/layout/cycle2"/>
    <dgm:cxn modelId="{3DDCDDA2-1B2E-4500-8012-5F559D7836B2}" type="presOf" srcId="{43106D69-5581-4A22-8FEF-FE15E94D8C51}" destId="{4536D50E-BBEA-46EE-B752-8ED862840CAC}" srcOrd="0" destOrd="0" presId="urn:microsoft.com/office/officeart/2005/8/layout/cycle2"/>
    <dgm:cxn modelId="{7F4C5862-0DB0-4DFB-8651-F844C374A20E}" type="presOf" srcId="{AC9F6D32-26C0-42EF-8F6B-83B54DDAF0D9}" destId="{8CBAD18C-FA61-43CA-BEAC-9DD6F6AAC8E8}" srcOrd="0" destOrd="0" presId="urn:microsoft.com/office/officeart/2005/8/layout/cycle2"/>
    <dgm:cxn modelId="{DBE11C4E-3B82-44FF-AF4A-30C42498B0BA}" srcId="{C037710F-5DC1-49E3-A41E-1029DD3909F1}" destId="{1D40A9D6-1707-480D-A206-8F9372D5AC12}" srcOrd="0" destOrd="0" parTransId="{51C61DD2-55FD-421A-B910-C7C6640BCE91}" sibTransId="{781BDB60-8F37-4E32-9D6B-9C72E119A4C0}"/>
    <dgm:cxn modelId="{60734F9B-B398-4072-89A9-E4CEB6AAE74E}" srcId="{C037710F-5DC1-49E3-A41E-1029DD3909F1}" destId="{AC9F6D32-26C0-42EF-8F6B-83B54DDAF0D9}" srcOrd="4" destOrd="0" parTransId="{BB225357-D31D-4A8E-8E3D-093A09611EFE}" sibTransId="{B4FA2B42-B4E4-411F-86B2-60727BF54D99}"/>
    <dgm:cxn modelId="{94148C80-3D3B-4B93-AEAB-8990A1C4A19F}" type="presOf" srcId="{B4FA2B42-B4E4-411F-86B2-60727BF54D99}" destId="{5268C6CF-BB11-4B75-B9E6-1814B0588B6F}" srcOrd="0" destOrd="0" presId="urn:microsoft.com/office/officeart/2005/8/layout/cycle2"/>
    <dgm:cxn modelId="{804A541F-A865-4CC7-AA1E-2AB8B9E7B148}" type="presOf" srcId="{1D40A9D6-1707-480D-A206-8F9372D5AC12}" destId="{0E7D9633-9DEC-4387-848E-900E9321B146}" srcOrd="0" destOrd="0" presId="urn:microsoft.com/office/officeart/2005/8/layout/cycle2"/>
    <dgm:cxn modelId="{4B4C475A-7687-4A37-AF2F-A8A0003A617D}" type="presOf" srcId="{D5562D37-E0AA-4684-A140-56D8D3AEF01C}" destId="{F5EEEE82-9FB7-441D-8347-0E5AA010E0E3}" srcOrd="0" destOrd="0" presId="urn:microsoft.com/office/officeart/2005/8/layout/cycle2"/>
    <dgm:cxn modelId="{7A367457-349B-41DA-9F2E-B411696902BE}" srcId="{C037710F-5DC1-49E3-A41E-1029DD3909F1}" destId="{43106D69-5581-4A22-8FEF-FE15E94D8C51}" srcOrd="2" destOrd="0" parTransId="{2A96180F-3132-4063-A3BF-6AF829594A94}" sibTransId="{63EE40FB-B3C4-46CE-B057-B5C8603DD5DB}"/>
    <dgm:cxn modelId="{4A264512-E3EE-4D3C-94F0-710B9DBBB545}" type="presOf" srcId="{781BDB60-8F37-4E32-9D6B-9C72E119A4C0}" destId="{5F202BC4-2A78-4253-AF00-6C7C08EA80C8}" srcOrd="1" destOrd="0" presId="urn:microsoft.com/office/officeart/2005/8/layout/cycle2"/>
    <dgm:cxn modelId="{80F21AD6-B2D8-41DA-9807-B7EE6161A04B}" type="presParOf" srcId="{BD68158C-FAEE-4F97-BB8A-734AC2175514}" destId="{0E7D9633-9DEC-4387-848E-900E9321B146}" srcOrd="0" destOrd="0" presId="urn:microsoft.com/office/officeart/2005/8/layout/cycle2"/>
    <dgm:cxn modelId="{607226FA-351F-471E-A4A9-FF87051C2A17}" type="presParOf" srcId="{BD68158C-FAEE-4F97-BB8A-734AC2175514}" destId="{7F7CE872-8F19-4E91-A322-FE4AA0B008A7}" srcOrd="1" destOrd="0" presId="urn:microsoft.com/office/officeart/2005/8/layout/cycle2"/>
    <dgm:cxn modelId="{D9144EE5-6381-41BF-8133-508CF8D5AFD7}" type="presParOf" srcId="{7F7CE872-8F19-4E91-A322-FE4AA0B008A7}" destId="{5F202BC4-2A78-4253-AF00-6C7C08EA80C8}" srcOrd="0" destOrd="0" presId="urn:microsoft.com/office/officeart/2005/8/layout/cycle2"/>
    <dgm:cxn modelId="{DA060498-FD61-41DF-86C9-B445462B3491}" type="presParOf" srcId="{BD68158C-FAEE-4F97-BB8A-734AC2175514}" destId="{DD72F9D8-FEDB-4AEF-9BFB-4F7E7508DBDB}" srcOrd="2" destOrd="0" presId="urn:microsoft.com/office/officeart/2005/8/layout/cycle2"/>
    <dgm:cxn modelId="{9543C66C-65F1-432A-870E-5E540D44DEC4}" type="presParOf" srcId="{BD68158C-FAEE-4F97-BB8A-734AC2175514}" destId="{F5EEEE82-9FB7-441D-8347-0E5AA010E0E3}" srcOrd="3" destOrd="0" presId="urn:microsoft.com/office/officeart/2005/8/layout/cycle2"/>
    <dgm:cxn modelId="{43A3DD87-70E1-47B3-86EB-E883782F864F}" type="presParOf" srcId="{F5EEEE82-9FB7-441D-8347-0E5AA010E0E3}" destId="{E2BA7264-14A9-4FE5-9FED-C7C99FA7D63E}" srcOrd="0" destOrd="0" presId="urn:microsoft.com/office/officeart/2005/8/layout/cycle2"/>
    <dgm:cxn modelId="{8372CDEB-0257-4280-BC78-FF39CB620DE7}" type="presParOf" srcId="{BD68158C-FAEE-4F97-BB8A-734AC2175514}" destId="{4536D50E-BBEA-46EE-B752-8ED862840CAC}" srcOrd="4" destOrd="0" presId="urn:microsoft.com/office/officeart/2005/8/layout/cycle2"/>
    <dgm:cxn modelId="{44440F2A-C821-4EAB-96C4-A7587EF5906F}" type="presParOf" srcId="{BD68158C-FAEE-4F97-BB8A-734AC2175514}" destId="{629EC688-78C7-4944-9045-6FF6769B81B4}" srcOrd="5" destOrd="0" presId="urn:microsoft.com/office/officeart/2005/8/layout/cycle2"/>
    <dgm:cxn modelId="{4E7B1767-5689-4163-B383-5F06589B133C}" type="presParOf" srcId="{629EC688-78C7-4944-9045-6FF6769B81B4}" destId="{E819A176-73D7-49D4-8BBA-644EA2D7D6AB}" srcOrd="0" destOrd="0" presId="urn:microsoft.com/office/officeart/2005/8/layout/cycle2"/>
    <dgm:cxn modelId="{DA125413-D80E-4F4A-8AD7-1BD4679AE9D7}" type="presParOf" srcId="{BD68158C-FAEE-4F97-BB8A-734AC2175514}" destId="{FEAA357D-92B1-49F4-B475-DAC4FCA573D0}" srcOrd="6" destOrd="0" presId="urn:microsoft.com/office/officeart/2005/8/layout/cycle2"/>
    <dgm:cxn modelId="{E92DE5A5-322D-4DD5-A14F-23C8C730DC09}" type="presParOf" srcId="{BD68158C-FAEE-4F97-BB8A-734AC2175514}" destId="{7A126A45-BB89-4DC4-8F4F-F23640D431AD}" srcOrd="7" destOrd="0" presId="urn:microsoft.com/office/officeart/2005/8/layout/cycle2"/>
    <dgm:cxn modelId="{63B19855-960F-4083-813F-6D84AA8BA0D1}" type="presParOf" srcId="{7A126A45-BB89-4DC4-8F4F-F23640D431AD}" destId="{D607A86C-DCAC-49B6-92E3-6A00C40A0C73}" srcOrd="0" destOrd="0" presId="urn:microsoft.com/office/officeart/2005/8/layout/cycle2"/>
    <dgm:cxn modelId="{B5A3A555-62EB-4E35-B912-8254B1C91DEC}" type="presParOf" srcId="{BD68158C-FAEE-4F97-BB8A-734AC2175514}" destId="{8CBAD18C-FA61-43CA-BEAC-9DD6F6AAC8E8}" srcOrd="8" destOrd="0" presId="urn:microsoft.com/office/officeart/2005/8/layout/cycle2"/>
    <dgm:cxn modelId="{5DBA061D-0093-476E-AF34-EE09913B4401}" type="presParOf" srcId="{BD68158C-FAEE-4F97-BB8A-734AC2175514}" destId="{5268C6CF-BB11-4B75-B9E6-1814B0588B6F}" srcOrd="9" destOrd="0" presId="urn:microsoft.com/office/officeart/2005/8/layout/cycle2"/>
    <dgm:cxn modelId="{E79EB817-8048-4144-9961-7259C2C12A28}" type="presParOf" srcId="{5268C6CF-BB11-4B75-B9E6-1814B0588B6F}" destId="{AC9CE77E-1D41-44B1-925C-B65CE770FCB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3DE96D-D104-4D51-8E90-3F006743DFC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F8E400C1-14A3-4479-B9C5-503310C2680C}">
      <dgm:prSet phldrT="[Metin]" custT="1"/>
      <dgm:spPr>
        <a:solidFill>
          <a:srgbClr val="FFFF00">
            <a:alpha val="90000"/>
          </a:srgbClr>
        </a:solidFill>
      </dgm:spPr>
      <dgm:t>
        <a:bodyPr/>
        <a:lstStyle/>
        <a:p>
          <a:r>
            <a:rPr lang="tr-TR" sz="2000" b="1" dirty="0" smtClean="0">
              <a:latin typeface="Arial" pitchFamily="34" charset="0"/>
              <a:cs typeface="Arial" pitchFamily="34" charset="0"/>
            </a:rPr>
            <a:t>TEHLİKELERİN TANIMLANMASI</a:t>
          </a:r>
          <a:endParaRPr lang="tr-TR" sz="2000" b="1" dirty="0">
            <a:latin typeface="Arial" pitchFamily="34" charset="0"/>
            <a:cs typeface="Arial" pitchFamily="34" charset="0"/>
          </a:endParaRPr>
        </a:p>
      </dgm:t>
    </dgm:pt>
    <dgm:pt modelId="{12BC4F52-2A8A-4288-A681-0739949314F4}" type="parTrans" cxnId="{BCFFB316-5258-4322-9C59-B82A9E069A85}">
      <dgm:prSet/>
      <dgm:spPr/>
      <dgm:t>
        <a:bodyPr/>
        <a:lstStyle/>
        <a:p>
          <a:endParaRPr lang="tr-TR"/>
        </a:p>
      </dgm:t>
    </dgm:pt>
    <dgm:pt modelId="{D892324B-B6EA-435F-B574-F736A2DACCA4}" type="sibTrans" cxnId="{BCFFB316-5258-4322-9C59-B82A9E069A85}">
      <dgm:prSet/>
      <dgm:spPr/>
      <dgm:t>
        <a:bodyPr/>
        <a:lstStyle/>
        <a:p>
          <a:endParaRPr lang="tr-TR"/>
        </a:p>
      </dgm:t>
    </dgm:pt>
    <dgm:pt modelId="{A2FFC345-8D19-4F64-8DAE-B820B889FDE8}">
      <dgm:prSet phldrT="[Metin]" custT="1"/>
      <dgm:spPr/>
      <dgm:t>
        <a:bodyPr/>
        <a:lstStyle/>
        <a:p>
          <a:pPr algn="l"/>
          <a:r>
            <a:rPr lang="tr-TR" sz="1800" b="1" dirty="0" smtClean="0">
              <a:latin typeface="Arial" pitchFamily="34" charset="0"/>
              <a:cs typeface="Arial" pitchFamily="34" charset="0"/>
            </a:rPr>
            <a:t>1</a:t>
          </a:r>
          <a:r>
            <a:rPr lang="tr-TR" sz="1800" dirty="0" smtClean="0">
              <a:latin typeface="Arial" pitchFamily="34" charset="0"/>
              <a:cs typeface="Arial" pitchFamily="34" charset="0"/>
            </a:rPr>
            <a:t>- Çalışma Ortamı çalışanlar  ve işyerine ilişkin  bilgi toplanması</a:t>
          </a:r>
          <a:endParaRPr lang="tr-TR" sz="1800" dirty="0">
            <a:latin typeface="Arial" pitchFamily="34" charset="0"/>
            <a:cs typeface="Arial" pitchFamily="34" charset="0"/>
          </a:endParaRPr>
        </a:p>
      </dgm:t>
    </dgm:pt>
    <dgm:pt modelId="{23474A7F-4CF8-4E93-B33B-98B6F5FB29A2}" type="parTrans" cxnId="{D55A8B79-6E12-4337-96CC-8065C8009648}">
      <dgm:prSet/>
      <dgm:spPr/>
      <dgm:t>
        <a:bodyPr/>
        <a:lstStyle/>
        <a:p>
          <a:endParaRPr lang="tr-TR"/>
        </a:p>
      </dgm:t>
    </dgm:pt>
    <dgm:pt modelId="{E056E76D-5CB1-4860-A55A-C9DE6B3A347E}" type="sibTrans" cxnId="{D55A8B79-6E12-4337-96CC-8065C8009648}">
      <dgm:prSet/>
      <dgm:spPr/>
      <dgm:t>
        <a:bodyPr/>
        <a:lstStyle/>
        <a:p>
          <a:endParaRPr lang="tr-TR"/>
        </a:p>
      </dgm:t>
    </dgm:pt>
    <dgm:pt modelId="{8956BE05-38BE-4B46-A57A-E209774A11B8}">
      <dgm:prSet phldrT="[Metin]" custT="1"/>
      <dgm:spPr/>
      <dgm:t>
        <a:bodyPr/>
        <a:lstStyle/>
        <a:p>
          <a:pPr algn="l"/>
          <a:r>
            <a:rPr lang="tr-TR" sz="1800" b="1" dirty="0" smtClean="0">
              <a:latin typeface="Arial" pitchFamily="34" charset="0"/>
              <a:cs typeface="Arial" pitchFamily="34" charset="0"/>
            </a:rPr>
            <a:t>2</a:t>
          </a:r>
          <a:r>
            <a:rPr lang="tr-TR" sz="1800" dirty="0" smtClean="0">
              <a:latin typeface="Arial" pitchFamily="34" charset="0"/>
              <a:cs typeface="Arial" pitchFamily="34" charset="0"/>
            </a:rPr>
            <a:t>- İş Kazaları ve Meslek Hastalıkları Kayıtları</a:t>
          </a:r>
          <a:endParaRPr lang="tr-TR" sz="1800" dirty="0">
            <a:latin typeface="Arial" pitchFamily="34" charset="0"/>
            <a:cs typeface="Arial" pitchFamily="34" charset="0"/>
          </a:endParaRPr>
        </a:p>
      </dgm:t>
    </dgm:pt>
    <dgm:pt modelId="{83557314-3087-4540-8575-EF77AA6E79E0}" type="parTrans" cxnId="{AD29DEF4-05CE-454A-AED5-1F9FFE795C5E}">
      <dgm:prSet/>
      <dgm:spPr/>
      <dgm:t>
        <a:bodyPr/>
        <a:lstStyle/>
        <a:p>
          <a:endParaRPr lang="tr-TR"/>
        </a:p>
      </dgm:t>
    </dgm:pt>
    <dgm:pt modelId="{F38551B1-073C-4E69-A4A2-AA0926333FF0}" type="sibTrans" cxnId="{AD29DEF4-05CE-454A-AED5-1F9FFE795C5E}">
      <dgm:prSet/>
      <dgm:spPr/>
      <dgm:t>
        <a:bodyPr/>
        <a:lstStyle/>
        <a:p>
          <a:endParaRPr lang="tr-TR"/>
        </a:p>
      </dgm:t>
    </dgm:pt>
    <dgm:pt modelId="{71908148-DD72-4E44-BAD8-442FAA53B63B}">
      <dgm:prSet phldrT="[Metin]" custT="1"/>
      <dgm:spPr/>
      <dgm:t>
        <a:bodyPr/>
        <a:lstStyle/>
        <a:p>
          <a:pPr algn="l"/>
          <a:r>
            <a:rPr lang="tr-TR" sz="1800" b="1" dirty="0" smtClean="0">
              <a:latin typeface="Arial" pitchFamily="34" charset="0"/>
              <a:cs typeface="Arial" pitchFamily="34" charset="0"/>
            </a:rPr>
            <a:t>4</a:t>
          </a:r>
          <a:r>
            <a:rPr lang="tr-TR" sz="1800" dirty="0" smtClean="0">
              <a:latin typeface="Arial" pitchFamily="34" charset="0"/>
              <a:cs typeface="Arial" pitchFamily="34" charset="0"/>
            </a:rPr>
            <a:t>-Çalışma ortamı şartları daha önce risk analizi yapılmamışsa çalışanların </a:t>
          </a:r>
          <a:r>
            <a:rPr lang="tr-TR" sz="1800" dirty="0" err="1" smtClean="0">
              <a:latin typeface="Arial" pitchFamily="34" charset="0"/>
              <a:cs typeface="Arial" pitchFamily="34" charset="0"/>
            </a:rPr>
            <a:t>maruziyet</a:t>
          </a:r>
          <a:r>
            <a:rPr lang="tr-TR" sz="1800" dirty="0" smtClean="0">
              <a:latin typeface="Arial" pitchFamily="34" charset="0"/>
              <a:cs typeface="Arial" pitchFamily="34" charset="0"/>
            </a:rPr>
            <a:t>  düzeyinin belirlenmesi için ; Kontrol, ölçüm, inceleme ve araştırma yapılması</a:t>
          </a:r>
          <a:endParaRPr lang="tr-TR" sz="1800" dirty="0">
            <a:latin typeface="Arial" pitchFamily="34" charset="0"/>
            <a:cs typeface="Arial" pitchFamily="34" charset="0"/>
          </a:endParaRPr>
        </a:p>
      </dgm:t>
    </dgm:pt>
    <dgm:pt modelId="{E9B65894-3F95-483B-8AEF-BF9089F72F27}" type="parTrans" cxnId="{93019E43-513F-4F9F-8063-CC86D48BB15B}">
      <dgm:prSet/>
      <dgm:spPr/>
      <dgm:t>
        <a:bodyPr/>
        <a:lstStyle/>
        <a:p>
          <a:endParaRPr lang="tr-TR"/>
        </a:p>
      </dgm:t>
    </dgm:pt>
    <dgm:pt modelId="{79E3878E-FCB6-453D-99CD-9F605C098200}" type="sibTrans" cxnId="{93019E43-513F-4F9F-8063-CC86D48BB15B}">
      <dgm:prSet/>
      <dgm:spPr/>
      <dgm:t>
        <a:bodyPr/>
        <a:lstStyle/>
        <a:p>
          <a:endParaRPr lang="tr-TR"/>
        </a:p>
      </dgm:t>
    </dgm:pt>
    <dgm:pt modelId="{F5BB991E-6187-415F-AF10-144EC1D5F624}">
      <dgm:prSet phldrT="[Metin]" custT="1"/>
      <dgm:spPr/>
      <dgm:t>
        <a:bodyPr/>
        <a:lstStyle/>
        <a:p>
          <a:pPr algn="l"/>
          <a:r>
            <a:rPr lang="tr-TR" sz="1800" b="1" dirty="0" smtClean="0">
              <a:latin typeface="Arial" pitchFamily="34" charset="0"/>
              <a:cs typeface="Arial" pitchFamily="34" charset="0"/>
            </a:rPr>
            <a:t>3- </a:t>
          </a:r>
          <a:r>
            <a:rPr lang="tr-TR" sz="1800" dirty="0" smtClean="0">
              <a:latin typeface="Arial" pitchFamily="34" charset="0"/>
              <a:cs typeface="Arial" pitchFamily="34" charset="0"/>
            </a:rPr>
            <a:t>Çalışma Ortamı tehlikelerinin kayıt altına alınması</a:t>
          </a:r>
          <a:endParaRPr lang="tr-TR" sz="1800" dirty="0">
            <a:latin typeface="Arial" pitchFamily="34" charset="0"/>
            <a:cs typeface="Arial" pitchFamily="34" charset="0"/>
          </a:endParaRPr>
        </a:p>
      </dgm:t>
    </dgm:pt>
    <dgm:pt modelId="{A453D998-CA7F-4C00-A255-2BE1772E8EF3}" type="parTrans" cxnId="{D2742D35-481D-4FA6-9268-06939F567B5E}">
      <dgm:prSet/>
      <dgm:spPr/>
      <dgm:t>
        <a:bodyPr/>
        <a:lstStyle/>
        <a:p>
          <a:endParaRPr lang="tr-TR"/>
        </a:p>
      </dgm:t>
    </dgm:pt>
    <dgm:pt modelId="{4EA4D0C9-8C16-4EF3-849C-24E58D8DA73B}" type="sibTrans" cxnId="{D2742D35-481D-4FA6-9268-06939F567B5E}">
      <dgm:prSet/>
      <dgm:spPr/>
      <dgm:t>
        <a:bodyPr/>
        <a:lstStyle/>
        <a:p>
          <a:endParaRPr lang="tr-TR"/>
        </a:p>
      </dgm:t>
    </dgm:pt>
    <dgm:pt modelId="{FF4485C6-5CB2-449E-912B-D9CA493BC13C}" type="pres">
      <dgm:prSet presAssocID="{FE3DE96D-D104-4D51-8E90-3F006743DFC0}" presName="hierChild1" presStyleCnt="0">
        <dgm:presLayoutVars>
          <dgm:chPref val="1"/>
          <dgm:dir/>
          <dgm:animOne val="branch"/>
          <dgm:animLvl val="lvl"/>
          <dgm:resizeHandles/>
        </dgm:presLayoutVars>
      </dgm:prSet>
      <dgm:spPr/>
      <dgm:t>
        <a:bodyPr/>
        <a:lstStyle/>
        <a:p>
          <a:endParaRPr lang="tr-TR"/>
        </a:p>
      </dgm:t>
    </dgm:pt>
    <dgm:pt modelId="{41001588-0C3B-43D0-A314-D2F9B0F3BA2E}" type="pres">
      <dgm:prSet presAssocID="{F8E400C1-14A3-4479-B9C5-503310C2680C}" presName="hierRoot1" presStyleCnt="0"/>
      <dgm:spPr/>
    </dgm:pt>
    <dgm:pt modelId="{BA22DB21-EAB0-4120-AC86-C2F9191C6CF5}" type="pres">
      <dgm:prSet presAssocID="{F8E400C1-14A3-4479-B9C5-503310C2680C}" presName="composite" presStyleCnt="0"/>
      <dgm:spPr/>
    </dgm:pt>
    <dgm:pt modelId="{CDBBB5AA-2A63-426A-A6E1-14C6E07AFF2E}" type="pres">
      <dgm:prSet presAssocID="{F8E400C1-14A3-4479-B9C5-503310C2680C}" presName="background" presStyleLbl="node0" presStyleIdx="0" presStyleCnt="1"/>
      <dgm:spPr/>
    </dgm:pt>
    <dgm:pt modelId="{B4510D53-CACB-41E6-B3CB-0760FAC802DF}" type="pres">
      <dgm:prSet presAssocID="{F8E400C1-14A3-4479-B9C5-503310C2680C}" presName="text" presStyleLbl="fgAcc0" presStyleIdx="0" presStyleCnt="1" custScaleX="310225" custScaleY="90648" custLinFactNeighborX="-11237" custLinFactNeighborY="95139">
        <dgm:presLayoutVars>
          <dgm:chPref val="3"/>
        </dgm:presLayoutVars>
      </dgm:prSet>
      <dgm:spPr/>
      <dgm:t>
        <a:bodyPr/>
        <a:lstStyle/>
        <a:p>
          <a:endParaRPr lang="tr-TR"/>
        </a:p>
      </dgm:t>
    </dgm:pt>
    <dgm:pt modelId="{AB4D130C-1E16-4805-AA98-0D7796BAE885}" type="pres">
      <dgm:prSet presAssocID="{F8E400C1-14A3-4479-B9C5-503310C2680C}" presName="hierChild2" presStyleCnt="0"/>
      <dgm:spPr/>
    </dgm:pt>
    <dgm:pt modelId="{CA63AF1B-017A-4D2A-BB16-07DCD3B653A2}" type="pres">
      <dgm:prSet presAssocID="{23474A7F-4CF8-4E93-B33B-98B6F5FB29A2}" presName="Name10" presStyleLbl="parChTrans1D2" presStyleIdx="0" presStyleCnt="4"/>
      <dgm:spPr/>
      <dgm:t>
        <a:bodyPr/>
        <a:lstStyle/>
        <a:p>
          <a:endParaRPr lang="tr-TR"/>
        </a:p>
      </dgm:t>
    </dgm:pt>
    <dgm:pt modelId="{FD87CA29-FA7C-449E-A255-3014C6B4A68A}" type="pres">
      <dgm:prSet presAssocID="{A2FFC345-8D19-4F64-8DAE-B820B889FDE8}" presName="hierRoot2" presStyleCnt="0"/>
      <dgm:spPr/>
    </dgm:pt>
    <dgm:pt modelId="{FF1653F6-80F6-46AF-ADB5-15B2805D1681}" type="pres">
      <dgm:prSet presAssocID="{A2FFC345-8D19-4F64-8DAE-B820B889FDE8}" presName="composite2" presStyleCnt="0"/>
      <dgm:spPr/>
    </dgm:pt>
    <dgm:pt modelId="{158F3B52-B9A9-4ED1-94C0-161957633B0B}" type="pres">
      <dgm:prSet presAssocID="{A2FFC345-8D19-4F64-8DAE-B820B889FDE8}" presName="background2" presStyleLbl="node2" presStyleIdx="0" presStyleCnt="4"/>
      <dgm:spPr/>
    </dgm:pt>
    <dgm:pt modelId="{2D7CB7F2-C9CF-4F6F-880D-A1D99579F5CD}" type="pres">
      <dgm:prSet presAssocID="{A2FFC345-8D19-4F64-8DAE-B820B889FDE8}" presName="text2" presStyleLbl="fgAcc2" presStyleIdx="0" presStyleCnt="4" custScaleX="136898" custScaleY="333800" custLinFactY="61266" custLinFactNeighborX="1276" custLinFactNeighborY="100000">
        <dgm:presLayoutVars>
          <dgm:chPref val="3"/>
        </dgm:presLayoutVars>
      </dgm:prSet>
      <dgm:spPr/>
      <dgm:t>
        <a:bodyPr/>
        <a:lstStyle/>
        <a:p>
          <a:endParaRPr lang="tr-TR"/>
        </a:p>
      </dgm:t>
    </dgm:pt>
    <dgm:pt modelId="{CECB099F-4625-4D38-9767-E531C619FCFD}" type="pres">
      <dgm:prSet presAssocID="{A2FFC345-8D19-4F64-8DAE-B820B889FDE8}" presName="hierChild3" presStyleCnt="0"/>
      <dgm:spPr/>
    </dgm:pt>
    <dgm:pt modelId="{BDAE234D-52BD-4C15-8D84-DD146AB01FD0}" type="pres">
      <dgm:prSet presAssocID="{83557314-3087-4540-8575-EF77AA6E79E0}" presName="Name10" presStyleLbl="parChTrans1D2" presStyleIdx="1" presStyleCnt="4"/>
      <dgm:spPr/>
      <dgm:t>
        <a:bodyPr/>
        <a:lstStyle/>
        <a:p>
          <a:endParaRPr lang="tr-TR"/>
        </a:p>
      </dgm:t>
    </dgm:pt>
    <dgm:pt modelId="{0FCF8625-3F71-4D81-BFF3-CC0069868EC3}" type="pres">
      <dgm:prSet presAssocID="{8956BE05-38BE-4B46-A57A-E209774A11B8}" presName="hierRoot2" presStyleCnt="0"/>
      <dgm:spPr/>
    </dgm:pt>
    <dgm:pt modelId="{7BEF1B74-51E2-4918-8FFF-AB6B2831B57F}" type="pres">
      <dgm:prSet presAssocID="{8956BE05-38BE-4B46-A57A-E209774A11B8}" presName="composite2" presStyleCnt="0"/>
      <dgm:spPr/>
    </dgm:pt>
    <dgm:pt modelId="{2D5A829D-4783-41E9-80F6-2B07A8103CC4}" type="pres">
      <dgm:prSet presAssocID="{8956BE05-38BE-4B46-A57A-E209774A11B8}" presName="background2" presStyleLbl="node2" presStyleIdx="1" presStyleCnt="4"/>
      <dgm:spPr/>
    </dgm:pt>
    <dgm:pt modelId="{18270702-8D68-47DD-841B-5A5280F904C4}" type="pres">
      <dgm:prSet presAssocID="{8956BE05-38BE-4B46-A57A-E209774A11B8}" presName="text2" presStyleLbl="fgAcc2" presStyleIdx="1" presStyleCnt="4" custScaleX="114514" custScaleY="319458" custLinFactY="71394" custLinFactNeighborX="9382" custLinFactNeighborY="100000">
        <dgm:presLayoutVars>
          <dgm:chPref val="3"/>
        </dgm:presLayoutVars>
      </dgm:prSet>
      <dgm:spPr/>
      <dgm:t>
        <a:bodyPr/>
        <a:lstStyle/>
        <a:p>
          <a:endParaRPr lang="tr-TR"/>
        </a:p>
      </dgm:t>
    </dgm:pt>
    <dgm:pt modelId="{2F76574D-55F2-4A81-8003-F56CCFAF221D}" type="pres">
      <dgm:prSet presAssocID="{8956BE05-38BE-4B46-A57A-E209774A11B8}" presName="hierChild3" presStyleCnt="0"/>
      <dgm:spPr/>
    </dgm:pt>
    <dgm:pt modelId="{92992B10-0819-4B05-85A7-71ABAED372BF}" type="pres">
      <dgm:prSet presAssocID="{A453D998-CA7F-4C00-A255-2BE1772E8EF3}" presName="Name10" presStyleLbl="parChTrans1D2" presStyleIdx="2" presStyleCnt="4"/>
      <dgm:spPr/>
      <dgm:t>
        <a:bodyPr/>
        <a:lstStyle/>
        <a:p>
          <a:endParaRPr lang="tr-TR"/>
        </a:p>
      </dgm:t>
    </dgm:pt>
    <dgm:pt modelId="{8AD1706B-8C8C-406B-9EF3-E766A978030B}" type="pres">
      <dgm:prSet presAssocID="{F5BB991E-6187-415F-AF10-144EC1D5F624}" presName="hierRoot2" presStyleCnt="0"/>
      <dgm:spPr/>
    </dgm:pt>
    <dgm:pt modelId="{B9710329-FCE8-4682-9990-87FBF3452532}" type="pres">
      <dgm:prSet presAssocID="{F5BB991E-6187-415F-AF10-144EC1D5F624}" presName="composite2" presStyleCnt="0"/>
      <dgm:spPr/>
    </dgm:pt>
    <dgm:pt modelId="{42915F07-74DA-4E8E-8B3C-0B4D257B0FA5}" type="pres">
      <dgm:prSet presAssocID="{F5BB991E-6187-415F-AF10-144EC1D5F624}" presName="background2" presStyleLbl="node2" presStyleIdx="2" presStyleCnt="4"/>
      <dgm:spPr/>
    </dgm:pt>
    <dgm:pt modelId="{91332EF0-E9BB-43DC-B2C8-036540F2800D}" type="pres">
      <dgm:prSet presAssocID="{F5BB991E-6187-415F-AF10-144EC1D5F624}" presName="text2" presStyleLbl="fgAcc2" presStyleIdx="2" presStyleCnt="4" custScaleX="137015" custScaleY="319459" custLinFactY="71394" custLinFactNeighborX="1281" custLinFactNeighborY="100000">
        <dgm:presLayoutVars>
          <dgm:chPref val="3"/>
        </dgm:presLayoutVars>
      </dgm:prSet>
      <dgm:spPr/>
      <dgm:t>
        <a:bodyPr/>
        <a:lstStyle/>
        <a:p>
          <a:endParaRPr lang="tr-TR"/>
        </a:p>
      </dgm:t>
    </dgm:pt>
    <dgm:pt modelId="{F388427D-3AAF-4FD1-8C1C-A0C777B65918}" type="pres">
      <dgm:prSet presAssocID="{F5BB991E-6187-415F-AF10-144EC1D5F624}" presName="hierChild3" presStyleCnt="0"/>
      <dgm:spPr/>
    </dgm:pt>
    <dgm:pt modelId="{C57598D6-14C3-4E2F-85EF-E18D24365F76}" type="pres">
      <dgm:prSet presAssocID="{E9B65894-3F95-483B-8AEF-BF9089F72F27}" presName="Name10" presStyleLbl="parChTrans1D2" presStyleIdx="3" presStyleCnt="4"/>
      <dgm:spPr/>
      <dgm:t>
        <a:bodyPr/>
        <a:lstStyle/>
        <a:p>
          <a:endParaRPr lang="tr-TR"/>
        </a:p>
      </dgm:t>
    </dgm:pt>
    <dgm:pt modelId="{AE5F91D3-C92B-4897-9A6C-1B73AEFC0E23}" type="pres">
      <dgm:prSet presAssocID="{71908148-DD72-4E44-BAD8-442FAA53B63B}" presName="hierRoot2" presStyleCnt="0"/>
      <dgm:spPr/>
    </dgm:pt>
    <dgm:pt modelId="{32980A99-D0BF-4AAF-A95F-B017E8561311}" type="pres">
      <dgm:prSet presAssocID="{71908148-DD72-4E44-BAD8-442FAA53B63B}" presName="composite2" presStyleCnt="0"/>
      <dgm:spPr/>
    </dgm:pt>
    <dgm:pt modelId="{C416ABD1-6ADF-483E-9DAF-5ADB516F9DEE}" type="pres">
      <dgm:prSet presAssocID="{71908148-DD72-4E44-BAD8-442FAA53B63B}" presName="background2" presStyleLbl="node2" presStyleIdx="3" presStyleCnt="4"/>
      <dgm:spPr/>
    </dgm:pt>
    <dgm:pt modelId="{C1058C3C-D3B0-4384-97C2-1C41AA5C63B8}" type="pres">
      <dgm:prSet presAssocID="{71908148-DD72-4E44-BAD8-442FAA53B63B}" presName="text2" presStyleLbl="fgAcc2" presStyleIdx="3" presStyleCnt="4" custScaleX="317517" custScaleY="319456" custLinFactY="71394" custLinFactNeighborX="-3595" custLinFactNeighborY="100000">
        <dgm:presLayoutVars>
          <dgm:chPref val="3"/>
        </dgm:presLayoutVars>
      </dgm:prSet>
      <dgm:spPr/>
      <dgm:t>
        <a:bodyPr/>
        <a:lstStyle/>
        <a:p>
          <a:endParaRPr lang="tr-TR"/>
        </a:p>
      </dgm:t>
    </dgm:pt>
    <dgm:pt modelId="{D9E55FEE-D689-4424-AF08-5C28725F001E}" type="pres">
      <dgm:prSet presAssocID="{71908148-DD72-4E44-BAD8-442FAA53B63B}" presName="hierChild3" presStyleCnt="0"/>
      <dgm:spPr/>
    </dgm:pt>
  </dgm:ptLst>
  <dgm:cxnLst>
    <dgm:cxn modelId="{4EDF2FAF-1CCF-43BA-805F-9452A6175DF8}" type="presOf" srcId="{A453D998-CA7F-4C00-A255-2BE1772E8EF3}" destId="{92992B10-0819-4B05-85A7-71ABAED372BF}" srcOrd="0" destOrd="0" presId="urn:microsoft.com/office/officeart/2005/8/layout/hierarchy1"/>
    <dgm:cxn modelId="{BCFFB316-5258-4322-9C59-B82A9E069A85}" srcId="{FE3DE96D-D104-4D51-8E90-3F006743DFC0}" destId="{F8E400C1-14A3-4479-B9C5-503310C2680C}" srcOrd="0" destOrd="0" parTransId="{12BC4F52-2A8A-4288-A681-0739949314F4}" sibTransId="{D892324B-B6EA-435F-B574-F736A2DACCA4}"/>
    <dgm:cxn modelId="{8167BB4F-8025-4A15-AA63-6A38FE53A08C}" type="presOf" srcId="{71908148-DD72-4E44-BAD8-442FAA53B63B}" destId="{C1058C3C-D3B0-4384-97C2-1C41AA5C63B8}" srcOrd="0" destOrd="0" presId="urn:microsoft.com/office/officeart/2005/8/layout/hierarchy1"/>
    <dgm:cxn modelId="{B89C19E7-6140-4D2D-959A-6065094B72E6}" type="presOf" srcId="{FE3DE96D-D104-4D51-8E90-3F006743DFC0}" destId="{FF4485C6-5CB2-449E-912B-D9CA493BC13C}" srcOrd="0" destOrd="0" presId="urn:microsoft.com/office/officeart/2005/8/layout/hierarchy1"/>
    <dgm:cxn modelId="{5A745024-2600-4553-9B86-9E7ADDD1469D}" type="presOf" srcId="{E9B65894-3F95-483B-8AEF-BF9089F72F27}" destId="{C57598D6-14C3-4E2F-85EF-E18D24365F76}" srcOrd="0" destOrd="0" presId="urn:microsoft.com/office/officeart/2005/8/layout/hierarchy1"/>
    <dgm:cxn modelId="{D2742D35-481D-4FA6-9268-06939F567B5E}" srcId="{F8E400C1-14A3-4479-B9C5-503310C2680C}" destId="{F5BB991E-6187-415F-AF10-144EC1D5F624}" srcOrd="2" destOrd="0" parTransId="{A453D998-CA7F-4C00-A255-2BE1772E8EF3}" sibTransId="{4EA4D0C9-8C16-4EF3-849C-24E58D8DA73B}"/>
    <dgm:cxn modelId="{A1623153-2580-4D0B-B86D-1715FFFC58EE}" type="presOf" srcId="{83557314-3087-4540-8575-EF77AA6E79E0}" destId="{BDAE234D-52BD-4C15-8D84-DD146AB01FD0}" srcOrd="0" destOrd="0" presId="urn:microsoft.com/office/officeart/2005/8/layout/hierarchy1"/>
    <dgm:cxn modelId="{0DCB2D4C-B76E-4135-89EE-1D0362076081}" type="presOf" srcId="{F5BB991E-6187-415F-AF10-144EC1D5F624}" destId="{91332EF0-E9BB-43DC-B2C8-036540F2800D}" srcOrd="0" destOrd="0" presId="urn:microsoft.com/office/officeart/2005/8/layout/hierarchy1"/>
    <dgm:cxn modelId="{F79F7672-8AAD-46F6-B238-B0A4A536BF57}" type="presOf" srcId="{8956BE05-38BE-4B46-A57A-E209774A11B8}" destId="{18270702-8D68-47DD-841B-5A5280F904C4}" srcOrd="0" destOrd="0" presId="urn:microsoft.com/office/officeart/2005/8/layout/hierarchy1"/>
    <dgm:cxn modelId="{78DF5A76-24B6-4A80-B5C3-FD4A7E5F2C2F}" type="presOf" srcId="{F8E400C1-14A3-4479-B9C5-503310C2680C}" destId="{B4510D53-CACB-41E6-B3CB-0760FAC802DF}" srcOrd="0" destOrd="0" presId="urn:microsoft.com/office/officeart/2005/8/layout/hierarchy1"/>
    <dgm:cxn modelId="{D55A8B79-6E12-4337-96CC-8065C8009648}" srcId="{F8E400C1-14A3-4479-B9C5-503310C2680C}" destId="{A2FFC345-8D19-4F64-8DAE-B820B889FDE8}" srcOrd="0" destOrd="0" parTransId="{23474A7F-4CF8-4E93-B33B-98B6F5FB29A2}" sibTransId="{E056E76D-5CB1-4860-A55A-C9DE6B3A347E}"/>
    <dgm:cxn modelId="{93019E43-513F-4F9F-8063-CC86D48BB15B}" srcId="{F8E400C1-14A3-4479-B9C5-503310C2680C}" destId="{71908148-DD72-4E44-BAD8-442FAA53B63B}" srcOrd="3" destOrd="0" parTransId="{E9B65894-3F95-483B-8AEF-BF9089F72F27}" sibTransId="{79E3878E-FCB6-453D-99CD-9F605C098200}"/>
    <dgm:cxn modelId="{156AD9CC-FE80-4AA1-A139-3FF75D45E924}" type="presOf" srcId="{A2FFC345-8D19-4F64-8DAE-B820B889FDE8}" destId="{2D7CB7F2-C9CF-4F6F-880D-A1D99579F5CD}" srcOrd="0" destOrd="0" presId="urn:microsoft.com/office/officeart/2005/8/layout/hierarchy1"/>
    <dgm:cxn modelId="{AD29DEF4-05CE-454A-AED5-1F9FFE795C5E}" srcId="{F8E400C1-14A3-4479-B9C5-503310C2680C}" destId="{8956BE05-38BE-4B46-A57A-E209774A11B8}" srcOrd="1" destOrd="0" parTransId="{83557314-3087-4540-8575-EF77AA6E79E0}" sibTransId="{F38551B1-073C-4E69-A4A2-AA0926333FF0}"/>
    <dgm:cxn modelId="{EDFE5436-78D7-41F0-8211-7CA43CD203F6}" type="presOf" srcId="{23474A7F-4CF8-4E93-B33B-98B6F5FB29A2}" destId="{CA63AF1B-017A-4D2A-BB16-07DCD3B653A2}" srcOrd="0" destOrd="0" presId="urn:microsoft.com/office/officeart/2005/8/layout/hierarchy1"/>
    <dgm:cxn modelId="{5B692651-1EC9-4376-85CB-AE656C796091}" type="presParOf" srcId="{FF4485C6-5CB2-449E-912B-D9CA493BC13C}" destId="{41001588-0C3B-43D0-A314-D2F9B0F3BA2E}" srcOrd="0" destOrd="0" presId="urn:microsoft.com/office/officeart/2005/8/layout/hierarchy1"/>
    <dgm:cxn modelId="{13E341B2-FB6C-41F3-BF3E-F3F11802D297}" type="presParOf" srcId="{41001588-0C3B-43D0-A314-D2F9B0F3BA2E}" destId="{BA22DB21-EAB0-4120-AC86-C2F9191C6CF5}" srcOrd="0" destOrd="0" presId="urn:microsoft.com/office/officeart/2005/8/layout/hierarchy1"/>
    <dgm:cxn modelId="{A255C206-FF69-47D1-80C3-B6F05FE9EFB2}" type="presParOf" srcId="{BA22DB21-EAB0-4120-AC86-C2F9191C6CF5}" destId="{CDBBB5AA-2A63-426A-A6E1-14C6E07AFF2E}" srcOrd="0" destOrd="0" presId="urn:microsoft.com/office/officeart/2005/8/layout/hierarchy1"/>
    <dgm:cxn modelId="{F91AFF6E-B44E-4B62-8412-D5730BEC3941}" type="presParOf" srcId="{BA22DB21-EAB0-4120-AC86-C2F9191C6CF5}" destId="{B4510D53-CACB-41E6-B3CB-0760FAC802DF}" srcOrd="1" destOrd="0" presId="urn:microsoft.com/office/officeart/2005/8/layout/hierarchy1"/>
    <dgm:cxn modelId="{87B756AA-1D10-4D06-A82E-31B8C44760EA}" type="presParOf" srcId="{41001588-0C3B-43D0-A314-D2F9B0F3BA2E}" destId="{AB4D130C-1E16-4805-AA98-0D7796BAE885}" srcOrd="1" destOrd="0" presId="urn:microsoft.com/office/officeart/2005/8/layout/hierarchy1"/>
    <dgm:cxn modelId="{10AA2056-1C19-4276-B5AC-15EFFE318126}" type="presParOf" srcId="{AB4D130C-1E16-4805-AA98-0D7796BAE885}" destId="{CA63AF1B-017A-4D2A-BB16-07DCD3B653A2}" srcOrd="0" destOrd="0" presId="urn:microsoft.com/office/officeart/2005/8/layout/hierarchy1"/>
    <dgm:cxn modelId="{3171697E-4249-4C33-9677-82E7E20BB7FC}" type="presParOf" srcId="{AB4D130C-1E16-4805-AA98-0D7796BAE885}" destId="{FD87CA29-FA7C-449E-A255-3014C6B4A68A}" srcOrd="1" destOrd="0" presId="urn:microsoft.com/office/officeart/2005/8/layout/hierarchy1"/>
    <dgm:cxn modelId="{96655566-04F9-4D3B-8362-7BAAD0511466}" type="presParOf" srcId="{FD87CA29-FA7C-449E-A255-3014C6B4A68A}" destId="{FF1653F6-80F6-46AF-ADB5-15B2805D1681}" srcOrd="0" destOrd="0" presId="urn:microsoft.com/office/officeart/2005/8/layout/hierarchy1"/>
    <dgm:cxn modelId="{3507ECBB-FDC2-4226-B1F0-24BA64DE680F}" type="presParOf" srcId="{FF1653F6-80F6-46AF-ADB5-15B2805D1681}" destId="{158F3B52-B9A9-4ED1-94C0-161957633B0B}" srcOrd="0" destOrd="0" presId="urn:microsoft.com/office/officeart/2005/8/layout/hierarchy1"/>
    <dgm:cxn modelId="{B02E1F7E-9B9E-43AC-B0A8-C4815A95024F}" type="presParOf" srcId="{FF1653F6-80F6-46AF-ADB5-15B2805D1681}" destId="{2D7CB7F2-C9CF-4F6F-880D-A1D99579F5CD}" srcOrd="1" destOrd="0" presId="urn:microsoft.com/office/officeart/2005/8/layout/hierarchy1"/>
    <dgm:cxn modelId="{0736BD87-2D42-42A4-B7CA-CD6AA62EAB45}" type="presParOf" srcId="{FD87CA29-FA7C-449E-A255-3014C6B4A68A}" destId="{CECB099F-4625-4D38-9767-E531C619FCFD}" srcOrd="1" destOrd="0" presId="urn:microsoft.com/office/officeart/2005/8/layout/hierarchy1"/>
    <dgm:cxn modelId="{C32B701C-D2D9-42C3-8445-AE5362788E9F}" type="presParOf" srcId="{AB4D130C-1E16-4805-AA98-0D7796BAE885}" destId="{BDAE234D-52BD-4C15-8D84-DD146AB01FD0}" srcOrd="2" destOrd="0" presId="urn:microsoft.com/office/officeart/2005/8/layout/hierarchy1"/>
    <dgm:cxn modelId="{35F6AA1E-F2A3-4FDC-94D8-57E41F5CB23B}" type="presParOf" srcId="{AB4D130C-1E16-4805-AA98-0D7796BAE885}" destId="{0FCF8625-3F71-4D81-BFF3-CC0069868EC3}" srcOrd="3" destOrd="0" presId="urn:microsoft.com/office/officeart/2005/8/layout/hierarchy1"/>
    <dgm:cxn modelId="{D5ADDDE4-503B-4021-8D09-AF168CE22B38}" type="presParOf" srcId="{0FCF8625-3F71-4D81-BFF3-CC0069868EC3}" destId="{7BEF1B74-51E2-4918-8FFF-AB6B2831B57F}" srcOrd="0" destOrd="0" presId="urn:microsoft.com/office/officeart/2005/8/layout/hierarchy1"/>
    <dgm:cxn modelId="{F30EB933-04EC-4AA2-B18D-A596199CB738}" type="presParOf" srcId="{7BEF1B74-51E2-4918-8FFF-AB6B2831B57F}" destId="{2D5A829D-4783-41E9-80F6-2B07A8103CC4}" srcOrd="0" destOrd="0" presId="urn:microsoft.com/office/officeart/2005/8/layout/hierarchy1"/>
    <dgm:cxn modelId="{26DE5146-4497-4A70-B3E9-AB858AFF31CF}" type="presParOf" srcId="{7BEF1B74-51E2-4918-8FFF-AB6B2831B57F}" destId="{18270702-8D68-47DD-841B-5A5280F904C4}" srcOrd="1" destOrd="0" presId="urn:microsoft.com/office/officeart/2005/8/layout/hierarchy1"/>
    <dgm:cxn modelId="{1E313B07-AB1B-4BBF-A375-2700E2AFFBA2}" type="presParOf" srcId="{0FCF8625-3F71-4D81-BFF3-CC0069868EC3}" destId="{2F76574D-55F2-4A81-8003-F56CCFAF221D}" srcOrd="1" destOrd="0" presId="urn:microsoft.com/office/officeart/2005/8/layout/hierarchy1"/>
    <dgm:cxn modelId="{1EC287A7-F546-4665-AC1B-73C18B5850F8}" type="presParOf" srcId="{AB4D130C-1E16-4805-AA98-0D7796BAE885}" destId="{92992B10-0819-4B05-85A7-71ABAED372BF}" srcOrd="4" destOrd="0" presId="urn:microsoft.com/office/officeart/2005/8/layout/hierarchy1"/>
    <dgm:cxn modelId="{008C646B-6CB6-4AAD-A0C8-B5C146A9BA1C}" type="presParOf" srcId="{AB4D130C-1E16-4805-AA98-0D7796BAE885}" destId="{8AD1706B-8C8C-406B-9EF3-E766A978030B}" srcOrd="5" destOrd="0" presId="urn:microsoft.com/office/officeart/2005/8/layout/hierarchy1"/>
    <dgm:cxn modelId="{120043CC-87BC-462B-A2D8-6DB95C2DE34F}" type="presParOf" srcId="{8AD1706B-8C8C-406B-9EF3-E766A978030B}" destId="{B9710329-FCE8-4682-9990-87FBF3452532}" srcOrd="0" destOrd="0" presId="urn:microsoft.com/office/officeart/2005/8/layout/hierarchy1"/>
    <dgm:cxn modelId="{748036D3-4C9B-4340-B69B-3CFFD138A628}" type="presParOf" srcId="{B9710329-FCE8-4682-9990-87FBF3452532}" destId="{42915F07-74DA-4E8E-8B3C-0B4D257B0FA5}" srcOrd="0" destOrd="0" presId="urn:microsoft.com/office/officeart/2005/8/layout/hierarchy1"/>
    <dgm:cxn modelId="{33483E3F-66A5-4F63-BCE2-D72F8A5AFE2F}" type="presParOf" srcId="{B9710329-FCE8-4682-9990-87FBF3452532}" destId="{91332EF0-E9BB-43DC-B2C8-036540F2800D}" srcOrd="1" destOrd="0" presId="urn:microsoft.com/office/officeart/2005/8/layout/hierarchy1"/>
    <dgm:cxn modelId="{AAB75BDE-A79A-4F72-B059-F26F6141D685}" type="presParOf" srcId="{8AD1706B-8C8C-406B-9EF3-E766A978030B}" destId="{F388427D-3AAF-4FD1-8C1C-A0C777B65918}" srcOrd="1" destOrd="0" presId="urn:microsoft.com/office/officeart/2005/8/layout/hierarchy1"/>
    <dgm:cxn modelId="{EEBD0E70-1E92-4EF6-894A-43C813E368AA}" type="presParOf" srcId="{AB4D130C-1E16-4805-AA98-0D7796BAE885}" destId="{C57598D6-14C3-4E2F-85EF-E18D24365F76}" srcOrd="6" destOrd="0" presId="urn:microsoft.com/office/officeart/2005/8/layout/hierarchy1"/>
    <dgm:cxn modelId="{951FDA33-2D6D-4206-974B-B28D3C2E036D}" type="presParOf" srcId="{AB4D130C-1E16-4805-AA98-0D7796BAE885}" destId="{AE5F91D3-C92B-4897-9A6C-1B73AEFC0E23}" srcOrd="7" destOrd="0" presId="urn:microsoft.com/office/officeart/2005/8/layout/hierarchy1"/>
    <dgm:cxn modelId="{16B10BF1-7E9C-44CE-A7D0-F4E6E00DC02C}" type="presParOf" srcId="{AE5F91D3-C92B-4897-9A6C-1B73AEFC0E23}" destId="{32980A99-D0BF-4AAF-A95F-B017E8561311}" srcOrd="0" destOrd="0" presId="urn:microsoft.com/office/officeart/2005/8/layout/hierarchy1"/>
    <dgm:cxn modelId="{931027AC-3513-4EA1-BBB3-3FCC8E3CB5A4}" type="presParOf" srcId="{32980A99-D0BF-4AAF-A95F-B017E8561311}" destId="{C416ABD1-6ADF-483E-9DAF-5ADB516F9DEE}" srcOrd="0" destOrd="0" presId="urn:microsoft.com/office/officeart/2005/8/layout/hierarchy1"/>
    <dgm:cxn modelId="{22F9C6DA-DFFE-4F46-B23F-DDD45427396A}" type="presParOf" srcId="{32980A99-D0BF-4AAF-A95F-B017E8561311}" destId="{C1058C3C-D3B0-4384-97C2-1C41AA5C63B8}" srcOrd="1" destOrd="0" presId="urn:microsoft.com/office/officeart/2005/8/layout/hierarchy1"/>
    <dgm:cxn modelId="{FC197BE6-3421-4627-BED9-37F779FA3512}" type="presParOf" srcId="{AE5F91D3-C92B-4897-9A6C-1B73AEFC0E23}" destId="{D9E55FEE-D689-4424-AF08-5C28725F001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FF1550-CEBD-4E56-8E4E-73B50CD1D224}" type="doc">
      <dgm:prSet loTypeId="urn:microsoft.com/office/officeart/2005/8/layout/hProcess9" loCatId="process" qsTypeId="urn:microsoft.com/office/officeart/2005/8/quickstyle/simple1" qsCatId="simple" csTypeId="urn:microsoft.com/office/officeart/2005/8/colors/colorful1#18" csCatId="colorful" phldr="1"/>
      <dgm:spPr/>
      <dgm:t>
        <a:bodyPr/>
        <a:lstStyle/>
        <a:p>
          <a:endParaRPr lang="tr-TR"/>
        </a:p>
      </dgm:t>
    </dgm:pt>
    <dgm:pt modelId="{8A0E9EE4-FB15-41C8-891B-F0BFA55D1A44}">
      <dgm:prSet custT="1"/>
      <dgm:spPr/>
      <dgm:t>
        <a:bodyPr/>
        <a:lstStyle/>
        <a:p>
          <a:pPr rtl="0"/>
          <a:r>
            <a:rPr lang="tr-TR" sz="2800" b="1" i="0" baseline="0" dirty="0" smtClean="0"/>
            <a:t>Tehlike ve Riskleri Tanı</a:t>
          </a:r>
          <a:endParaRPr lang="tr-TR" sz="2800" b="1" dirty="0"/>
        </a:p>
      </dgm:t>
    </dgm:pt>
    <dgm:pt modelId="{CA514880-45B4-43E8-9382-D35125C4186E}" type="parTrans" cxnId="{548BD5E6-3633-4B4E-9677-73713FC31D78}">
      <dgm:prSet/>
      <dgm:spPr/>
      <dgm:t>
        <a:bodyPr/>
        <a:lstStyle/>
        <a:p>
          <a:endParaRPr lang="tr-TR"/>
        </a:p>
      </dgm:t>
    </dgm:pt>
    <dgm:pt modelId="{70C519CC-4BD8-4575-B043-61C2A0137F01}" type="sibTrans" cxnId="{548BD5E6-3633-4B4E-9677-73713FC31D78}">
      <dgm:prSet/>
      <dgm:spPr/>
      <dgm:t>
        <a:bodyPr/>
        <a:lstStyle/>
        <a:p>
          <a:endParaRPr lang="tr-TR"/>
        </a:p>
      </dgm:t>
    </dgm:pt>
    <dgm:pt modelId="{A58398C8-B873-4544-AA44-C9A39501139D}">
      <dgm:prSet custT="1"/>
      <dgm:spPr/>
      <dgm:t>
        <a:bodyPr/>
        <a:lstStyle/>
        <a:p>
          <a:pPr rtl="0"/>
          <a:r>
            <a:rPr lang="tr-TR" sz="2400" b="1" dirty="0" smtClean="0"/>
            <a:t>Riskleri Derecelendir</a:t>
          </a:r>
          <a:endParaRPr lang="tr-TR" sz="2400" b="1" dirty="0"/>
        </a:p>
      </dgm:t>
    </dgm:pt>
    <dgm:pt modelId="{C638E992-839B-43A2-BAFD-33F0072AEB24}" type="parTrans" cxnId="{5C437543-4479-4CF3-B4E5-0C33AD967669}">
      <dgm:prSet/>
      <dgm:spPr/>
      <dgm:t>
        <a:bodyPr/>
        <a:lstStyle/>
        <a:p>
          <a:endParaRPr lang="tr-TR"/>
        </a:p>
      </dgm:t>
    </dgm:pt>
    <dgm:pt modelId="{BEE2374C-724D-46BF-921A-3811EB7A0E03}" type="sibTrans" cxnId="{5C437543-4479-4CF3-B4E5-0C33AD967669}">
      <dgm:prSet/>
      <dgm:spPr/>
      <dgm:t>
        <a:bodyPr/>
        <a:lstStyle/>
        <a:p>
          <a:endParaRPr lang="tr-TR"/>
        </a:p>
      </dgm:t>
    </dgm:pt>
    <dgm:pt modelId="{286D620B-DD61-4E20-A2D4-9109AED32570}">
      <dgm:prSet custT="1"/>
      <dgm:spPr/>
      <dgm:t>
        <a:bodyPr/>
        <a:lstStyle/>
        <a:p>
          <a:pPr rtl="0"/>
          <a:r>
            <a:rPr lang="tr-TR" sz="2400" b="1" dirty="0" smtClean="0"/>
            <a:t>Kontrol Tedbirlerine Karar Ver ve Planla</a:t>
          </a:r>
          <a:endParaRPr lang="tr-TR" sz="2400" b="1" dirty="0"/>
        </a:p>
      </dgm:t>
    </dgm:pt>
    <dgm:pt modelId="{E302F3F9-29C0-4D43-A6BE-F44FBBE629A0}" type="parTrans" cxnId="{A7B70209-4F66-48D4-B244-8D763D4694B0}">
      <dgm:prSet/>
      <dgm:spPr/>
      <dgm:t>
        <a:bodyPr/>
        <a:lstStyle/>
        <a:p>
          <a:endParaRPr lang="tr-TR"/>
        </a:p>
      </dgm:t>
    </dgm:pt>
    <dgm:pt modelId="{E3D1F09E-0316-41EC-A76A-328419C00015}" type="sibTrans" cxnId="{A7B70209-4F66-48D4-B244-8D763D4694B0}">
      <dgm:prSet/>
      <dgm:spPr/>
      <dgm:t>
        <a:bodyPr/>
        <a:lstStyle/>
        <a:p>
          <a:endParaRPr lang="tr-TR"/>
        </a:p>
      </dgm:t>
    </dgm:pt>
    <dgm:pt modelId="{DAF62862-A084-487F-B911-0F6BE3616D7B}">
      <dgm:prSet custT="1"/>
      <dgm:spPr/>
      <dgm:t>
        <a:bodyPr/>
        <a:lstStyle/>
        <a:p>
          <a:pPr rtl="0"/>
          <a:r>
            <a:rPr lang="tr-TR" sz="2400" b="1" dirty="0" smtClean="0"/>
            <a:t>Uygula, İzle ve Tekrar Et</a:t>
          </a:r>
          <a:endParaRPr lang="tr-TR" sz="2400" b="1" dirty="0"/>
        </a:p>
      </dgm:t>
    </dgm:pt>
    <dgm:pt modelId="{BC137DBD-E931-4204-9347-5063787E0E28}" type="parTrans" cxnId="{01682D51-90C8-436C-BE30-A8F87F397555}">
      <dgm:prSet/>
      <dgm:spPr/>
      <dgm:t>
        <a:bodyPr/>
        <a:lstStyle/>
        <a:p>
          <a:endParaRPr lang="tr-TR"/>
        </a:p>
      </dgm:t>
    </dgm:pt>
    <dgm:pt modelId="{3C13F927-7ED7-4B82-B83D-382AAB0597B8}" type="sibTrans" cxnId="{01682D51-90C8-436C-BE30-A8F87F397555}">
      <dgm:prSet/>
      <dgm:spPr/>
      <dgm:t>
        <a:bodyPr/>
        <a:lstStyle/>
        <a:p>
          <a:endParaRPr lang="tr-TR"/>
        </a:p>
      </dgm:t>
    </dgm:pt>
    <dgm:pt modelId="{29DFEDCC-52AE-4B8E-BA78-D3F2A7730FF1}" type="pres">
      <dgm:prSet presAssocID="{2DFF1550-CEBD-4E56-8E4E-73B50CD1D224}" presName="CompostProcess" presStyleCnt="0">
        <dgm:presLayoutVars>
          <dgm:dir/>
          <dgm:resizeHandles val="exact"/>
        </dgm:presLayoutVars>
      </dgm:prSet>
      <dgm:spPr/>
      <dgm:t>
        <a:bodyPr/>
        <a:lstStyle/>
        <a:p>
          <a:endParaRPr lang="tr-TR"/>
        </a:p>
      </dgm:t>
    </dgm:pt>
    <dgm:pt modelId="{F46CC051-1227-48EC-9906-5C30A510E2CF}" type="pres">
      <dgm:prSet presAssocID="{2DFF1550-CEBD-4E56-8E4E-73B50CD1D224}" presName="arrow" presStyleLbl="bgShp" presStyleIdx="0" presStyleCnt="1" custScaleX="115718"/>
      <dgm:spPr/>
    </dgm:pt>
    <dgm:pt modelId="{526C26E9-90DA-4C8A-A18F-985E4399F330}" type="pres">
      <dgm:prSet presAssocID="{2DFF1550-CEBD-4E56-8E4E-73B50CD1D224}" presName="linearProcess" presStyleCnt="0"/>
      <dgm:spPr/>
    </dgm:pt>
    <dgm:pt modelId="{0F9C722D-BC1C-4963-95B7-AA4C789DB5B8}" type="pres">
      <dgm:prSet presAssocID="{8A0E9EE4-FB15-41C8-891B-F0BFA55D1A44}" presName="textNode" presStyleLbl="node1" presStyleIdx="0" presStyleCnt="4">
        <dgm:presLayoutVars>
          <dgm:bulletEnabled val="1"/>
        </dgm:presLayoutVars>
      </dgm:prSet>
      <dgm:spPr/>
      <dgm:t>
        <a:bodyPr/>
        <a:lstStyle/>
        <a:p>
          <a:endParaRPr lang="tr-TR"/>
        </a:p>
      </dgm:t>
    </dgm:pt>
    <dgm:pt modelId="{A461FD12-5961-4693-AF01-603BE3DA6B67}" type="pres">
      <dgm:prSet presAssocID="{70C519CC-4BD8-4575-B043-61C2A0137F01}" presName="sibTrans" presStyleCnt="0"/>
      <dgm:spPr/>
    </dgm:pt>
    <dgm:pt modelId="{17CB5857-24CC-4FFB-A80D-1DCF0A5A6722}" type="pres">
      <dgm:prSet presAssocID="{A58398C8-B873-4544-AA44-C9A39501139D}" presName="textNode" presStyleLbl="node1" presStyleIdx="1" presStyleCnt="4" custScaleX="112246">
        <dgm:presLayoutVars>
          <dgm:bulletEnabled val="1"/>
        </dgm:presLayoutVars>
      </dgm:prSet>
      <dgm:spPr/>
      <dgm:t>
        <a:bodyPr/>
        <a:lstStyle/>
        <a:p>
          <a:endParaRPr lang="tr-TR"/>
        </a:p>
      </dgm:t>
    </dgm:pt>
    <dgm:pt modelId="{418AC631-806E-4F1D-A89B-89D26164563C}" type="pres">
      <dgm:prSet presAssocID="{BEE2374C-724D-46BF-921A-3811EB7A0E03}" presName="sibTrans" presStyleCnt="0"/>
      <dgm:spPr/>
    </dgm:pt>
    <dgm:pt modelId="{0449076F-D7DD-4616-9FBE-35E7D8C9155E}" type="pres">
      <dgm:prSet presAssocID="{286D620B-DD61-4E20-A2D4-9109AED32570}" presName="textNode" presStyleLbl="node1" presStyleIdx="2" presStyleCnt="4" custScaleX="118234">
        <dgm:presLayoutVars>
          <dgm:bulletEnabled val="1"/>
        </dgm:presLayoutVars>
      </dgm:prSet>
      <dgm:spPr/>
      <dgm:t>
        <a:bodyPr/>
        <a:lstStyle/>
        <a:p>
          <a:endParaRPr lang="tr-TR"/>
        </a:p>
      </dgm:t>
    </dgm:pt>
    <dgm:pt modelId="{A010AB6E-467C-4F7E-948E-D599768EF49D}" type="pres">
      <dgm:prSet presAssocID="{E3D1F09E-0316-41EC-A76A-328419C00015}" presName="sibTrans" presStyleCnt="0"/>
      <dgm:spPr/>
    </dgm:pt>
    <dgm:pt modelId="{2F6930ED-D779-4C3D-87E1-80B8B838DAB2}" type="pres">
      <dgm:prSet presAssocID="{DAF62862-A084-487F-B911-0F6BE3616D7B}" presName="textNode" presStyleLbl="node1" presStyleIdx="3" presStyleCnt="4">
        <dgm:presLayoutVars>
          <dgm:bulletEnabled val="1"/>
        </dgm:presLayoutVars>
      </dgm:prSet>
      <dgm:spPr/>
      <dgm:t>
        <a:bodyPr/>
        <a:lstStyle/>
        <a:p>
          <a:endParaRPr lang="tr-TR"/>
        </a:p>
      </dgm:t>
    </dgm:pt>
  </dgm:ptLst>
  <dgm:cxnLst>
    <dgm:cxn modelId="{66725944-CE2A-4DE2-81DD-3826A7A86C2A}" type="presOf" srcId="{DAF62862-A084-487F-B911-0F6BE3616D7B}" destId="{2F6930ED-D779-4C3D-87E1-80B8B838DAB2}" srcOrd="0" destOrd="0" presId="urn:microsoft.com/office/officeart/2005/8/layout/hProcess9"/>
    <dgm:cxn modelId="{A7B70209-4F66-48D4-B244-8D763D4694B0}" srcId="{2DFF1550-CEBD-4E56-8E4E-73B50CD1D224}" destId="{286D620B-DD61-4E20-A2D4-9109AED32570}" srcOrd="2" destOrd="0" parTransId="{E302F3F9-29C0-4D43-A6BE-F44FBBE629A0}" sibTransId="{E3D1F09E-0316-41EC-A76A-328419C00015}"/>
    <dgm:cxn modelId="{B06A2B04-64F3-41FB-9383-7C8C16720CFB}" type="presOf" srcId="{286D620B-DD61-4E20-A2D4-9109AED32570}" destId="{0449076F-D7DD-4616-9FBE-35E7D8C9155E}" srcOrd="0" destOrd="0" presId="urn:microsoft.com/office/officeart/2005/8/layout/hProcess9"/>
    <dgm:cxn modelId="{5C437543-4479-4CF3-B4E5-0C33AD967669}" srcId="{2DFF1550-CEBD-4E56-8E4E-73B50CD1D224}" destId="{A58398C8-B873-4544-AA44-C9A39501139D}" srcOrd="1" destOrd="0" parTransId="{C638E992-839B-43A2-BAFD-33F0072AEB24}" sibTransId="{BEE2374C-724D-46BF-921A-3811EB7A0E03}"/>
    <dgm:cxn modelId="{01682D51-90C8-436C-BE30-A8F87F397555}" srcId="{2DFF1550-CEBD-4E56-8E4E-73B50CD1D224}" destId="{DAF62862-A084-487F-B911-0F6BE3616D7B}" srcOrd="3" destOrd="0" parTransId="{BC137DBD-E931-4204-9347-5063787E0E28}" sibTransId="{3C13F927-7ED7-4B82-B83D-382AAB0597B8}"/>
    <dgm:cxn modelId="{41EC81EA-798E-465C-A02A-397E3945FFE1}" type="presOf" srcId="{A58398C8-B873-4544-AA44-C9A39501139D}" destId="{17CB5857-24CC-4FFB-A80D-1DCF0A5A6722}" srcOrd="0" destOrd="0" presId="urn:microsoft.com/office/officeart/2005/8/layout/hProcess9"/>
    <dgm:cxn modelId="{A311E39D-2220-47F0-A7D0-053A6FC0492A}" type="presOf" srcId="{2DFF1550-CEBD-4E56-8E4E-73B50CD1D224}" destId="{29DFEDCC-52AE-4B8E-BA78-D3F2A7730FF1}" srcOrd="0" destOrd="0" presId="urn:microsoft.com/office/officeart/2005/8/layout/hProcess9"/>
    <dgm:cxn modelId="{299870E6-96CD-499A-8993-BB88432944AE}" type="presOf" srcId="{8A0E9EE4-FB15-41C8-891B-F0BFA55D1A44}" destId="{0F9C722D-BC1C-4963-95B7-AA4C789DB5B8}" srcOrd="0" destOrd="0" presId="urn:microsoft.com/office/officeart/2005/8/layout/hProcess9"/>
    <dgm:cxn modelId="{548BD5E6-3633-4B4E-9677-73713FC31D78}" srcId="{2DFF1550-CEBD-4E56-8E4E-73B50CD1D224}" destId="{8A0E9EE4-FB15-41C8-891B-F0BFA55D1A44}" srcOrd="0" destOrd="0" parTransId="{CA514880-45B4-43E8-9382-D35125C4186E}" sibTransId="{70C519CC-4BD8-4575-B043-61C2A0137F01}"/>
    <dgm:cxn modelId="{4C0E2481-58AD-4E8C-91EF-CFCAEF8E8DD4}" type="presParOf" srcId="{29DFEDCC-52AE-4B8E-BA78-D3F2A7730FF1}" destId="{F46CC051-1227-48EC-9906-5C30A510E2CF}" srcOrd="0" destOrd="0" presId="urn:microsoft.com/office/officeart/2005/8/layout/hProcess9"/>
    <dgm:cxn modelId="{9AA04F14-4816-4F0A-9C59-4EDB22103EDC}" type="presParOf" srcId="{29DFEDCC-52AE-4B8E-BA78-D3F2A7730FF1}" destId="{526C26E9-90DA-4C8A-A18F-985E4399F330}" srcOrd="1" destOrd="0" presId="urn:microsoft.com/office/officeart/2005/8/layout/hProcess9"/>
    <dgm:cxn modelId="{7CEEDF41-2C0B-41B8-BF93-CDFACE56D99D}" type="presParOf" srcId="{526C26E9-90DA-4C8A-A18F-985E4399F330}" destId="{0F9C722D-BC1C-4963-95B7-AA4C789DB5B8}" srcOrd="0" destOrd="0" presId="urn:microsoft.com/office/officeart/2005/8/layout/hProcess9"/>
    <dgm:cxn modelId="{365ADDCF-9BD5-4D9F-B096-CC2039EF5E41}" type="presParOf" srcId="{526C26E9-90DA-4C8A-A18F-985E4399F330}" destId="{A461FD12-5961-4693-AF01-603BE3DA6B67}" srcOrd="1" destOrd="0" presId="urn:microsoft.com/office/officeart/2005/8/layout/hProcess9"/>
    <dgm:cxn modelId="{CD9A33E3-BCA6-4E99-9A74-E469573B586A}" type="presParOf" srcId="{526C26E9-90DA-4C8A-A18F-985E4399F330}" destId="{17CB5857-24CC-4FFB-A80D-1DCF0A5A6722}" srcOrd="2" destOrd="0" presId="urn:microsoft.com/office/officeart/2005/8/layout/hProcess9"/>
    <dgm:cxn modelId="{1A18AACC-D398-4BCF-B27C-14EBA089360D}" type="presParOf" srcId="{526C26E9-90DA-4C8A-A18F-985E4399F330}" destId="{418AC631-806E-4F1D-A89B-89D26164563C}" srcOrd="3" destOrd="0" presId="urn:microsoft.com/office/officeart/2005/8/layout/hProcess9"/>
    <dgm:cxn modelId="{F41F6BBF-9C95-4D5E-A7BB-3DD171406A9E}" type="presParOf" srcId="{526C26E9-90DA-4C8A-A18F-985E4399F330}" destId="{0449076F-D7DD-4616-9FBE-35E7D8C9155E}" srcOrd="4" destOrd="0" presId="urn:microsoft.com/office/officeart/2005/8/layout/hProcess9"/>
    <dgm:cxn modelId="{1C43D4C2-6E6F-42E3-B7A4-92F3E59741A4}" type="presParOf" srcId="{526C26E9-90DA-4C8A-A18F-985E4399F330}" destId="{A010AB6E-467C-4F7E-948E-D599768EF49D}" srcOrd="5" destOrd="0" presId="urn:microsoft.com/office/officeart/2005/8/layout/hProcess9"/>
    <dgm:cxn modelId="{10021894-84AE-4A0C-A53A-D7FF1132A68D}" type="presParOf" srcId="{526C26E9-90DA-4C8A-A18F-985E4399F330}" destId="{2F6930ED-D779-4C3D-87E1-80B8B838DAB2}"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F30ECA-24E4-40C1-82B4-2FFD7C8D2486}" type="datetimeFigureOut">
              <a:rPr lang="tr-TR" smtClean="0"/>
              <a:pPr/>
              <a:t>01.03.2018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83FD12-EC43-4957-BC2B-12652F63937F}" type="slidenum">
              <a:rPr lang="tr-TR" smtClean="0"/>
              <a:pPr/>
              <a:t>‹#›</a:t>
            </a:fld>
            <a:endParaRPr lang="tr-TR"/>
          </a:p>
        </p:txBody>
      </p:sp>
    </p:spTree>
    <p:extLst>
      <p:ext uri="{BB962C8B-B14F-4D97-AF65-F5344CB8AC3E}">
        <p14:creationId xmlns:p14="http://schemas.microsoft.com/office/powerpoint/2010/main" val="1642953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283FD12-EC43-4957-BC2B-12652F63937F}" type="slidenum">
              <a:rPr lang="tr-TR" smtClean="0"/>
              <a:pPr/>
              <a:t>16</a:t>
            </a:fld>
            <a:endParaRPr lang="tr-TR"/>
          </a:p>
        </p:txBody>
      </p:sp>
    </p:spTree>
    <p:extLst>
      <p:ext uri="{BB962C8B-B14F-4D97-AF65-F5344CB8AC3E}">
        <p14:creationId xmlns:p14="http://schemas.microsoft.com/office/powerpoint/2010/main" val="1710568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813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9156"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5F5438-14D9-40FB-8695-6093A91528F9}" type="slidenum">
              <a:rPr lang="tr-TR" smtClean="0"/>
              <a:pPr fontAlgn="base">
                <a:spcBef>
                  <a:spcPct val="0"/>
                </a:spcBef>
                <a:spcAft>
                  <a:spcPct val="0"/>
                </a:spcAft>
                <a:defRPr/>
              </a:pPr>
              <a:t>47</a:t>
            </a:fld>
            <a:endParaRPr lang="tr-TR" smtClean="0"/>
          </a:p>
        </p:txBody>
      </p:sp>
    </p:spTree>
    <p:extLst>
      <p:ext uri="{BB962C8B-B14F-4D97-AF65-F5344CB8AC3E}">
        <p14:creationId xmlns:p14="http://schemas.microsoft.com/office/powerpoint/2010/main" val="3637888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9155"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0180"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8B6746-6E96-4D50-BC31-FC6C3082E927}" type="slidenum">
              <a:rPr lang="tr-TR" smtClean="0"/>
              <a:pPr fontAlgn="base">
                <a:spcBef>
                  <a:spcPct val="0"/>
                </a:spcBef>
                <a:spcAft>
                  <a:spcPct val="0"/>
                </a:spcAft>
                <a:defRPr/>
              </a:pPr>
              <a:t>48</a:t>
            </a:fld>
            <a:endParaRPr lang="tr-TR" smtClean="0"/>
          </a:p>
        </p:txBody>
      </p:sp>
    </p:spTree>
    <p:extLst>
      <p:ext uri="{BB962C8B-B14F-4D97-AF65-F5344CB8AC3E}">
        <p14:creationId xmlns:p14="http://schemas.microsoft.com/office/powerpoint/2010/main" val="265343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017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1204"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1531C0-D240-42C1-A2B9-698C1BB991D1}" type="slidenum">
              <a:rPr lang="tr-TR" smtClean="0"/>
              <a:pPr fontAlgn="base">
                <a:spcBef>
                  <a:spcPct val="0"/>
                </a:spcBef>
                <a:spcAft>
                  <a:spcPct val="0"/>
                </a:spcAft>
                <a:defRPr/>
              </a:pPr>
              <a:t>49</a:t>
            </a:fld>
            <a:endParaRPr lang="tr-TR" smtClean="0"/>
          </a:p>
        </p:txBody>
      </p:sp>
    </p:spTree>
    <p:extLst>
      <p:ext uri="{BB962C8B-B14F-4D97-AF65-F5344CB8AC3E}">
        <p14:creationId xmlns:p14="http://schemas.microsoft.com/office/powerpoint/2010/main" val="2395770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120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2228"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3A6603-8CC2-4961-A2A7-48F15157CBBB}" type="slidenum">
              <a:rPr lang="tr-TR" smtClean="0"/>
              <a:pPr fontAlgn="base">
                <a:spcBef>
                  <a:spcPct val="0"/>
                </a:spcBef>
                <a:spcAft>
                  <a:spcPct val="0"/>
                </a:spcAft>
                <a:defRPr/>
              </a:pPr>
              <a:t>50</a:t>
            </a:fld>
            <a:endParaRPr lang="tr-TR" smtClean="0"/>
          </a:p>
        </p:txBody>
      </p:sp>
    </p:spTree>
    <p:extLst>
      <p:ext uri="{BB962C8B-B14F-4D97-AF65-F5344CB8AC3E}">
        <p14:creationId xmlns:p14="http://schemas.microsoft.com/office/powerpoint/2010/main" val="1728217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222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325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AFE3AB-123F-4049-8ACB-93E458001D09}" type="slidenum">
              <a:rPr lang="tr-TR" smtClean="0"/>
              <a:pPr fontAlgn="base">
                <a:spcBef>
                  <a:spcPct val="0"/>
                </a:spcBef>
                <a:spcAft>
                  <a:spcPct val="0"/>
                </a:spcAft>
                <a:defRPr/>
              </a:pPr>
              <a:t>51</a:t>
            </a:fld>
            <a:endParaRPr lang="tr-TR" smtClean="0"/>
          </a:p>
        </p:txBody>
      </p:sp>
    </p:spTree>
    <p:extLst>
      <p:ext uri="{BB962C8B-B14F-4D97-AF65-F5344CB8AC3E}">
        <p14:creationId xmlns:p14="http://schemas.microsoft.com/office/powerpoint/2010/main" val="1103155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val="112518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tr-TR"/>
          </a:p>
        </p:txBody>
      </p:sp>
      <p:sp>
        <p:nvSpPr>
          <p:cNvPr id="4" name="Rectangle 3"/>
          <p:cNvSpPr>
            <a:spLocks noGrp="1"/>
          </p:cNvSpPr>
          <p:nvPr>
            <p:ph type="sldNum" sz="quarter" idx="10"/>
          </p:nvPr>
        </p:nvSpPr>
        <p:spPr/>
        <p:txBody>
          <a:bodyPr/>
          <a:lstStyle/>
          <a:p>
            <a:fld id="{CA5D3BF3-D352-46FC-8343-31F56E6730EA}" type="slidenum">
              <a:rPr lang="tr-TR" smtClean="0"/>
              <a:pPr/>
              <a:t>80</a:t>
            </a:fld>
            <a:endParaRPr lang="tr-TR"/>
          </a:p>
        </p:txBody>
      </p:sp>
    </p:spTree>
    <p:extLst>
      <p:ext uri="{BB962C8B-B14F-4D97-AF65-F5344CB8AC3E}">
        <p14:creationId xmlns:p14="http://schemas.microsoft.com/office/powerpoint/2010/main" val="1207225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993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0964"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F7FB7F-DB23-409F-A86A-64E0F58C6B68}" type="slidenum">
              <a:rPr lang="tr-TR" smtClean="0"/>
              <a:pPr fontAlgn="base">
                <a:spcBef>
                  <a:spcPct val="0"/>
                </a:spcBef>
                <a:spcAft>
                  <a:spcPct val="0"/>
                </a:spcAft>
                <a:defRPr/>
              </a:pPr>
              <a:t>39</a:t>
            </a:fld>
            <a:endParaRPr lang="tr-TR" smtClean="0"/>
          </a:p>
        </p:txBody>
      </p:sp>
    </p:spTree>
    <p:extLst>
      <p:ext uri="{BB962C8B-B14F-4D97-AF65-F5344CB8AC3E}">
        <p14:creationId xmlns:p14="http://schemas.microsoft.com/office/powerpoint/2010/main" val="547749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096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1988"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880390-08B5-46E7-9674-9F5CE82B3EC5}" type="slidenum">
              <a:rPr lang="tr-TR" smtClean="0"/>
              <a:pPr fontAlgn="base">
                <a:spcBef>
                  <a:spcPct val="0"/>
                </a:spcBef>
                <a:spcAft>
                  <a:spcPct val="0"/>
                </a:spcAft>
                <a:defRPr/>
              </a:pPr>
              <a:t>40</a:t>
            </a:fld>
            <a:endParaRPr lang="tr-TR" smtClean="0"/>
          </a:p>
        </p:txBody>
      </p:sp>
    </p:spTree>
    <p:extLst>
      <p:ext uri="{BB962C8B-B14F-4D97-AF65-F5344CB8AC3E}">
        <p14:creationId xmlns:p14="http://schemas.microsoft.com/office/powerpoint/2010/main" val="264625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198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301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D2624F-938F-4ED3-8DB4-B573F41C76A3}" type="slidenum">
              <a:rPr lang="tr-TR" smtClean="0"/>
              <a:pPr fontAlgn="base">
                <a:spcBef>
                  <a:spcPct val="0"/>
                </a:spcBef>
                <a:spcAft>
                  <a:spcPct val="0"/>
                </a:spcAft>
                <a:defRPr/>
              </a:pPr>
              <a:t>41</a:t>
            </a:fld>
            <a:endParaRPr lang="tr-TR" smtClean="0"/>
          </a:p>
        </p:txBody>
      </p:sp>
    </p:spTree>
    <p:extLst>
      <p:ext uri="{BB962C8B-B14F-4D97-AF65-F5344CB8AC3E}">
        <p14:creationId xmlns:p14="http://schemas.microsoft.com/office/powerpoint/2010/main" val="2729758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301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4036"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EFEA93-D4A8-4FC3-96ED-D5F1C702042D}" type="slidenum">
              <a:rPr lang="tr-TR" smtClean="0"/>
              <a:pPr fontAlgn="base">
                <a:spcBef>
                  <a:spcPct val="0"/>
                </a:spcBef>
                <a:spcAft>
                  <a:spcPct val="0"/>
                </a:spcAft>
                <a:defRPr/>
              </a:pPr>
              <a:t>42</a:t>
            </a:fld>
            <a:endParaRPr lang="tr-TR" smtClean="0"/>
          </a:p>
        </p:txBody>
      </p:sp>
    </p:spTree>
    <p:extLst>
      <p:ext uri="{BB962C8B-B14F-4D97-AF65-F5344CB8AC3E}">
        <p14:creationId xmlns:p14="http://schemas.microsoft.com/office/powerpoint/2010/main" val="4094798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4035"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5060"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14D6A8-481A-44D4-87CE-FFFFA40D6409}" type="slidenum">
              <a:rPr lang="tr-TR" smtClean="0"/>
              <a:pPr fontAlgn="base">
                <a:spcBef>
                  <a:spcPct val="0"/>
                </a:spcBef>
                <a:spcAft>
                  <a:spcPct val="0"/>
                </a:spcAft>
                <a:defRPr/>
              </a:pPr>
              <a:t>43</a:t>
            </a:fld>
            <a:endParaRPr lang="tr-TR" smtClean="0"/>
          </a:p>
        </p:txBody>
      </p:sp>
    </p:spTree>
    <p:extLst>
      <p:ext uri="{BB962C8B-B14F-4D97-AF65-F5344CB8AC3E}">
        <p14:creationId xmlns:p14="http://schemas.microsoft.com/office/powerpoint/2010/main" val="3780371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505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6084"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A8F224-04F5-48AC-A89E-9C32AA998EE9}" type="slidenum">
              <a:rPr lang="tr-TR" smtClean="0"/>
              <a:pPr fontAlgn="base">
                <a:spcBef>
                  <a:spcPct val="0"/>
                </a:spcBef>
                <a:spcAft>
                  <a:spcPct val="0"/>
                </a:spcAft>
                <a:defRPr/>
              </a:pPr>
              <a:t>44</a:t>
            </a:fld>
            <a:endParaRPr lang="tr-TR" smtClean="0"/>
          </a:p>
        </p:txBody>
      </p:sp>
    </p:spTree>
    <p:extLst>
      <p:ext uri="{BB962C8B-B14F-4D97-AF65-F5344CB8AC3E}">
        <p14:creationId xmlns:p14="http://schemas.microsoft.com/office/powerpoint/2010/main" val="3164313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608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7108"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0817D5-BCF2-4439-BE07-A49FEAF79187}" type="slidenum">
              <a:rPr lang="tr-TR" smtClean="0"/>
              <a:pPr fontAlgn="base">
                <a:spcBef>
                  <a:spcPct val="0"/>
                </a:spcBef>
                <a:spcAft>
                  <a:spcPct val="0"/>
                </a:spcAft>
                <a:defRPr/>
              </a:pPr>
              <a:t>45</a:t>
            </a:fld>
            <a:endParaRPr lang="tr-TR" smtClean="0"/>
          </a:p>
        </p:txBody>
      </p:sp>
    </p:spTree>
    <p:extLst>
      <p:ext uri="{BB962C8B-B14F-4D97-AF65-F5344CB8AC3E}">
        <p14:creationId xmlns:p14="http://schemas.microsoft.com/office/powerpoint/2010/main" val="2216158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710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81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A5D13B-EA40-4305-9FE0-908DD316956D}" type="slidenum">
              <a:rPr lang="tr-TR" smtClean="0"/>
              <a:pPr fontAlgn="base">
                <a:spcBef>
                  <a:spcPct val="0"/>
                </a:spcBef>
                <a:spcAft>
                  <a:spcPct val="0"/>
                </a:spcAft>
                <a:defRPr/>
              </a:pPr>
              <a:t>46</a:t>
            </a:fld>
            <a:endParaRPr lang="tr-TR" smtClean="0"/>
          </a:p>
        </p:txBody>
      </p:sp>
    </p:spTree>
    <p:extLst>
      <p:ext uri="{BB962C8B-B14F-4D97-AF65-F5344CB8AC3E}">
        <p14:creationId xmlns:p14="http://schemas.microsoft.com/office/powerpoint/2010/main" val="2500318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Başlık Slaydı">
    <p:bg>
      <p:bgRef idx="1001">
        <a:schemeClr val="bg2"/>
      </p:bgRef>
    </p:bg>
    <p:spTree>
      <p:nvGrpSpPr>
        <p:cNvPr id="1" name=""/>
        <p:cNvGrpSpPr/>
        <p:nvPr/>
      </p:nvGrpSpPr>
      <p:grpSpPr>
        <a:xfrm>
          <a:off x="0" y="0"/>
          <a:ext cx="0" cy="0"/>
          <a:chOff x="0" y="0"/>
          <a:chExt cx="0" cy="0"/>
        </a:xfrm>
      </p:grpSpPr>
      <p:sp>
        <p:nvSpPr>
          <p:cNvPr id="7" name="Rectangle 6"/>
          <p:cNvSpPr/>
          <p:nvPr/>
        </p:nvSpPr>
        <p:spPr>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9" name="Subtitle 8"/>
          <p:cNvSpPr>
            <a:spLocks noGrp="1"/>
          </p:cNvSpPr>
          <p:nvPr>
            <p:ph type="subTitle" idx="1"/>
          </p:nvPr>
        </p:nvSpPr>
        <p:spPr>
          <a:xfrm>
            <a:off x="2362200" y="6050037"/>
            <a:ext cx="6515100" cy="685800"/>
          </a:xfrm>
        </p:spPr>
        <p:txBody>
          <a:bodyPr anchor="ctr"/>
          <a:lstStyle>
            <a:lvl1pPr marL="0" indent="0" algn="l" eaLnBrk="1" latinLnBrk="0" hangingPunct="1">
              <a:buNone/>
              <a:defRPr kumimoji="0" lang="tr-TR" sz="2800">
                <a:solidFill>
                  <a:srgbClr val="FFFFFF"/>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lstStyle>
          <a:p>
            <a:pPr eaLnBrk="1" latinLnBrk="0" hangingPunct="1"/>
            <a:r>
              <a:rPr lang="tr-TR" smtClean="0"/>
              <a:t>Asıl alt başlık stilini düzenlemek için tıklatın</a:t>
            </a:r>
            <a:endParaRPr/>
          </a:p>
        </p:txBody>
      </p:sp>
      <p:sp>
        <p:nvSpPr>
          <p:cNvPr id="28" name="Date Placeholder 27"/>
          <p:cNvSpPr>
            <a:spLocks noGrp="1"/>
          </p:cNvSpPr>
          <p:nvPr>
            <p:ph type="dt" sz="half" idx="10"/>
          </p:nvPr>
        </p:nvSpPr>
        <p:spPr>
          <a:xfrm>
            <a:off x="76200" y="6068699"/>
            <a:ext cx="2057400" cy="685800"/>
          </a:xfrm>
        </p:spPr>
        <p:txBody>
          <a:bodyPr>
            <a:noAutofit/>
          </a:bodyPr>
          <a:lstStyle>
            <a:lvl1pPr algn="ctr" eaLnBrk="1" latinLnBrk="0" hangingPunct="1">
              <a:defRPr kumimoji="0" lang="tr-TR" sz="2000">
                <a:solidFill>
                  <a:srgbClr val="FFFFFF"/>
                </a:solidFill>
              </a:defRPr>
            </a:lvl1pPr>
          </a:lstStyle>
          <a:p>
            <a:fld id="{A23720DD-5B6D-40BF-8493-A6B52D484E6B}" type="datetimeFigureOut">
              <a:rPr lang="tr-TR" smtClean="0"/>
              <a:pPr/>
              <a:t>01.03.2018</a:t>
            </a:fld>
            <a:endParaRPr lang="tr-TR"/>
          </a:p>
        </p:txBody>
      </p:sp>
      <p:sp>
        <p:nvSpPr>
          <p:cNvPr id="17" name="Footer Placeholder 16"/>
          <p:cNvSpPr>
            <a:spLocks noGrp="1"/>
          </p:cNvSpPr>
          <p:nvPr>
            <p:ph type="ftr" sz="quarter" idx="11"/>
          </p:nvPr>
        </p:nvSpPr>
        <p:spPr>
          <a:xfrm>
            <a:off x="2085393" y="236539"/>
            <a:ext cx="5867400" cy="365125"/>
          </a:xfrm>
        </p:spPr>
        <p:txBody>
          <a:bodyPr/>
          <a:lstStyle>
            <a:lvl1pPr algn="r" eaLnBrk="1" latinLnBrk="0" hangingPunct="1">
              <a:defRPr kumimoji="0" lang="tr-TR">
                <a:solidFill>
                  <a:schemeClr val="tx2"/>
                </a:solidFill>
              </a:defRPr>
            </a:lvl1pPr>
          </a:lstStyle>
          <a:p>
            <a:endParaRPr lang="tr-TR"/>
          </a:p>
        </p:txBody>
      </p:sp>
      <p:sp>
        <p:nvSpPr>
          <p:cNvPr id="29" name="Slide Number Placeholder 28"/>
          <p:cNvSpPr>
            <a:spLocks noGrp="1"/>
          </p:cNvSpPr>
          <p:nvPr>
            <p:ph type="sldNum" sz="quarter" idx="12"/>
          </p:nvPr>
        </p:nvSpPr>
        <p:spPr>
          <a:xfrm>
            <a:off x="8001000" y="228600"/>
            <a:ext cx="838200" cy="381000"/>
          </a:xfrm>
        </p:spPr>
        <p:txBody>
          <a:bodyPr/>
          <a:lstStyle>
            <a:lvl1pPr eaLnBrk="1" latinLnBrk="0" hangingPunct="1">
              <a:defRPr kumimoji="0" lang="tr-TR">
                <a:solidFill>
                  <a:schemeClr val="tx2"/>
                </a:solidFill>
              </a:defRPr>
            </a:lvl1pPr>
          </a:lstStyle>
          <a:p>
            <a:fld id="{F302176B-0E47-46AC-8F43-DAB4B8A37D06}" type="slidenum">
              <a:rPr lang="tr-TR" smtClean="0"/>
              <a:pPr/>
              <a:t>‹#›</a:t>
            </a:fld>
            <a:endParaRPr lang="tr-TR"/>
          </a:p>
        </p:txBody>
      </p:sp>
      <p:sp>
        <p:nvSpPr>
          <p:cNvPr id="12" name="Rectangle 11"/>
          <p:cNvSpPr>
            <a:spLocks noGrp="1"/>
          </p:cNvSpPr>
          <p:nvPr>
            <p:ph type="title"/>
          </p:nvPr>
        </p:nvSpPr>
        <p:spPr>
          <a:xfrm>
            <a:off x="2362200" y="3124200"/>
            <a:ext cx="6477000" cy="2717800"/>
          </a:xfrm>
        </p:spPr>
        <p:txBody>
          <a:bodyPr rtlCol="0" anchor="b"/>
          <a:lstStyle>
            <a:lvl1pPr eaLnBrk="1" latinLnBrk="0" hangingPunct="1">
              <a:defRPr kumimoji="0" lang="tr-TR" cap="all" baseline="0"/>
            </a:lvl1pPr>
          </a:lstStyle>
          <a:p>
            <a:pPr eaLnBrk="1" latinLnBrk="0" hangingPunct="1"/>
            <a:r>
              <a:rPr lang="tr-TR" smtClean="0"/>
              <a:t>Asıl başlık stili için tıklatın</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fld id="{A23720DD-5B6D-40BF-8493-A6B52D484E6B}" type="datetimeFigureOut">
              <a:rPr lang="tr-TR" smtClean="0"/>
              <a:pPr/>
              <a:t>01.03.2018</a:t>
            </a:fld>
            <a:endParaRPr lang="tr-TR"/>
          </a:p>
        </p:txBody>
      </p:sp>
      <p:sp>
        <p:nvSpPr>
          <p:cNvPr id="5" name="Rectangle 5"/>
          <p:cNvSpPr>
            <a:spLocks noGrp="1" noChangeArrowheads="1"/>
          </p:cNvSpPr>
          <p:nvPr>
            <p:ph type="ftr" sz="quarter" idx="11"/>
          </p:nvPr>
        </p:nvSpPr>
        <p:spPr>
          <a:ln/>
        </p:spPr>
        <p:txBody>
          <a:bodyPr/>
          <a:lstStyle>
            <a:lvl1pPr>
              <a:defRPr/>
            </a:lvl1pPr>
          </a:lstStyle>
          <a:p>
            <a:endParaRPr lang="tr-TR"/>
          </a:p>
        </p:txBody>
      </p:sp>
      <p:sp>
        <p:nvSpPr>
          <p:cNvPr id="6" name="Rectangle 6"/>
          <p:cNvSpPr>
            <a:spLocks noGrp="1" noChangeArrowheads="1"/>
          </p:cNvSpPr>
          <p:nvPr>
            <p:ph type="sldNum" sz="quarter" idx="12"/>
          </p:nvPr>
        </p:nvSpPr>
        <p:spPr>
          <a:ln/>
        </p:spPr>
        <p:txBody>
          <a:bodyPr/>
          <a:lstStyle>
            <a:lvl1pPr>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val="2155666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7"/>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1"/>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1"/>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fld id="{A23720DD-5B6D-40BF-8493-A6B52D484E6B}" type="datetimeFigureOut">
              <a:rPr lang="tr-TR" smtClean="0"/>
              <a:pPr/>
              <a:t>01.03.2018</a:t>
            </a:fld>
            <a:endParaRPr lang="tr-TR"/>
          </a:p>
        </p:txBody>
      </p:sp>
      <p:sp>
        <p:nvSpPr>
          <p:cNvPr id="6" name="Rectangle 5"/>
          <p:cNvSpPr>
            <a:spLocks noGrp="1" noChangeArrowheads="1"/>
          </p:cNvSpPr>
          <p:nvPr>
            <p:ph type="ftr" sz="quarter" idx="11"/>
          </p:nvPr>
        </p:nvSpPr>
        <p:spPr>
          <a:ln/>
        </p:spPr>
        <p:txBody>
          <a:bodyPr/>
          <a:lstStyle>
            <a:lvl1pPr>
              <a:defRPr/>
            </a:lvl1pPr>
          </a:lstStyle>
          <a:p>
            <a:endParaRPr lang="tr-TR"/>
          </a:p>
        </p:txBody>
      </p:sp>
      <p:sp>
        <p:nvSpPr>
          <p:cNvPr id="7" name="Rectangle 6"/>
          <p:cNvSpPr>
            <a:spLocks noGrp="1" noChangeArrowheads="1"/>
          </p:cNvSpPr>
          <p:nvPr>
            <p:ph type="sldNum" sz="quarter" idx="12"/>
          </p:nvPr>
        </p:nvSpPr>
        <p:spPr>
          <a:ln/>
        </p:spPr>
        <p:txBody>
          <a:bodyPr/>
          <a:lstStyle>
            <a:lvl1pPr>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val="1199722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Özel Yerleşim">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eaLnBrk="1" latinLnBrk="0" hangingPunct="1"/>
            <a:r>
              <a:rPr lang="tr-TR" smtClean="0"/>
              <a:t>Asıl başlık stili için tıklatın</a:t>
            </a:r>
            <a:endParaRPr/>
          </a:p>
        </p:txBody>
      </p:sp>
      <p:sp>
        <p:nvSpPr>
          <p:cNvPr id="3" name="Rectangle 2"/>
          <p:cNvSpPr>
            <a:spLocks noGrp="1"/>
          </p:cNvSpPr>
          <p:nvPr>
            <p:ph type="dt" sz="half" idx="10"/>
          </p:nvPr>
        </p:nvSpPr>
        <p:spPr/>
        <p:txBody>
          <a:bodyPr/>
          <a:lstStyle/>
          <a:p>
            <a:fld id="{A23720DD-5B6D-40BF-8493-A6B52D484E6B}" type="datetimeFigureOut">
              <a:rPr lang="tr-TR" smtClean="0"/>
              <a:pPr/>
              <a:t>01.03.2018</a:t>
            </a:fld>
            <a:endParaRPr lang="tr-TR"/>
          </a:p>
        </p:txBody>
      </p:sp>
      <p:sp>
        <p:nvSpPr>
          <p:cNvPr id="4" name="Rectangle 3"/>
          <p:cNvSpPr>
            <a:spLocks noGrp="1"/>
          </p:cNvSpPr>
          <p:nvPr>
            <p:ph type="ftr" sz="quarter" idx="11"/>
          </p:nvPr>
        </p:nvSpPr>
        <p:spPr/>
        <p:txBody>
          <a:bodyPr/>
          <a:lstStyle/>
          <a:p>
            <a:endParaRPr lang="tr-TR"/>
          </a:p>
        </p:txBody>
      </p:sp>
      <p:sp>
        <p:nvSpPr>
          <p:cNvPr id="5" name="Rectangle 4"/>
          <p:cNvSpPr>
            <a:spLocks noGrp="1"/>
          </p:cNvSpPr>
          <p:nvPr>
            <p:ph type="sldNum" sz="quarter" idx="12"/>
          </p:nvPr>
        </p:nvSpPr>
        <p:spPr/>
        <p:txBody>
          <a:bodyPr/>
          <a:lstStyle/>
          <a:p>
            <a:fld id="{F302176B-0E47-46AC-8F43-DAB4B8A37D06}" type="slidenum">
              <a:rPr lang="tr-TR" smtClean="0"/>
              <a:pPr/>
              <a:t>‹#›</a:t>
            </a:fld>
            <a:endParaRPr lang="tr-TR"/>
          </a:p>
        </p:txBody>
      </p:sp>
      <p:sp>
        <p:nvSpPr>
          <p:cNvPr id="7" name="Rectangle 6"/>
          <p:cNvSpPr>
            <a:spLocks noGrp="1"/>
          </p:cNvSpPr>
          <p:nvPr>
            <p:ph sz="quarter" idx="13"/>
          </p:nvPr>
        </p:nvSpPr>
        <p:spPr>
          <a:xfrm>
            <a:off x="609600" y="1803400"/>
            <a:ext cx="8153400" cy="43688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743201"/>
            <a:ext cx="7123113" cy="1673225"/>
          </a:xfrm>
        </p:spPr>
        <p:txBody>
          <a:bodyPr anchor="t"/>
          <a:lstStyle>
            <a:lvl1pPr eaLnBrk="1" latinLnBrk="0" hangingPunct="1">
              <a:buNone/>
              <a:defRPr kumimoji="0" lang="tr-TR" sz="2800">
                <a:solidFill>
                  <a:schemeClr val="tx2"/>
                </a:solidFill>
              </a:defRPr>
            </a:lvl1pPr>
            <a:lvl2pPr eaLnBrk="1" latinLnBrk="0" hangingPunct="1">
              <a:buNone/>
              <a:defRPr kumimoji="0" lang="tr-TR" sz="1800">
                <a:solidFill>
                  <a:schemeClr val="tx1">
                    <a:tint val="75000"/>
                  </a:schemeClr>
                </a:solidFill>
              </a:defRPr>
            </a:lvl2pPr>
            <a:lvl3pPr eaLnBrk="1" latinLnBrk="0" hangingPunct="1">
              <a:buNone/>
              <a:defRPr kumimoji="0" lang="tr-TR" sz="1600">
                <a:solidFill>
                  <a:schemeClr val="tx1">
                    <a:tint val="75000"/>
                  </a:schemeClr>
                </a:solidFill>
              </a:defRPr>
            </a:lvl3pPr>
            <a:lvl4pPr eaLnBrk="1" latinLnBrk="0" hangingPunct="1">
              <a:buNone/>
              <a:defRPr kumimoji="0" lang="tr-TR" sz="1400">
                <a:solidFill>
                  <a:schemeClr val="tx1">
                    <a:tint val="75000"/>
                  </a:schemeClr>
                </a:solidFill>
              </a:defRPr>
            </a:lvl4pPr>
            <a:lvl5pPr eaLnBrk="1" latinLnBrk="0" hangingPunct="1">
              <a:buNone/>
              <a:defRPr kumimoji="0" lang="tr-TR" sz="1400">
                <a:solidFill>
                  <a:schemeClr val="tx1">
                    <a:tint val="75000"/>
                  </a:schemeClr>
                </a:solidFill>
              </a:defRPr>
            </a:lvl5pPr>
          </a:lstStyle>
          <a:p>
            <a:pPr lvl="0" eaLnBrk="1" latinLnBrk="0" hangingPunct="1"/>
            <a:r>
              <a:rPr lang="tr-TR" smtClean="0"/>
              <a:t>Asıl metin stillerini düzenlemek için tıklatın</a:t>
            </a:r>
          </a:p>
        </p:txBody>
      </p:sp>
      <p:sp>
        <p:nvSpPr>
          <p:cNvPr id="7" name="Rectangle 6"/>
          <p:cNvSpPr/>
          <p:nvPr/>
        </p:nvSpPr>
        <p:spPr>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2" name="Title 1"/>
          <p:cNvSpPr>
            <a:spLocks noGrp="1"/>
          </p:cNvSpPr>
          <p:nvPr>
            <p:ph type="title" hasCustomPrompt="1"/>
          </p:nvPr>
        </p:nvSpPr>
        <p:spPr>
          <a:xfrm>
            <a:off x="1371600" y="1600200"/>
            <a:ext cx="7620000" cy="990600"/>
          </a:xfrm>
        </p:spPr>
        <p:txBody>
          <a:bodyPr/>
          <a:lstStyle>
            <a:lvl1pPr algn="l" eaLnBrk="1" latinLnBrk="0" hangingPunct="1">
              <a:buNone/>
              <a:defRPr kumimoji="0" lang="tr-TR" sz="4400" b="0" cap="none">
                <a:solidFill>
                  <a:srgbClr val="FFFFFF"/>
                </a:solidFill>
              </a:defRPr>
            </a:lvl1pPr>
          </a:lstStyle>
          <a:p>
            <a:r>
              <a:rPr kumimoji="0" lang="tr-TR"/>
              <a:t>Ana başlık stilini düzenlemek için tıklatın</a:t>
            </a:r>
          </a:p>
        </p:txBody>
      </p:sp>
      <p:sp>
        <p:nvSpPr>
          <p:cNvPr id="12" name="Date Placeholder 11"/>
          <p:cNvSpPr>
            <a:spLocks noGrp="1"/>
          </p:cNvSpPr>
          <p:nvPr>
            <p:ph type="dt" sz="half" idx="10"/>
          </p:nvPr>
        </p:nvSpPr>
        <p:spPr/>
        <p:txBody>
          <a:bodyPr/>
          <a:lstStyle/>
          <a:p>
            <a:fld id="{A23720DD-5B6D-40BF-8493-A6B52D484E6B}" type="datetimeFigureOut">
              <a:rPr lang="tr-TR" smtClean="0"/>
              <a:pPr/>
              <a:t>01.03.2018</a:t>
            </a:fld>
            <a:endParaRPr lang="tr-TR"/>
          </a:p>
        </p:txBody>
      </p:sp>
      <p:sp>
        <p:nvSpPr>
          <p:cNvPr id="13" name="Slide Number Placeholder 12"/>
          <p:cNvSpPr>
            <a:spLocks noGrp="1"/>
          </p:cNvSpPr>
          <p:nvPr>
            <p:ph type="sldNum" sz="quarter" idx="11"/>
          </p:nvPr>
        </p:nvSpPr>
        <p:spPr>
          <a:xfrm>
            <a:off x="0" y="1752601"/>
            <a:ext cx="1295400" cy="701676"/>
          </a:xfrm>
        </p:spPr>
        <p:txBody>
          <a:bodyPr>
            <a:noAutofit/>
          </a:bodyPr>
          <a:lstStyle>
            <a:lvl1pPr eaLnBrk="1" latinLnBrk="0" hangingPunct="1">
              <a:defRPr kumimoji="0" lang="tr-TR" sz="2400">
                <a:solidFill>
                  <a:srgbClr val="FFFFFF"/>
                </a:solidFill>
              </a:defRPr>
            </a:lvl1pPr>
          </a:lstStyle>
          <a:p>
            <a:fld id="{F302176B-0E47-46AC-8F43-DAB4B8A37D06}" type="slidenum">
              <a:rPr lang="tr-TR" smtClean="0"/>
              <a:pPr/>
              <a:t>‹#›</a:t>
            </a:fld>
            <a:endParaRPr lang="tr-TR"/>
          </a:p>
        </p:txBody>
      </p:sp>
      <p:sp>
        <p:nvSpPr>
          <p:cNvPr id="14" name="Footer Placeholder 13"/>
          <p:cNvSpPr>
            <a:spLocks noGrp="1"/>
          </p:cNvSpPr>
          <p:nvPr>
            <p:ph type="ftr" sz="quarter" idx="12"/>
          </p:nvPr>
        </p:nvSpPr>
        <p:spPr/>
        <p:txBody>
          <a:bodyPr/>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tr-TR" smtClean="0"/>
              <a:t>Asıl başlık stili için tıklatın</a:t>
            </a:r>
            <a:endParaRPr/>
          </a:p>
        </p:txBody>
      </p:sp>
      <p:sp>
        <p:nvSpPr>
          <p:cNvPr id="9" name="Content Placeholder 8"/>
          <p:cNvSpPr>
            <a:spLocks noGrp="1"/>
          </p:cNvSpPr>
          <p:nvPr>
            <p:ph sz="quarter" idx="13"/>
          </p:nvPr>
        </p:nvSpPr>
        <p:spPr>
          <a:xfrm>
            <a:off x="609600" y="1803402"/>
            <a:ext cx="3886200" cy="4358165"/>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11" name="Content Placeholder 10"/>
          <p:cNvSpPr>
            <a:spLocks noGrp="1"/>
          </p:cNvSpPr>
          <p:nvPr>
            <p:ph sz="quarter" idx="14"/>
          </p:nvPr>
        </p:nvSpPr>
        <p:spPr>
          <a:xfrm>
            <a:off x="4844901" y="1803399"/>
            <a:ext cx="3886200" cy="4358167"/>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8" name="Date Placeholder 7"/>
          <p:cNvSpPr>
            <a:spLocks noGrp="1"/>
          </p:cNvSpPr>
          <p:nvPr>
            <p:ph type="dt" sz="half" idx="15"/>
          </p:nvPr>
        </p:nvSpPr>
        <p:spPr/>
        <p:txBody>
          <a:bodyPr rtlCol="0"/>
          <a:lstStyle/>
          <a:p>
            <a:fld id="{A23720DD-5B6D-40BF-8493-A6B52D484E6B}" type="datetimeFigureOut">
              <a:rPr lang="tr-TR" smtClean="0"/>
              <a:pPr/>
              <a:t>01.03.2018</a:t>
            </a:fld>
            <a:endParaRPr lang="tr-TR"/>
          </a:p>
        </p:txBody>
      </p:sp>
      <p:sp>
        <p:nvSpPr>
          <p:cNvPr id="10" name="Slide Number Placeholder 9"/>
          <p:cNvSpPr>
            <a:spLocks noGrp="1"/>
          </p:cNvSpPr>
          <p:nvPr>
            <p:ph type="sldNum" sz="quarter" idx="16"/>
          </p:nvPr>
        </p:nvSpPr>
        <p:spPr/>
        <p:txBody>
          <a:bodyPr rtlCol="0"/>
          <a:lstStyle/>
          <a:p>
            <a:fld id="{F302176B-0E47-46AC-8F43-DAB4B8A37D06}" type="slidenum">
              <a:rPr lang="tr-TR" smtClean="0"/>
              <a:pPr/>
              <a:t>‹#›</a:t>
            </a:fld>
            <a:endParaRPr lang="tr-TR"/>
          </a:p>
        </p:txBody>
      </p:sp>
      <p:sp>
        <p:nvSpPr>
          <p:cNvPr id="12" name="Footer Placeholder 11"/>
          <p:cNvSpPr>
            <a:spLocks noGrp="1"/>
          </p:cNvSpPr>
          <p:nvPr>
            <p:ph type="ftr" sz="quarter" idx="17"/>
          </p:nvPr>
        </p:nvSpPr>
        <p:spPr/>
        <p:txBody>
          <a:bodyPr rtlCol="0"/>
          <a:lstStyle/>
          <a:p>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12648" y="157480"/>
            <a:ext cx="8153400" cy="1341120"/>
          </a:xfrm>
        </p:spPr>
        <p:txBody>
          <a:bodyPr anchor="b"/>
          <a:lstStyle>
            <a:lvl1pPr eaLnBrk="1" latinLnBrk="0" hangingPunct="1">
              <a:defRPr kumimoji="0" lang="tr-TR"/>
            </a:lvl1pPr>
          </a:lstStyle>
          <a:p>
            <a:pPr eaLnBrk="1" latinLnBrk="0" hangingPunct="1"/>
            <a:r>
              <a:rPr lang="tr-TR" smtClean="0"/>
              <a:t>Asıl başlık stili için tıklatın</a:t>
            </a:r>
            <a:endParaRPr/>
          </a:p>
        </p:txBody>
      </p:sp>
      <p:sp>
        <p:nvSpPr>
          <p:cNvPr id="11" name="Content Placeholder 10"/>
          <p:cNvSpPr>
            <a:spLocks noGrp="1"/>
          </p:cNvSpPr>
          <p:nvPr>
            <p:ph sz="quarter" idx="13"/>
          </p:nvPr>
        </p:nvSpPr>
        <p:spPr>
          <a:xfrm>
            <a:off x="609600" y="2559757"/>
            <a:ext cx="3886200" cy="3505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13" name="Content Placeholder 12"/>
          <p:cNvSpPr>
            <a:spLocks noGrp="1"/>
          </p:cNvSpPr>
          <p:nvPr>
            <p:ph sz="quarter" idx="14"/>
          </p:nvPr>
        </p:nvSpPr>
        <p:spPr>
          <a:xfrm>
            <a:off x="4800600" y="2559757"/>
            <a:ext cx="3886200" cy="3505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10" name="Date Placeholder 9"/>
          <p:cNvSpPr>
            <a:spLocks noGrp="1"/>
          </p:cNvSpPr>
          <p:nvPr>
            <p:ph type="dt" sz="half" idx="15"/>
          </p:nvPr>
        </p:nvSpPr>
        <p:spPr/>
        <p:txBody>
          <a:bodyPr rtlCol="0"/>
          <a:lstStyle/>
          <a:p>
            <a:fld id="{A23720DD-5B6D-40BF-8493-A6B52D484E6B}" type="datetimeFigureOut">
              <a:rPr lang="tr-TR" smtClean="0"/>
              <a:pPr/>
              <a:t>01.03.2018</a:t>
            </a:fld>
            <a:endParaRPr lang="tr-TR"/>
          </a:p>
        </p:txBody>
      </p:sp>
      <p:sp>
        <p:nvSpPr>
          <p:cNvPr id="12" name="Slide Number Placeholder 11"/>
          <p:cNvSpPr>
            <a:spLocks noGrp="1"/>
          </p:cNvSpPr>
          <p:nvPr>
            <p:ph type="sldNum" sz="quarter" idx="16"/>
          </p:nvPr>
        </p:nvSpPr>
        <p:spPr/>
        <p:txBody>
          <a:bodyPr rtlCol="0"/>
          <a:lstStyle/>
          <a:p>
            <a:fld id="{F302176B-0E47-46AC-8F43-DAB4B8A37D06}" type="slidenum">
              <a:rPr lang="tr-TR" smtClean="0"/>
              <a:pPr/>
              <a:t>‹#›</a:t>
            </a:fld>
            <a:endParaRPr lang="tr-TR"/>
          </a:p>
        </p:txBody>
      </p:sp>
      <p:sp>
        <p:nvSpPr>
          <p:cNvPr id="14" name="Footer Placeholder 13"/>
          <p:cNvSpPr>
            <a:spLocks noGrp="1"/>
          </p:cNvSpPr>
          <p:nvPr>
            <p:ph type="ftr" sz="quarter" idx="17"/>
          </p:nvPr>
        </p:nvSpPr>
        <p:spPr/>
        <p:txBody>
          <a:bodyPr rtlCol="0"/>
          <a:lstStyle/>
          <a:p>
            <a:endParaRPr lang="tr-TR"/>
          </a:p>
        </p:txBody>
      </p:sp>
      <p:sp>
        <p:nvSpPr>
          <p:cNvPr id="16" name="Text Placeholder 15"/>
          <p:cNvSpPr>
            <a:spLocks noGrp="1"/>
          </p:cNvSpPr>
          <p:nvPr>
            <p:ph type="body" sz="quarter" idx="18"/>
          </p:nvPr>
        </p:nvSpPr>
        <p:spPr>
          <a:xfrm>
            <a:off x="609600" y="1816383"/>
            <a:ext cx="3886200" cy="707136"/>
          </a:xfrm>
          <a:solidFill>
            <a:schemeClr val="accent2"/>
          </a:solidFill>
        </p:spPr>
        <p:txBody>
          <a:bodyPr rtlCol="0" anchor="ctr"/>
          <a:lstStyle>
            <a:lvl1pPr eaLnBrk="1" latinLnBrk="0" hangingPunct="1">
              <a:buFontTx/>
              <a:buNone/>
              <a:defRPr kumimoji="0" lang="tr-TR" sz="2000" b="1">
                <a:solidFill>
                  <a:srgbClr val="FFFFFF"/>
                </a:solidFill>
              </a:defRPr>
            </a:lvl1pPr>
          </a:lstStyle>
          <a:p>
            <a:pPr lvl="0" eaLnBrk="1" latinLnBrk="0" hangingPunct="1"/>
            <a:r>
              <a:rPr lang="tr-TR" smtClean="0"/>
              <a:t>Asıl metin stillerini düzenlemek için tıklatın</a:t>
            </a:r>
          </a:p>
        </p:txBody>
      </p:sp>
      <p:sp>
        <p:nvSpPr>
          <p:cNvPr id="15" name="Text Placeholder 14"/>
          <p:cNvSpPr>
            <a:spLocks noGrp="1"/>
          </p:cNvSpPr>
          <p:nvPr>
            <p:ph type="body" sz="quarter" idx="19"/>
          </p:nvPr>
        </p:nvSpPr>
        <p:spPr>
          <a:xfrm>
            <a:off x="4800600" y="1816383"/>
            <a:ext cx="3886200" cy="707136"/>
          </a:xfrm>
          <a:solidFill>
            <a:schemeClr val="accent4"/>
          </a:solidFill>
        </p:spPr>
        <p:txBody>
          <a:bodyPr rtlCol="0" anchor="ctr"/>
          <a:lstStyle>
            <a:lvl1pPr eaLnBrk="1" latinLnBrk="0" hangingPunct="1">
              <a:buFontTx/>
              <a:buNone/>
              <a:defRPr kumimoji="0" lang="tr-TR" sz="2000" b="1">
                <a:solidFill>
                  <a:srgbClr val="FFFFFF"/>
                </a:solidFill>
              </a:defRPr>
            </a:lvl1pPr>
          </a:lstStyle>
          <a:p>
            <a:pPr lvl="0" eaLnBrk="1" latinLnBrk="0" hangingPunct="1"/>
            <a:r>
              <a:rPr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tr-TR" smtClean="0"/>
              <a:t>Asıl başlık stili için tıklatın</a:t>
            </a:r>
            <a:endParaRPr/>
          </a:p>
        </p:txBody>
      </p:sp>
      <p:sp>
        <p:nvSpPr>
          <p:cNvPr id="3" name="Date Placeholder 2"/>
          <p:cNvSpPr>
            <a:spLocks noGrp="1"/>
          </p:cNvSpPr>
          <p:nvPr>
            <p:ph type="dt" sz="half" idx="10"/>
          </p:nvPr>
        </p:nvSpPr>
        <p:spPr/>
        <p:txBody>
          <a:bodyPr/>
          <a:lstStyle/>
          <a:p>
            <a:fld id="{A23720DD-5B6D-40BF-8493-A6B52D484E6B}" type="datetimeFigureOut">
              <a:rPr lang="tr-TR" smtClean="0"/>
              <a:pPr/>
              <a:t>01.03.2018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lvl1pPr eaLnBrk="1" latinLnBrk="0" hangingPunct="1">
              <a:defRPr kumimoji="0" lang="tr-TR">
                <a:solidFill>
                  <a:srgbClr val="FFFFFF"/>
                </a:solidFill>
              </a:defRPr>
            </a:lvl1p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pPr/>
              <a:t>01.03.2018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a:xfrm>
            <a:off x="0" y="6248400"/>
            <a:ext cx="533400" cy="381000"/>
          </a:xfrm>
        </p:spPr>
        <p:txBody>
          <a:bodyPr/>
          <a:lstStyle>
            <a:lvl1pPr eaLnBrk="1" latinLnBrk="0" hangingPunct="1">
              <a:defRPr kumimoji="0" lang="tr-TR">
                <a:solidFill>
                  <a:schemeClr val="tx2"/>
                </a:solidFill>
              </a:defRPr>
            </a:lvl1p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çerik, Açıklama Yazılı">
    <p:spTree>
      <p:nvGrpSpPr>
        <p:cNvPr id="1" name=""/>
        <p:cNvGrpSpPr/>
        <p:nvPr/>
      </p:nvGrpSpPr>
      <p:grpSpPr>
        <a:xfrm>
          <a:off x="0" y="0"/>
          <a:ext cx="0" cy="0"/>
          <a:chOff x="0" y="0"/>
          <a:chExt cx="0" cy="0"/>
        </a:xfrm>
      </p:grpSpPr>
      <p:sp>
        <p:nvSpPr>
          <p:cNvPr id="2" name="Title 1"/>
          <p:cNvSpPr>
            <a:spLocks noGrp="1"/>
          </p:cNvSpPr>
          <p:nvPr>
            <p:ph type="title"/>
          </p:nvPr>
        </p:nvSpPr>
        <p:spPr>
          <a:xfrm>
            <a:off x="609600" y="157480"/>
            <a:ext cx="8153400" cy="1341120"/>
          </a:xfrm>
        </p:spPr>
        <p:txBody>
          <a:bodyPr anchor="b"/>
          <a:lstStyle>
            <a:lvl1pPr algn="l" eaLnBrk="1" latinLnBrk="0" hangingPunct="1">
              <a:buNone/>
              <a:defRPr kumimoji="0" lang="tr-TR" sz="4200" b="0"/>
            </a:lvl1pPr>
          </a:lstStyle>
          <a:p>
            <a:pPr eaLnBrk="1" latinLnBrk="0" hangingPunct="1"/>
            <a:r>
              <a:rPr lang="tr-TR" smtClean="0"/>
              <a:t>Asıl başlık stili için tıklatın</a:t>
            </a:r>
            <a:endParaRPr/>
          </a:p>
        </p:txBody>
      </p:sp>
      <p:sp>
        <p:nvSpPr>
          <p:cNvPr id="5" name="Date Placeholder 4"/>
          <p:cNvSpPr>
            <a:spLocks noGrp="1"/>
          </p:cNvSpPr>
          <p:nvPr>
            <p:ph type="dt" sz="half" idx="10"/>
          </p:nvPr>
        </p:nvSpPr>
        <p:spPr/>
        <p:txBody>
          <a:bodyPr/>
          <a:lstStyle/>
          <a:p>
            <a:fld id="{A23720DD-5B6D-40BF-8493-A6B52D484E6B}" type="datetimeFigureOut">
              <a:rPr lang="tr-TR" smtClean="0"/>
              <a:pPr/>
              <a:t>01.03.2018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lvl1pPr eaLnBrk="1" latinLnBrk="0" hangingPunct="1">
              <a:defRPr kumimoji="0" lang="tr-TR">
                <a:solidFill>
                  <a:srgbClr val="FFFFFF"/>
                </a:solidFill>
              </a:defRPr>
            </a:lvl1pPr>
          </a:lstStyle>
          <a:p>
            <a:fld id="{F302176B-0E47-46AC-8F43-DAB4B8A37D06}" type="slidenum">
              <a:rPr lang="tr-TR" smtClean="0"/>
              <a:pPr/>
              <a:t>‹#›</a:t>
            </a:fld>
            <a:endParaRPr lang="tr-TR"/>
          </a:p>
        </p:txBody>
      </p:sp>
      <p:sp>
        <p:nvSpPr>
          <p:cNvPr id="3" name="Text Placeholder 2"/>
          <p:cNvSpPr>
            <a:spLocks noGrp="1"/>
          </p:cNvSpPr>
          <p:nvPr>
            <p:ph type="body" idx="1"/>
          </p:nvPr>
        </p:nvSpPr>
        <p:spPr>
          <a:xfrm>
            <a:off x="609600" y="1905000"/>
            <a:ext cx="1600200" cy="41656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eaLnBrk="1" latinLnBrk="0" hangingPunct="1">
              <a:spcAft>
                <a:spcPts val="1000"/>
              </a:spcAft>
              <a:buNone/>
              <a:defRPr kumimoji="0" lang="tr-TR" sz="1800"/>
            </a:lvl1pPr>
            <a:lvl2pPr eaLnBrk="1" latinLnBrk="0" hangingPunct="1">
              <a:buNone/>
              <a:defRPr kumimoji="0" lang="tr-TR" sz="1200"/>
            </a:lvl2pPr>
            <a:lvl3pPr eaLnBrk="1" latinLnBrk="0" hangingPunct="1">
              <a:buNone/>
              <a:defRPr kumimoji="0" lang="tr-TR" sz="1000"/>
            </a:lvl3pPr>
            <a:lvl4pPr eaLnBrk="1" latinLnBrk="0" hangingPunct="1">
              <a:buNone/>
              <a:defRPr kumimoji="0" lang="tr-TR" sz="900"/>
            </a:lvl4pPr>
            <a:lvl5pPr eaLnBrk="1" latinLnBrk="0" hangingPunct="1">
              <a:buNone/>
              <a:defRPr kumimoji="0" lang="tr-TR" sz="900"/>
            </a:lvl5pPr>
          </a:lstStyle>
          <a:p>
            <a:pPr lvl="0" eaLnBrk="1" latinLnBrk="0" hangingPunct="1"/>
            <a:r>
              <a:rPr lang="tr-TR" smtClean="0"/>
              <a:t>Asıl metin stillerini düzenlemek için tıklatın</a:t>
            </a:r>
          </a:p>
        </p:txBody>
      </p:sp>
      <p:sp>
        <p:nvSpPr>
          <p:cNvPr id="9" name="Content Placeholder 8"/>
          <p:cNvSpPr>
            <a:spLocks noGrp="1"/>
          </p:cNvSpPr>
          <p:nvPr>
            <p:ph sz="quarter" idx="13"/>
          </p:nvPr>
        </p:nvSpPr>
        <p:spPr>
          <a:xfrm>
            <a:off x="2362200" y="1905000"/>
            <a:ext cx="6400800" cy="4267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Resim, Açıklama Yazılı">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4559808"/>
          </a:xfrm>
          <a:solidFill>
            <a:schemeClr val="tx2">
              <a:shade val="50000"/>
            </a:schemeClr>
          </a:solidFill>
          <a:ln>
            <a:noFill/>
          </a:ln>
        </p:spPr>
        <p:txBody>
          <a:bodyPr/>
          <a:lstStyle>
            <a:lvl1pPr eaLnBrk="1" latinLnBrk="0" hangingPunct="1">
              <a:buNone/>
              <a:defRPr kumimoji="0" lang="tr-TR" sz="3200"/>
            </a:lvl1pPr>
          </a:lstStyle>
          <a:p>
            <a:r>
              <a:rPr kumimoji="0" lang="tr-TR" smtClean="0"/>
              <a:t>Resim eklemek için simgeyi tıklatın</a:t>
            </a:r>
            <a:endParaRPr kumimoji="0" lang="tr-TR"/>
          </a:p>
        </p:txBody>
      </p:sp>
      <p:sp>
        <p:nvSpPr>
          <p:cNvPr id="4" name="Text Placeholder 3"/>
          <p:cNvSpPr>
            <a:spLocks noGrp="1"/>
          </p:cNvSpPr>
          <p:nvPr>
            <p:ph type="body" sz="half" idx="2"/>
          </p:nvPr>
        </p:nvSpPr>
        <p:spPr>
          <a:xfrm>
            <a:off x="1600200" y="5486400"/>
            <a:ext cx="7315200" cy="685800"/>
          </a:xfrm>
        </p:spPr>
        <p:txBody>
          <a:bodyPr/>
          <a:lstStyle>
            <a:lvl1pPr marL="0" indent="0" eaLnBrk="1" latinLnBrk="0" hangingPunct="1">
              <a:buFontTx/>
              <a:buNone/>
              <a:defRPr kumimoji="0" lang="tr-TR" sz="1700"/>
            </a:lvl1pPr>
            <a:lvl2pPr eaLnBrk="1" latinLnBrk="0" hangingPunct="1">
              <a:buFontTx/>
              <a:buNone/>
              <a:defRPr kumimoji="0" lang="tr-TR" sz="1200"/>
            </a:lvl2pPr>
            <a:lvl3pPr eaLnBrk="1" latinLnBrk="0" hangingPunct="1">
              <a:buFontTx/>
              <a:buNone/>
              <a:defRPr kumimoji="0" lang="tr-TR" sz="1000"/>
            </a:lvl3pPr>
            <a:lvl4pPr eaLnBrk="1" latinLnBrk="0" hangingPunct="1">
              <a:buFontTx/>
              <a:buNone/>
              <a:defRPr kumimoji="0" lang="tr-TR" sz="900"/>
            </a:lvl4pPr>
            <a:lvl5pPr eaLnBrk="1" latinLnBrk="0" hangingPunct="1">
              <a:buFontTx/>
              <a:buNone/>
              <a:defRPr kumimoji="0" lang="tr-TR" sz="900"/>
            </a:lvl5pPr>
          </a:lstStyle>
          <a:p>
            <a:pPr lvl="0" eaLnBrk="1" latinLnBrk="0" hangingPunct="1"/>
            <a:r>
              <a:rPr lang="tr-TR" smtClean="0"/>
              <a:t>Asıl metin stillerini düzenlemek için tıklatın</a:t>
            </a:r>
          </a:p>
        </p:txBody>
      </p:sp>
      <p:sp>
        <p:nvSpPr>
          <p:cNvPr id="8" name="Rectangle 7"/>
          <p:cNvSpPr/>
          <p:nvPr/>
        </p:nvSpPr>
        <p:spPr>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10" name="Rectangle 9"/>
          <p:cNvSpPr/>
          <p:nvPr/>
        </p:nvSpPr>
        <p:spPr>
          <a:xfrm>
            <a:off x="1545336" y="4654296"/>
            <a:ext cx="7589520"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2" name="Title 1"/>
          <p:cNvSpPr>
            <a:spLocks noGrp="1"/>
          </p:cNvSpPr>
          <p:nvPr>
            <p:ph type="title"/>
          </p:nvPr>
        </p:nvSpPr>
        <p:spPr>
          <a:xfrm>
            <a:off x="1600200" y="4724400"/>
            <a:ext cx="7315200" cy="609600"/>
          </a:xfrm>
        </p:spPr>
        <p:txBody>
          <a:bodyPr anchor="ctr"/>
          <a:lstStyle>
            <a:lvl1pPr algn="l" eaLnBrk="1" latinLnBrk="0" hangingPunct="1">
              <a:buNone/>
              <a:defRPr kumimoji="0" lang="tr-TR" sz="2800" b="0">
                <a:solidFill>
                  <a:srgbClr val="FFFFFF"/>
                </a:solidFill>
              </a:defRPr>
            </a:lvl1pPr>
          </a:lstStyle>
          <a:p>
            <a:pPr eaLnBrk="1" latinLnBrk="0" hangingPunct="1"/>
            <a:r>
              <a:rPr lang="tr-TR" smtClean="0"/>
              <a:t>Asıl başlık stili için tıklatın</a:t>
            </a:r>
            <a:endParaRPr/>
          </a:p>
        </p:txBody>
      </p:sp>
      <p:sp>
        <p:nvSpPr>
          <p:cNvPr id="11" name="Rectangle 10"/>
          <p:cNvSpPr/>
          <p:nvPr/>
        </p:nvSpPr>
        <p:spPr>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12" name="Date Placeholder 11"/>
          <p:cNvSpPr>
            <a:spLocks noGrp="1"/>
          </p:cNvSpPr>
          <p:nvPr>
            <p:ph type="dt" sz="half" idx="10"/>
          </p:nvPr>
        </p:nvSpPr>
        <p:spPr>
          <a:xfrm>
            <a:off x="6248400" y="6248400"/>
            <a:ext cx="2667000" cy="365125"/>
          </a:xfrm>
        </p:spPr>
        <p:txBody>
          <a:bodyPr rtlCol="0"/>
          <a:lstStyle/>
          <a:p>
            <a:fld id="{A23720DD-5B6D-40BF-8493-A6B52D484E6B}" type="datetimeFigureOut">
              <a:rPr lang="tr-TR" smtClean="0"/>
              <a:pPr/>
              <a:t>01.03.2018</a:t>
            </a:fld>
            <a:endParaRPr lang="tr-TR"/>
          </a:p>
        </p:txBody>
      </p:sp>
      <p:sp>
        <p:nvSpPr>
          <p:cNvPr id="13" name="Slide Number Placeholder 12"/>
          <p:cNvSpPr>
            <a:spLocks noGrp="1"/>
          </p:cNvSpPr>
          <p:nvPr>
            <p:ph type="sldNum" sz="quarter" idx="11"/>
          </p:nvPr>
        </p:nvSpPr>
        <p:spPr>
          <a:xfrm>
            <a:off x="0" y="4667249"/>
            <a:ext cx="1447800" cy="663579"/>
          </a:xfrm>
        </p:spPr>
        <p:txBody>
          <a:bodyPr rtlCol="0"/>
          <a:lstStyle>
            <a:lvl1pPr eaLnBrk="1" latinLnBrk="0" hangingPunct="1">
              <a:defRPr kumimoji="0" lang="tr-TR" sz="2800"/>
            </a:lvl1pPr>
          </a:lstStyle>
          <a:p>
            <a:fld id="{F302176B-0E47-46AC-8F43-DAB4B8A37D06}" type="slidenum">
              <a:rPr lang="tr-TR" smtClean="0"/>
              <a:pPr/>
              <a:t>‹#›</a:t>
            </a:fld>
            <a:endParaRPr lang="tr-TR"/>
          </a:p>
        </p:txBody>
      </p:sp>
      <p:sp>
        <p:nvSpPr>
          <p:cNvPr id="14" name="Footer Placeholder 13"/>
          <p:cNvSpPr>
            <a:spLocks noGrp="1"/>
          </p:cNvSpPr>
          <p:nvPr>
            <p:ph type="ftr" sz="quarter" idx="12"/>
          </p:nvPr>
        </p:nvSpPr>
        <p:spPr>
          <a:xfrm>
            <a:off x="1600200" y="6248207"/>
            <a:ext cx="4572000" cy="365125"/>
          </a:xfrm>
        </p:spPr>
        <p:txBody>
          <a:bodyPr rtlCol="0"/>
          <a:lstStyle/>
          <a:p>
            <a:endParaRPr lang="tr-T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803400"/>
            <a:ext cx="8153400" cy="432308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lang="tr-TR" sz="1400">
                <a:solidFill>
                  <a:schemeClr val="tx2"/>
                </a:solidFill>
              </a:defRPr>
            </a:lvl1pPr>
          </a:lstStyle>
          <a:p>
            <a:fld id="{A23720DD-5B6D-40BF-8493-A6B52D484E6B}" type="datetimeFigureOut">
              <a:rPr lang="tr-TR" smtClean="0"/>
              <a:pPr/>
              <a:t>01.03.2018</a:t>
            </a:fld>
            <a:endParaRPr lang="tr-TR"/>
          </a:p>
        </p:txBody>
      </p:sp>
      <p:sp>
        <p:nvSpPr>
          <p:cNvPr id="3" name="Footer Placeholder 2"/>
          <p:cNvSpPr>
            <a:spLocks noGrp="1"/>
          </p:cNvSpPr>
          <p:nvPr>
            <p:ph type="ftr" sz="quarter" idx="3"/>
          </p:nvPr>
        </p:nvSpPr>
        <p:spPr>
          <a:xfrm>
            <a:off x="609602" y="6248207"/>
            <a:ext cx="5421083" cy="365125"/>
          </a:xfrm>
          <a:prstGeom prst="rect">
            <a:avLst/>
          </a:prstGeom>
        </p:spPr>
        <p:txBody>
          <a:bodyPr vert="horz" anchor="ctr"/>
          <a:lstStyle>
            <a:lvl1pPr algn="r" eaLnBrk="1" latinLnBrk="0" hangingPunct="1">
              <a:defRPr kumimoji="0" lang="tr-TR" sz="1400">
                <a:solidFill>
                  <a:schemeClr val="tx2"/>
                </a:solidFill>
              </a:defRPr>
            </a:lvl1pPr>
          </a:lstStyle>
          <a:p>
            <a:endParaRPr lang="tr-TR"/>
          </a:p>
        </p:txBody>
      </p:sp>
      <p:sp>
        <p:nvSpPr>
          <p:cNvPr id="7" name="Rectangle 6"/>
          <p:cNvSpPr/>
          <p:nvPr/>
        </p:nvSpPr>
        <p:spPr>
          <a:xfrm>
            <a:off x="0" y="1460227"/>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8" name="Rectangle 7"/>
          <p:cNvSpPr/>
          <p:nvPr/>
        </p:nvSpPr>
        <p:spPr>
          <a:xfrm>
            <a:off x="0" y="1505947"/>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9" name="Rectangle 8"/>
          <p:cNvSpPr/>
          <p:nvPr/>
        </p:nvSpPr>
        <p:spPr>
          <a:xfrm>
            <a:off x="590550" y="1505947"/>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23" name="Slide Number Placeholder 22"/>
          <p:cNvSpPr>
            <a:spLocks noGrp="1"/>
          </p:cNvSpPr>
          <p:nvPr>
            <p:ph type="sldNum" sz="quarter" idx="4"/>
          </p:nvPr>
        </p:nvSpPr>
        <p:spPr>
          <a:xfrm>
            <a:off x="0" y="1498010"/>
            <a:ext cx="533400" cy="244476"/>
          </a:xfrm>
          <a:prstGeom prst="rect">
            <a:avLst/>
          </a:prstGeom>
        </p:spPr>
        <p:txBody>
          <a:bodyPr vert="horz" anchor="ctr" anchorCtr="0">
            <a:normAutofit/>
          </a:bodyPr>
          <a:lstStyle>
            <a:lvl1pPr algn="ctr" eaLnBrk="1" latinLnBrk="0" hangingPunct="1">
              <a:defRPr kumimoji="0" lang="tr-TR" sz="1400" b="1">
                <a:solidFill>
                  <a:srgbClr val="FFFFFF"/>
                </a:solidFill>
              </a:defRPr>
            </a:lvl1pPr>
          </a:lstStyle>
          <a:p>
            <a:fld id="{F302176B-0E47-46AC-8F43-DAB4B8A37D06}" type="slidenum">
              <a:rPr lang="tr-TR" smtClean="0"/>
              <a:pPr/>
              <a:t>‹#›</a:t>
            </a:fld>
            <a:endParaRPr lang="tr-TR"/>
          </a:p>
        </p:txBody>
      </p:sp>
      <p:sp>
        <p:nvSpPr>
          <p:cNvPr id="22" name="Title Placeholder 21"/>
          <p:cNvSpPr>
            <a:spLocks noGrp="1"/>
          </p:cNvSpPr>
          <p:nvPr>
            <p:ph type="title"/>
          </p:nvPr>
        </p:nvSpPr>
        <p:spPr>
          <a:xfrm>
            <a:off x="609600" y="157480"/>
            <a:ext cx="8153400" cy="1341120"/>
          </a:xfrm>
          <a:prstGeom prst="rect">
            <a:avLst/>
          </a:prstGeom>
        </p:spPr>
        <p:txBody>
          <a:bodyPr vert="horz" anchor="b">
            <a:normAutofit/>
          </a:bodyPr>
          <a:lstStyle/>
          <a:p>
            <a:pPr eaLnBrk="1" latinLnBrk="0" hangingPunct="1"/>
            <a:r>
              <a:rPr kumimoji="0" lang="tr-TR" smtClean="0"/>
              <a:t>Asıl başlık stili için tıklatın</a:t>
            </a:r>
            <a:endParaRPr kumimoji="0" lang="en-US" smtClean="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tr-TR" sz="42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lang="tr-T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lang="tr-T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lang="tr-T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lang="tr-T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lang="tr-T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lang="tr-T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lang="tr-T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lang="tr-T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lang="tr-TR" sz="1800" kern="1200" baseline="0">
          <a:solidFill>
            <a:schemeClr val="tx1"/>
          </a:solidFill>
          <a:latin typeface="+mn-lt"/>
          <a:ea typeface="+mn-ea"/>
          <a:cs typeface="+mn-cs"/>
        </a:defRPr>
      </a:lvl9pPr>
    </p:bodyStyle>
    <p:otherStyle>
      <a:lvl1pPr marL="0" algn="l" rtl="0" eaLnBrk="1" latinLnBrk="0" hangingPunct="1">
        <a:defRPr kumimoji="0" lang="tr-TR" kern="1200">
          <a:solidFill>
            <a:schemeClr val="tx1"/>
          </a:solidFill>
          <a:latin typeface="+mn-lt"/>
          <a:ea typeface="+mn-ea"/>
          <a:cs typeface="+mn-cs"/>
        </a:defRPr>
      </a:lvl1pPr>
      <a:lvl2pPr marL="457200" algn="l" rtl="0" eaLnBrk="1" latinLnBrk="0" hangingPunct="1">
        <a:defRPr kumimoji="0" lang="tr-TR" kern="1200">
          <a:solidFill>
            <a:schemeClr val="tx1"/>
          </a:solidFill>
          <a:latin typeface="+mn-lt"/>
          <a:ea typeface="+mn-ea"/>
          <a:cs typeface="+mn-cs"/>
        </a:defRPr>
      </a:lvl2pPr>
      <a:lvl3pPr marL="914400" algn="l" rtl="0" eaLnBrk="1" latinLnBrk="0" hangingPunct="1">
        <a:defRPr kumimoji="0" lang="tr-TR" kern="1200">
          <a:solidFill>
            <a:schemeClr val="tx1"/>
          </a:solidFill>
          <a:latin typeface="+mn-lt"/>
          <a:ea typeface="+mn-ea"/>
          <a:cs typeface="+mn-cs"/>
        </a:defRPr>
      </a:lvl3pPr>
      <a:lvl4pPr marL="1371600" algn="l" rtl="0" eaLnBrk="1" latinLnBrk="0" hangingPunct="1">
        <a:defRPr kumimoji="0" lang="tr-TR" kern="1200">
          <a:solidFill>
            <a:schemeClr val="tx1"/>
          </a:solidFill>
          <a:latin typeface="+mn-lt"/>
          <a:ea typeface="+mn-ea"/>
          <a:cs typeface="+mn-cs"/>
        </a:defRPr>
      </a:lvl4pPr>
      <a:lvl5pPr marL="1828800" algn="l" rtl="0" eaLnBrk="1" latinLnBrk="0" hangingPunct="1">
        <a:defRPr kumimoji="0" lang="tr-TR" kern="1200">
          <a:solidFill>
            <a:schemeClr val="tx1"/>
          </a:solidFill>
          <a:latin typeface="+mn-lt"/>
          <a:ea typeface="+mn-ea"/>
          <a:cs typeface="+mn-cs"/>
        </a:defRPr>
      </a:lvl5pPr>
      <a:lvl6pPr marL="2286000" algn="l" rtl="0" eaLnBrk="1" latinLnBrk="0" hangingPunct="1">
        <a:defRPr kumimoji="0" lang="tr-TR" kern="1200">
          <a:solidFill>
            <a:schemeClr val="tx1"/>
          </a:solidFill>
          <a:latin typeface="+mn-lt"/>
          <a:ea typeface="+mn-ea"/>
          <a:cs typeface="+mn-cs"/>
        </a:defRPr>
      </a:lvl6pPr>
      <a:lvl7pPr marL="2743200" algn="l" rtl="0" eaLnBrk="1" latinLnBrk="0" hangingPunct="1">
        <a:defRPr kumimoji="0" lang="tr-TR" kern="1200">
          <a:solidFill>
            <a:schemeClr val="tx1"/>
          </a:solidFill>
          <a:latin typeface="+mn-lt"/>
          <a:ea typeface="+mn-ea"/>
          <a:cs typeface="+mn-cs"/>
        </a:defRPr>
      </a:lvl7pPr>
      <a:lvl8pPr marL="3200400" algn="l" rtl="0" eaLnBrk="1" latinLnBrk="0" hangingPunct="1">
        <a:defRPr kumimoji="0" lang="tr-TR" kern="1200">
          <a:solidFill>
            <a:schemeClr val="tx1"/>
          </a:solidFill>
          <a:latin typeface="+mn-lt"/>
          <a:ea typeface="+mn-ea"/>
          <a:cs typeface="+mn-cs"/>
        </a:defRPr>
      </a:lvl8pPr>
      <a:lvl9pPr marL="3657600" algn="l" rtl="0" eaLnBrk="1" latinLnBrk="0" hangingPunct="1">
        <a:defRPr kumimoji="0" lang="tr-T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tr/url?sa=i&amp;rct=j&amp;q=&amp;esrc=s&amp;frm=1&amp;source=images&amp;cd=&amp;cad=rja&amp;docid=EiMunwoi-k3N0M&amp;tbnid=3PLBNwQWqIGwUM:&amp;ved=0CAUQjRw&amp;url=http://www.bilgisayarmakaleleri.com/dijital-fotograf-makinesi-seciminde-dikkatli-olun/&amp;ei=6RNNUqLXMofbswbDoYCoCw&amp;bvm=bv.53537100,d.Yms&amp;psig=AFQjCNFh6IS_jl2eVN69mW34MAExfQ_Tkw&amp;ust=1380869443762210" TargetMode="External"/><Relationship Id="rId1" Type="http://schemas.openxmlformats.org/officeDocument/2006/relationships/slideLayout" Target="../slideLayouts/slideLayout10.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hyperlink" Target="http://www.google.com.tr/url?sa=i&amp;rct=j&amp;q=&amp;esrc=s&amp;frm=1&amp;source=images&amp;cd=&amp;cad=rja&amp;docid=pQM7JUKTHATBsM&amp;tbnid=t8kgXGmb4kEdTM:&amp;ved=0CAUQjRw&amp;url=http://www.ozcanbortepe.com/tag/not-defteri&amp;ei=aBRNUuT-LoKbtQaGl4HQAg&amp;bvm=bv.53537100,d.Yms&amp;psig=AFQjCNF-DCk8q89K1EuB1hZMlnE0hHgycQ&amp;ust=1380869564560374"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2362200" y="6143644"/>
            <a:ext cx="6515100" cy="592193"/>
          </a:xfrm>
        </p:spPr>
        <p:txBody>
          <a:bodyPr>
            <a:normAutofit fontScale="77500" lnSpcReduction="20000"/>
          </a:bodyPr>
          <a:lstStyle/>
          <a:p>
            <a:pPr algn="ctr" eaLnBrk="0" hangingPunct="0">
              <a:lnSpc>
                <a:spcPct val="90000"/>
              </a:lnSpc>
              <a:defRPr/>
            </a:pPr>
            <a:r>
              <a:rPr lang="tr-TR" b="1" noProof="1" smtClean="0">
                <a:solidFill>
                  <a:schemeClr val="tx1"/>
                </a:solidFill>
                <a:effectLst>
                  <a:outerShdw blurRad="38100" dist="38100" dir="2700000" algn="tl">
                    <a:srgbClr val="000000">
                      <a:alpha val="43137"/>
                    </a:srgbClr>
                  </a:outerShdw>
                </a:effectLst>
                <a:latin typeface="Calibri" pitchFamily="34" charset="0"/>
                <a:cs typeface="Calibri" pitchFamily="34" charset="0"/>
              </a:rPr>
              <a:t>ERZURUM MEM. İŞYERİ SAĞLIK VE GÜVENLİK BİRİMİ</a:t>
            </a:r>
            <a:endParaRPr lang="tr-TR" dirty="0">
              <a:solidFill>
                <a:schemeClr val="tx1"/>
              </a:solidFill>
              <a:effectLst>
                <a:outerShdw blurRad="38100" dist="38100" dir="2700000" algn="tl">
                  <a:srgbClr val="000000">
                    <a:alpha val="43137"/>
                  </a:srgbClr>
                </a:outerShdw>
              </a:effectLst>
            </a:endParaRPr>
          </a:p>
        </p:txBody>
      </p:sp>
      <p:sp>
        <p:nvSpPr>
          <p:cNvPr id="2" name="Başlık 1"/>
          <p:cNvSpPr>
            <a:spLocks noGrp="1"/>
          </p:cNvSpPr>
          <p:nvPr>
            <p:ph type="title"/>
          </p:nvPr>
        </p:nvSpPr>
        <p:spPr>
          <a:xfrm>
            <a:off x="0" y="1857364"/>
            <a:ext cx="8820472" cy="3143272"/>
          </a:xfrm>
        </p:spPr>
        <p:txBody>
          <a:bodyPr>
            <a:normAutofit fontScale="90000"/>
          </a:bodyPr>
          <a:lstStyle/>
          <a:p>
            <a:pPr algn="ctr" eaLnBrk="0" hangingPunct="0">
              <a:lnSpc>
                <a:spcPct val="90000"/>
              </a:lnSpc>
              <a:defRPr/>
            </a:pPr>
            <a:r>
              <a:rPr lang="tr-TR" sz="4400" b="1" noProof="1" smtClean="0">
                <a:solidFill>
                  <a:schemeClr val="tx1"/>
                </a:solidFill>
                <a:effectLst>
                  <a:outerShdw blurRad="38100" dist="38100" dir="2700000" algn="tl">
                    <a:srgbClr val="000000">
                      <a:alpha val="43137"/>
                    </a:srgbClr>
                  </a:outerShdw>
                </a:effectLst>
                <a:latin typeface="Calibri" pitchFamily="34" charset="0"/>
                <a:cs typeface="Calibri" pitchFamily="34" charset="0"/>
              </a:rPr>
              <a:t/>
            </a:r>
            <a:br>
              <a:rPr lang="tr-TR" sz="4400" b="1" noProof="1" smtClean="0">
                <a:solidFill>
                  <a:schemeClr val="tx1"/>
                </a:solidFill>
                <a:effectLst>
                  <a:outerShdw blurRad="38100" dist="38100" dir="2700000" algn="tl">
                    <a:srgbClr val="000000">
                      <a:alpha val="43137"/>
                    </a:srgbClr>
                  </a:outerShdw>
                </a:effectLst>
                <a:latin typeface="Calibri" pitchFamily="34" charset="0"/>
                <a:cs typeface="Calibri" pitchFamily="34" charset="0"/>
              </a:rPr>
            </a:br>
            <a:r>
              <a:rPr sz="4400" b="1" noProof="1" smtClean="0">
                <a:solidFill>
                  <a:schemeClr val="tx1"/>
                </a:solidFill>
                <a:effectLst>
                  <a:outerShdw blurRad="38100" dist="38100" dir="2700000" algn="tl">
                    <a:srgbClr val="000000">
                      <a:alpha val="43137"/>
                    </a:srgbClr>
                  </a:outerShdw>
                </a:effectLst>
                <a:latin typeface="Calibri" pitchFamily="34" charset="0"/>
                <a:cs typeface="Calibri" pitchFamily="34" charset="0"/>
              </a:rPr>
              <a:t/>
            </a:r>
            <a:br>
              <a:rPr sz="4400" b="1" noProof="1" smtClean="0">
                <a:solidFill>
                  <a:schemeClr val="tx1"/>
                </a:solidFill>
                <a:effectLst>
                  <a:outerShdw blurRad="38100" dist="38100" dir="2700000" algn="tl">
                    <a:srgbClr val="000000">
                      <a:alpha val="43137"/>
                    </a:srgbClr>
                  </a:outerShdw>
                </a:effectLst>
                <a:latin typeface="Calibri" pitchFamily="34" charset="0"/>
                <a:cs typeface="Calibri" pitchFamily="34" charset="0"/>
              </a:rPr>
            </a:br>
            <a:r>
              <a:rPr lang="tr-TR" sz="4400" b="1" noProof="1" smtClean="0">
                <a:solidFill>
                  <a:schemeClr val="tx1"/>
                </a:solidFill>
                <a:effectLst>
                  <a:outerShdw blurRad="38100" dist="38100" dir="2700000" algn="tl">
                    <a:srgbClr val="000000">
                      <a:alpha val="43137"/>
                    </a:srgbClr>
                  </a:outerShdw>
                </a:effectLst>
                <a:latin typeface="Calibri" pitchFamily="34" charset="0"/>
                <a:cs typeface="Calibri" pitchFamily="34" charset="0"/>
              </a:rPr>
              <a:t>İŞ </a:t>
            </a:r>
            <a:r>
              <a:rPr lang="tr-TR" sz="4400" b="1" noProof="1">
                <a:solidFill>
                  <a:schemeClr val="tx1"/>
                </a:solidFill>
                <a:effectLst>
                  <a:outerShdw blurRad="38100" dist="38100" dir="2700000" algn="tl">
                    <a:srgbClr val="000000">
                      <a:alpha val="43137"/>
                    </a:srgbClr>
                  </a:outerShdw>
                </a:effectLst>
                <a:latin typeface="Calibri" pitchFamily="34" charset="0"/>
                <a:cs typeface="Calibri" pitchFamily="34" charset="0"/>
              </a:rPr>
              <a:t>SAĞLIĞI VE GÜVENLİĞİNDE</a:t>
            </a:r>
            <a:br>
              <a:rPr lang="tr-TR" sz="4400" b="1" noProof="1">
                <a:solidFill>
                  <a:schemeClr val="tx1"/>
                </a:solidFill>
                <a:effectLst>
                  <a:outerShdw blurRad="38100" dist="38100" dir="2700000" algn="tl">
                    <a:srgbClr val="000000">
                      <a:alpha val="43137"/>
                    </a:srgbClr>
                  </a:outerShdw>
                </a:effectLst>
                <a:latin typeface="Calibri" pitchFamily="34" charset="0"/>
                <a:cs typeface="Calibri" pitchFamily="34" charset="0"/>
              </a:rPr>
            </a:br>
            <a:r>
              <a:rPr lang="tr-TR" sz="4400" b="1" noProof="1">
                <a:solidFill>
                  <a:schemeClr val="tx1"/>
                </a:solidFill>
                <a:effectLst>
                  <a:outerShdw blurRad="38100" dist="38100" dir="2700000" algn="tl">
                    <a:srgbClr val="000000">
                      <a:alpha val="43137"/>
                    </a:srgbClr>
                  </a:outerShdw>
                </a:effectLst>
                <a:latin typeface="Calibri" pitchFamily="34" charset="0"/>
                <a:cs typeface="Calibri" pitchFamily="34" charset="0"/>
              </a:rPr>
              <a:t>RİSK YÖNETİMİ VE </a:t>
            </a:r>
            <a:r>
              <a:rPr lang="tr-TR" sz="4400" b="1" noProof="1" smtClean="0">
                <a:solidFill>
                  <a:schemeClr val="tx1"/>
                </a:solidFill>
                <a:effectLst>
                  <a:outerShdw blurRad="38100" dist="38100" dir="2700000" algn="tl">
                    <a:srgbClr val="000000">
                      <a:alpha val="43137"/>
                    </a:srgbClr>
                  </a:outerShdw>
                </a:effectLst>
                <a:latin typeface="Calibri" pitchFamily="34" charset="0"/>
                <a:cs typeface="Calibri" pitchFamily="34" charset="0"/>
              </a:rPr>
              <a:t>DEĞERLENDİRMESİ</a:t>
            </a:r>
            <a:br>
              <a:rPr lang="tr-TR" sz="4400" b="1" noProof="1" smtClean="0">
                <a:solidFill>
                  <a:schemeClr val="tx1"/>
                </a:solidFill>
                <a:effectLst>
                  <a:outerShdw blurRad="38100" dist="38100" dir="2700000" algn="tl">
                    <a:srgbClr val="000000">
                      <a:alpha val="43137"/>
                    </a:srgbClr>
                  </a:outerShdw>
                </a:effectLst>
                <a:latin typeface="Calibri" pitchFamily="34" charset="0"/>
                <a:cs typeface="Calibri" pitchFamily="34" charset="0"/>
              </a:rPr>
            </a:br>
            <a:r>
              <a:rPr lang="tr-TR" sz="4400" b="1" noProof="1" smtClean="0">
                <a:solidFill>
                  <a:schemeClr val="tx1"/>
                </a:solidFill>
                <a:effectLst>
                  <a:outerShdw blurRad="38100" dist="38100" dir="2700000" algn="tl">
                    <a:srgbClr val="000000">
                      <a:alpha val="43137"/>
                    </a:srgbClr>
                  </a:outerShdw>
                </a:effectLst>
                <a:latin typeface="Calibri" pitchFamily="34" charset="0"/>
                <a:cs typeface="Calibri" pitchFamily="34" charset="0"/>
              </a:rPr>
              <a:t/>
            </a:r>
            <a:br>
              <a:rPr lang="tr-TR" sz="4400" b="1" noProof="1" smtClean="0">
                <a:solidFill>
                  <a:schemeClr val="tx1"/>
                </a:solidFill>
                <a:effectLst>
                  <a:outerShdw blurRad="38100" dist="38100" dir="2700000" algn="tl">
                    <a:srgbClr val="000000">
                      <a:alpha val="43137"/>
                    </a:srgbClr>
                  </a:outerShdw>
                </a:effectLst>
                <a:latin typeface="Calibri" pitchFamily="34" charset="0"/>
                <a:cs typeface="Calibri" pitchFamily="34" charset="0"/>
              </a:rPr>
            </a:br>
            <a:r>
              <a:rPr sz="3600" b="1" noProof="1" smtClean="0">
                <a:solidFill>
                  <a:schemeClr val="tx1"/>
                </a:solidFill>
                <a:effectLst>
                  <a:outerShdw blurRad="38100" dist="38100" dir="2700000" algn="tl">
                    <a:srgbClr val="000000">
                      <a:alpha val="43137"/>
                    </a:srgbClr>
                  </a:outerShdw>
                </a:effectLst>
                <a:latin typeface="Calibri" pitchFamily="34" charset="0"/>
                <a:cs typeface="Calibri" pitchFamily="34" charset="0"/>
              </a:rPr>
              <a:t>Hazırlayan</a:t>
            </a:r>
            <a:br>
              <a:rPr sz="3600" b="1" noProof="1" smtClean="0">
                <a:solidFill>
                  <a:schemeClr val="tx1"/>
                </a:solidFill>
                <a:effectLst>
                  <a:outerShdw blurRad="38100" dist="38100" dir="2700000" algn="tl">
                    <a:srgbClr val="000000">
                      <a:alpha val="43137"/>
                    </a:srgbClr>
                  </a:outerShdw>
                </a:effectLst>
                <a:latin typeface="Calibri" pitchFamily="34" charset="0"/>
                <a:cs typeface="Calibri" pitchFamily="34" charset="0"/>
              </a:rPr>
            </a:br>
            <a:r>
              <a:rPr sz="3600" b="1" noProof="1" smtClean="0">
                <a:solidFill>
                  <a:schemeClr val="tx1"/>
                </a:solidFill>
                <a:effectLst>
                  <a:outerShdw blurRad="38100" dist="38100" dir="2700000" algn="tl">
                    <a:srgbClr val="000000">
                      <a:alpha val="43137"/>
                    </a:srgbClr>
                  </a:outerShdw>
                </a:effectLst>
                <a:latin typeface="Calibri" pitchFamily="34" charset="0"/>
                <a:cs typeface="Calibri" pitchFamily="34" charset="0"/>
              </a:rPr>
              <a:t>ŞEVKET GÖZÜDOK</a:t>
            </a:r>
            <a:br>
              <a:rPr sz="3600" b="1" noProof="1" smtClean="0">
                <a:solidFill>
                  <a:schemeClr val="tx1"/>
                </a:solidFill>
                <a:effectLst>
                  <a:outerShdw blurRad="38100" dist="38100" dir="2700000" algn="tl">
                    <a:srgbClr val="000000">
                      <a:alpha val="43137"/>
                    </a:srgbClr>
                  </a:outerShdw>
                </a:effectLst>
                <a:latin typeface="Calibri" pitchFamily="34" charset="0"/>
                <a:cs typeface="Calibri" pitchFamily="34" charset="0"/>
              </a:rPr>
            </a:br>
            <a:r>
              <a:rPr sz="3600" b="1" noProof="1" smtClean="0">
                <a:solidFill>
                  <a:schemeClr val="tx1"/>
                </a:solidFill>
                <a:effectLst>
                  <a:outerShdw blurRad="38100" dist="38100" dir="2700000" algn="tl">
                    <a:srgbClr val="000000">
                      <a:alpha val="43137"/>
                    </a:srgbClr>
                  </a:outerShdw>
                </a:effectLst>
                <a:latin typeface="Calibri" pitchFamily="34" charset="0"/>
                <a:cs typeface="Calibri" pitchFamily="34" charset="0"/>
              </a:rPr>
              <a:t>İş güvenliği uzmanı</a:t>
            </a:r>
            <a:endParaRPr lang="tr-TR" sz="3600" b="1" noProof="1">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1026" name="Picture 2" descr="C:\Users\MEB\Desktop\imagesCAM0GDAG.jpg"/>
          <p:cNvPicPr>
            <a:picLocks noChangeAspect="1" noChangeArrowheads="1"/>
          </p:cNvPicPr>
          <p:nvPr/>
        </p:nvPicPr>
        <p:blipFill>
          <a:blip r:embed="rId3"/>
          <a:srcRect/>
          <a:stretch>
            <a:fillRect/>
          </a:stretch>
        </p:blipFill>
        <p:spPr bwMode="auto">
          <a:xfrm>
            <a:off x="214282" y="357166"/>
            <a:ext cx="1357322" cy="1357322"/>
          </a:xfrm>
          <a:prstGeom prst="rect">
            <a:avLst/>
          </a:prstGeom>
          <a:noFill/>
        </p:spPr>
      </p:pic>
    </p:spTree>
    <p:extLst>
      <p:ext uri="{BB962C8B-B14F-4D97-AF65-F5344CB8AC3E}">
        <p14:creationId xmlns:p14="http://schemas.microsoft.com/office/powerpoint/2010/main" val="15270309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İçerik Yer Tutucusu"/>
          <p:cNvGrpSpPr>
            <a:grpSpLocks noGrp="1"/>
          </p:cNvGrpSpPr>
          <p:nvPr/>
        </p:nvGrpSpPr>
        <p:grpSpPr>
          <a:xfrm>
            <a:off x="214282" y="1846258"/>
            <a:ext cx="8296276" cy="5011742"/>
            <a:chOff x="0" y="1254863"/>
            <a:chExt cx="9144000" cy="4674467"/>
          </a:xfrm>
        </p:grpSpPr>
        <p:pic>
          <p:nvPicPr>
            <p:cNvPr id="5" name="Picture 2"/>
            <p:cNvPicPr>
              <a:picLocks noChangeAspect="1" noChangeArrowheads="1"/>
            </p:cNvPicPr>
            <p:nvPr/>
          </p:nvPicPr>
          <p:blipFill>
            <a:blip r:embed="rId2"/>
            <a:srcRect/>
            <a:stretch>
              <a:fillRect/>
            </a:stretch>
          </p:blipFill>
          <p:spPr bwMode="auto">
            <a:xfrm>
              <a:off x="0" y="1254863"/>
              <a:ext cx="9144000" cy="4674467"/>
            </a:xfrm>
            <a:prstGeom prst="rect">
              <a:avLst/>
            </a:prstGeom>
            <a:noFill/>
            <a:ln w="9525">
              <a:noFill/>
              <a:miter lim="800000"/>
              <a:headEnd/>
              <a:tailEnd/>
            </a:ln>
            <a:effectLst/>
          </p:spPr>
        </p:pic>
        <p:sp>
          <p:nvSpPr>
            <p:cNvPr id="6" name="5 Dikdörtgen"/>
            <p:cNvSpPr/>
            <p:nvPr/>
          </p:nvSpPr>
          <p:spPr>
            <a:xfrm>
              <a:off x="7345180" y="1500174"/>
              <a:ext cx="1655976" cy="430596"/>
            </a:xfrm>
            <a:prstGeom prst="rect">
              <a:avLst/>
            </a:prstGeom>
            <a:solidFill>
              <a:schemeClr val="bg1"/>
            </a:solidFill>
          </p:spPr>
          <p:txBody>
            <a:bodyPr wrap="square">
              <a:spAutoFit/>
            </a:bodyPr>
            <a:lstStyle/>
            <a:p>
              <a:r>
                <a:rPr lang="tr-TR" sz="2400" b="1" dirty="0" smtClean="0">
                  <a:solidFill>
                    <a:srgbClr val="FF0000"/>
                  </a:solidFill>
                  <a:latin typeface="Arial" pitchFamily="34" charset="0"/>
                  <a:ea typeface="Times New Roman" pitchFamily="18" charset="0"/>
                  <a:cs typeface="Arial" pitchFamily="34" charset="0"/>
                </a:rPr>
                <a:t>3.700 TL</a:t>
              </a:r>
              <a:endParaRPr lang="tr-TR" sz="2400" b="1" dirty="0">
                <a:solidFill>
                  <a:srgbClr val="FF0000"/>
                </a:solidFill>
              </a:endParaRPr>
            </a:p>
          </p:txBody>
        </p:sp>
        <p:sp>
          <p:nvSpPr>
            <p:cNvPr id="7" name="6 Dikdörtgen"/>
            <p:cNvSpPr/>
            <p:nvPr/>
          </p:nvSpPr>
          <p:spPr>
            <a:xfrm>
              <a:off x="7345180" y="2071678"/>
              <a:ext cx="1709647" cy="430596"/>
            </a:xfrm>
            <a:prstGeom prst="rect">
              <a:avLst/>
            </a:prstGeom>
            <a:solidFill>
              <a:schemeClr val="bg1"/>
            </a:solidFill>
          </p:spPr>
          <p:txBody>
            <a:bodyPr wrap="square">
              <a:spAutoFit/>
            </a:bodyPr>
            <a:lstStyle/>
            <a:p>
              <a:r>
                <a:rPr lang="tr-TR" sz="2400" b="1" dirty="0" smtClean="0">
                  <a:solidFill>
                    <a:srgbClr val="FF0000"/>
                  </a:solidFill>
                  <a:latin typeface="Arial" pitchFamily="34" charset="0"/>
                  <a:ea typeface="Times New Roman" pitchFamily="18" charset="0"/>
                  <a:cs typeface="Arial" pitchFamily="34" charset="0"/>
                </a:rPr>
                <a:t>5.550 TL</a:t>
              </a:r>
              <a:endParaRPr lang="tr-TR" sz="2400" b="1" dirty="0">
                <a:solidFill>
                  <a:srgbClr val="FF0000"/>
                </a:solidFill>
              </a:endParaRPr>
            </a:p>
          </p:txBody>
        </p:sp>
      </p:grpSp>
      <p:sp>
        <p:nvSpPr>
          <p:cNvPr id="8" name="7 Başlık"/>
          <p:cNvSpPr>
            <a:spLocks noGrp="1"/>
          </p:cNvSpPr>
          <p:nvPr>
            <p:ph type="title"/>
          </p:nvPr>
        </p:nvSpPr>
        <p:spPr>
          <a:xfrm>
            <a:off x="571472" y="357166"/>
            <a:ext cx="8153400" cy="1077218"/>
          </a:xfrm>
          <a:prstGeom prst="rect">
            <a:avLst/>
          </a:prstGeom>
        </p:spPr>
        <p:txBody>
          <a:bodyPr wrap="square">
            <a:spAutoFit/>
          </a:bodyPr>
          <a:lstStyle/>
          <a:p>
            <a:r>
              <a:rPr lang="tr-TR" sz="3200" b="1" dirty="0" smtClean="0">
                <a:solidFill>
                  <a:srgbClr val="FF0000"/>
                </a:solidFill>
                <a:latin typeface="Calibri" pitchFamily="34" charset="0"/>
                <a:ea typeface="Times New Roman" pitchFamily="18" charset="0"/>
                <a:cs typeface="Calibri" pitchFamily="34" charset="0"/>
              </a:rPr>
              <a:t>Risk değerlendirmesi yapmamanın </a:t>
            </a:r>
            <a:br>
              <a:rPr lang="tr-TR" sz="3200" b="1" dirty="0" smtClean="0">
                <a:solidFill>
                  <a:srgbClr val="FF0000"/>
                </a:solidFill>
                <a:latin typeface="Calibri" pitchFamily="34" charset="0"/>
                <a:ea typeface="Times New Roman" pitchFamily="18" charset="0"/>
                <a:cs typeface="Calibri" pitchFamily="34" charset="0"/>
              </a:rPr>
            </a:br>
            <a:r>
              <a:rPr lang="tr-TR" sz="3200" b="1" dirty="0" smtClean="0">
                <a:solidFill>
                  <a:srgbClr val="FF0000"/>
                </a:solidFill>
                <a:latin typeface="Calibri" pitchFamily="34" charset="0"/>
                <a:ea typeface="Times New Roman" pitchFamily="18" charset="0"/>
                <a:cs typeface="Calibri" pitchFamily="34" charset="0"/>
              </a:rPr>
              <a:t>ne kadar cezası var?</a:t>
            </a:r>
            <a:endParaRPr lang="tr-TR" sz="3200" dirty="0">
              <a:solidFill>
                <a:srgbClr val="FF0000"/>
              </a:solidFill>
              <a:latin typeface="Calibri" pitchFamily="34" charset="0"/>
              <a:cs typeface="Calibri" pitchFamily="34" charset="0"/>
            </a:endParaRPr>
          </a:p>
        </p:txBody>
      </p:sp>
      <p:sp>
        <p:nvSpPr>
          <p:cNvPr id="11" name="10 Dikdörtgen"/>
          <p:cNvSpPr/>
          <p:nvPr/>
        </p:nvSpPr>
        <p:spPr>
          <a:xfrm>
            <a:off x="6929454" y="5572140"/>
            <a:ext cx="1551149" cy="461665"/>
          </a:xfrm>
          <a:prstGeom prst="rect">
            <a:avLst/>
          </a:prstGeom>
          <a:solidFill>
            <a:schemeClr val="bg1"/>
          </a:solidFill>
        </p:spPr>
        <p:txBody>
          <a:bodyPr wrap="square">
            <a:spAutoFit/>
          </a:bodyPr>
          <a:lstStyle/>
          <a:p>
            <a:r>
              <a:rPr lang="tr-TR" sz="2400" b="1" dirty="0" smtClean="0">
                <a:solidFill>
                  <a:srgbClr val="FF0000"/>
                </a:solidFill>
                <a:latin typeface="Arial" pitchFamily="34" charset="0"/>
                <a:ea typeface="Times New Roman" pitchFamily="18" charset="0"/>
                <a:cs typeface="Arial" pitchFamily="34" charset="0"/>
              </a:rPr>
              <a:t>1.849 TL</a:t>
            </a:r>
            <a:endParaRPr lang="tr-TR" sz="2400" b="1"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altLang="tr-TR" sz="3200" b="1" dirty="0" smtClean="0">
                <a:solidFill>
                  <a:srgbClr val="FF0000"/>
                </a:solidFill>
                <a:latin typeface="Calibri" pitchFamily="34" charset="0"/>
              </a:rPr>
              <a:t>İlgili Mevzuat</a:t>
            </a:r>
            <a:endParaRPr lang="tr-TR" sz="3200" dirty="0">
              <a:solidFill>
                <a:srgbClr val="FF0000"/>
              </a:solidFill>
            </a:endParaRPr>
          </a:p>
        </p:txBody>
      </p:sp>
      <p:sp>
        <p:nvSpPr>
          <p:cNvPr id="3" name="İçerik Yer Tutucusu 2"/>
          <p:cNvSpPr>
            <a:spLocks noGrp="1"/>
          </p:cNvSpPr>
          <p:nvPr>
            <p:ph sz="quarter" idx="13"/>
          </p:nvPr>
        </p:nvSpPr>
        <p:spPr>
          <a:xfrm>
            <a:off x="571472" y="1758776"/>
            <a:ext cx="8537032" cy="5054600"/>
          </a:xfrm>
        </p:spPr>
        <p:txBody>
          <a:bodyPr>
            <a:noAutofit/>
          </a:bodyPr>
          <a:lstStyle/>
          <a:p>
            <a:pPr marL="0" indent="0">
              <a:buNone/>
            </a:pPr>
            <a:r>
              <a:rPr lang="tr-TR" sz="2100" dirty="0" smtClean="0">
                <a:solidFill>
                  <a:srgbClr val="FF0000"/>
                </a:solidFill>
                <a:latin typeface="Calibri" pitchFamily="34" charset="0"/>
                <a:cs typeface="Calibri" pitchFamily="34" charset="0"/>
              </a:rPr>
              <a:t>Temel mevzuat</a:t>
            </a:r>
          </a:p>
          <a:p>
            <a:pPr>
              <a:buFont typeface="Wingdings" pitchFamily="2" charset="2"/>
              <a:buChar char="§"/>
            </a:pPr>
            <a:r>
              <a:rPr lang="tr-TR" sz="2100" b="1" dirty="0" smtClean="0">
                <a:latin typeface="Calibri" pitchFamily="34" charset="0"/>
                <a:cs typeface="Calibri" pitchFamily="34" charset="0"/>
              </a:rPr>
              <a:t>6331 Sayılı İSG Kanunu (30.06.2012)</a:t>
            </a:r>
          </a:p>
          <a:p>
            <a:pPr>
              <a:buFont typeface="Wingdings" pitchFamily="2" charset="2"/>
              <a:buChar char="§"/>
            </a:pPr>
            <a:r>
              <a:rPr lang="tr-TR" sz="2100" b="1" dirty="0" smtClean="0">
                <a:latin typeface="Calibri" pitchFamily="34" charset="0"/>
                <a:cs typeface="Calibri" pitchFamily="34" charset="0"/>
              </a:rPr>
              <a:t>İş Sağlığı ve Güvenliği RD Yönetmeliği (29.12.2012)</a:t>
            </a:r>
          </a:p>
          <a:p>
            <a:pPr marL="0" indent="0">
              <a:buNone/>
            </a:pPr>
            <a:r>
              <a:rPr lang="tr-TR" sz="2100" dirty="0" smtClean="0">
                <a:solidFill>
                  <a:srgbClr val="FF0000"/>
                </a:solidFill>
                <a:latin typeface="Calibri" pitchFamily="34" charset="0"/>
                <a:cs typeface="Calibri" pitchFamily="34" charset="0"/>
              </a:rPr>
              <a:t>Ek mevzuat</a:t>
            </a:r>
          </a:p>
          <a:p>
            <a:pPr marL="0" fontAlgn="ctr">
              <a:spcBef>
                <a:spcPts val="0"/>
              </a:spcBef>
              <a:buFont typeface="Wingdings" pitchFamily="2" charset="2"/>
              <a:buChar char="§"/>
            </a:pPr>
            <a:r>
              <a:rPr lang="tr-TR" sz="2100" dirty="0" smtClean="0">
                <a:solidFill>
                  <a:srgbClr val="000000"/>
                </a:solidFill>
                <a:latin typeface="Calibri" pitchFamily="34" charset="0"/>
                <a:ea typeface="Times New Roman"/>
                <a:cs typeface="Calibri" pitchFamily="34" charset="0"/>
              </a:rPr>
              <a:t>Kimyasal </a:t>
            </a:r>
            <a:r>
              <a:rPr lang="tr-TR" sz="2100" dirty="0">
                <a:solidFill>
                  <a:srgbClr val="000000"/>
                </a:solidFill>
                <a:latin typeface="Calibri" pitchFamily="34" charset="0"/>
                <a:ea typeface="Times New Roman"/>
                <a:cs typeface="Calibri" pitchFamily="34" charset="0"/>
              </a:rPr>
              <a:t>Maddelerle Çalışmalarda Sağlık ve Güvenlik Önlemleri Hakkında Yönetmelik</a:t>
            </a:r>
            <a:endParaRPr lang="tr-TR" sz="2100" dirty="0">
              <a:latin typeface="Calibri" pitchFamily="34" charset="0"/>
              <a:cs typeface="Calibri" pitchFamily="34" charset="0"/>
            </a:endParaRPr>
          </a:p>
          <a:p>
            <a:pPr marL="0" fontAlgn="ctr">
              <a:spcBef>
                <a:spcPts val="0"/>
              </a:spcBef>
              <a:buFont typeface="Wingdings" pitchFamily="2" charset="2"/>
              <a:buChar char="§"/>
            </a:pPr>
            <a:r>
              <a:rPr lang="tr-TR" sz="2100" dirty="0" smtClean="0">
                <a:solidFill>
                  <a:srgbClr val="000000"/>
                </a:solidFill>
                <a:latin typeface="Calibri" pitchFamily="34" charset="0"/>
                <a:ea typeface="Times New Roman"/>
                <a:cs typeface="Calibri" pitchFamily="34" charset="0"/>
              </a:rPr>
              <a:t>Yapı </a:t>
            </a:r>
            <a:r>
              <a:rPr lang="tr-TR" sz="2100" dirty="0">
                <a:solidFill>
                  <a:srgbClr val="000000"/>
                </a:solidFill>
                <a:latin typeface="Calibri" pitchFamily="34" charset="0"/>
                <a:ea typeface="Times New Roman"/>
                <a:cs typeface="Calibri" pitchFamily="34" charset="0"/>
              </a:rPr>
              <a:t>İşlerinde Sağlık ve Güvenlik Yönetmeliği</a:t>
            </a:r>
            <a:endParaRPr lang="tr-TR" sz="2100" dirty="0">
              <a:latin typeface="Calibri" pitchFamily="34" charset="0"/>
              <a:cs typeface="Calibri" pitchFamily="34" charset="0"/>
            </a:endParaRPr>
          </a:p>
          <a:p>
            <a:pPr marL="0" indent="0">
              <a:spcBef>
                <a:spcPts val="0"/>
              </a:spcBef>
              <a:buFont typeface="Wingdings" pitchFamily="2" charset="2"/>
              <a:buChar char="§"/>
            </a:pPr>
            <a:r>
              <a:rPr lang="tr-TR" sz="2100" dirty="0" smtClean="0">
                <a:solidFill>
                  <a:srgbClr val="000000"/>
                </a:solidFill>
                <a:latin typeface="Calibri" pitchFamily="34" charset="0"/>
                <a:ea typeface="Times New Roman"/>
                <a:cs typeface="Calibri" pitchFamily="34" charset="0"/>
              </a:rPr>
              <a:t>     Patlayıcı </a:t>
            </a:r>
            <a:r>
              <a:rPr lang="tr-TR" sz="2100" dirty="0">
                <a:solidFill>
                  <a:srgbClr val="000000"/>
                </a:solidFill>
                <a:latin typeface="Calibri" pitchFamily="34" charset="0"/>
                <a:ea typeface="Times New Roman"/>
                <a:cs typeface="Calibri" pitchFamily="34" charset="0"/>
              </a:rPr>
              <a:t>Ortamların Tehlikelerinden Çalışanların Korunması Hakkında Yönetmelik</a:t>
            </a:r>
            <a:endParaRPr lang="tr-TR" sz="2100" dirty="0">
              <a:latin typeface="Calibri" pitchFamily="34" charset="0"/>
              <a:cs typeface="Calibri" pitchFamily="34" charset="0"/>
            </a:endParaRPr>
          </a:p>
          <a:p>
            <a:pPr marL="0" fontAlgn="ctr">
              <a:spcBef>
                <a:spcPts val="0"/>
              </a:spcBef>
              <a:buFont typeface="Wingdings" pitchFamily="2" charset="2"/>
              <a:buChar char="§"/>
            </a:pPr>
            <a:r>
              <a:rPr lang="tr-TR" sz="2100" dirty="0" smtClean="0">
                <a:solidFill>
                  <a:srgbClr val="000000"/>
                </a:solidFill>
                <a:latin typeface="Calibri" pitchFamily="34" charset="0"/>
                <a:ea typeface="Times New Roman"/>
                <a:cs typeface="Calibri" pitchFamily="34" charset="0"/>
              </a:rPr>
              <a:t>Biyolojik </a:t>
            </a:r>
            <a:r>
              <a:rPr lang="tr-TR" sz="2100" dirty="0">
                <a:solidFill>
                  <a:srgbClr val="000000"/>
                </a:solidFill>
                <a:latin typeface="Calibri" pitchFamily="34" charset="0"/>
                <a:ea typeface="Times New Roman"/>
                <a:cs typeface="Calibri" pitchFamily="34" charset="0"/>
              </a:rPr>
              <a:t>Etkenlere Maruziyet Risklerinin Önlenmesi Hakkında Yönetmelik</a:t>
            </a:r>
            <a:endParaRPr lang="tr-TR" sz="2100" dirty="0">
              <a:latin typeface="Calibri" pitchFamily="34" charset="0"/>
              <a:cs typeface="Calibri" pitchFamily="34" charset="0"/>
            </a:endParaRPr>
          </a:p>
          <a:p>
            <a:pPr marL="0" fontAlgn="ctr">
              <a:spcBef>
                <a:spcPts val="0"/>
              </a:spcBef>
              <a:buFont typeface="Wingdings" pitchFamily="2" charset="2"/>
              <a:buChar char="§"/>
            </a:pPr>
            <a:r>
              <a:rPr lang="tr-TR" sz="2100" dirty="0">
                <a:solidFill>
                  <a:srgbClr val="000000"/>
                </a:solidFill>
                <a:latin typeface="Calibri" pitchFamily="34" charset="0"/>
                <a:ea typeface="Times New Roman"/>
                <a:cs typeface="Calibri" pitchFamily="34" charset="0"/>
              </a:rPr>
              <a:t>Titreşim Yönetmeliği</a:t>
            </a:r>
            <a:endParaRPr lang="tr-TR" sz="2100" dirty="0">
              <a:latin typeface="Calibri" pitchFamily="34" charset="0"/>
              <a:cs typeface="Calibri" pitchFamily="34" charset="0"/>
            </a:endParaRPr>
          </a:p>
          <a:p>
            <a:pPr marL="0" fontAlgn="ctr">
              <a:spcBef>
                <a:spcPts val="0"/>
              </a:spcBef>
              <a:buFont typeface="Wingdings" pitchFamily="2" charset="2"/>
              <a:buChar char="§"/>
            </a:pPr>
            <a:r>
              <a:rPr lang="tr-TR" sz="2100" dirty="0">
                <a:solidFill>
                  <a:srgbClr val="000000"/>
                </a:solidFill>
                <a:latin typeface="Calibri" pitchFamily="34" charset="0"/>
                <a:ea typeface="Times New Roman"/>
                <a:cs typeface="Calibri" pitchFamily="34" charset="0"/>
              </a:rPr>
              <a:t>Gürültü Yönetmeliği</a:t>
            </a:r>
            <a:endParaRPr lang="tr-TR" sz="2100" dirty="0">
              <a:latin typeface="Calibri" pitchFamily="34" charset="0"/>
              <a:cs typeface="Calibri" pitchFamily="34" charset="0"/>
            </a:endParaRPr>
          </a:p>
          <a:p>
            <a:pPr marL="0" indent="0">
              <a:spcBef>
                <a:spcPts val="0"/>
              </a:spcBef>
              <a:buFont typeface="Wingdings" pitchFamily="2" charset="2"/>
              <a:buChar char="§"/>
            </a:pPr>
            <a:r>
              <a:rPr lang="tr-TR" sz="2100" b="1" dirty="0" smtClean="0">
                <a:solidFill>
                  <a:srgbClr val="000000"/>
                </a:solidFill>
                <a:latin typeface="Calibri" pitchFamily="34" charset="0"/>
                <a:ea typeface="Times New Roman"/>
                <a:cs typeface="Calibri" pitchFamily="34" charset="0"/>
              </a:rPr>
              <a:t>     </a:t>
            </a:r>
            <a:r>
              <a:rPr lang="tr-TR" sz="2100" dirty="0" smtClean="0">
                <a:solidFill>
                  <a:srgbClr val="000000"/>
                </a:solidFill>
                <a:latin typeface="Calibri" pitchFamily="34" charset="0"/>
                <a:ea typeface="Times New Roman"/>
                <a:cs typeface="Calibri" pitchFamily="34" charset="0"/>
              </a:rPr>
              <a:t>Ekranlı </a:t>
            </a:r>
            <a:r>
              <a:rPr lang="tr-TR" sz="2100" dirty="0">
                <a:solidFill>
                  <a:srgbClr val="000000"/>
                </a:solidFill>
                <a:latin typeface="Calibri" pitchFamily="34" charset="0"/>
                <a:ea typeface="Times New Roman"/>
                <a:cs typeface="Calibri" pitchFamily="34" charset="0"/>
              </a:rPr>
              <a:t>Araçlarla Çalışmalarda Sağlık ve Güvenlik Önlemleri Hakkında </a:t>
            </a:r>
            <a:r>
              <a:rPr lang="tr-TR" sz="2100" dirty="0" smtClean="0">
                <a:solidFill>
                  <a:srgbClr val="000000"/>
                </a:solidFill>
                <a:latin typeface="Calibri" pitchFamily="34" charset="0"/>
                <a:ea typeface="Times New Roman"/>
                <a:cs typeface="Calibri" pitchFamily="34" charset="0"/>
              </a:rPr>
              <a:t>  Yönetmelik</a:t>
            </a:r>
            <a:endParaRPr lang="tr-TR" sz="2100" dirty="0">
              <a:latin typeface="Calibri" pitchFamily="34" charset="0"/>
              <a:cs typeface="Calibri" pitchFamily="34" charset="0"/>
            </a:endParaRPr>
          </a:p>
        </p:txBody>
      </p:sp>
    </p:spTree>
    <p:extLst>
      <p:ext uri="{BB962C8B-B14F-4D97-AF65-F5344CB8AC3E}">
        <p14:creationId xmlns:p14="http://schemas.microsoft.com/office/powerpoint/2010/main" val="3578319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571472" y="1857364"/>
            <a:ext cx="8191528" cy="4786322"/>
          </a:xfrm>
        </p:spPr>
        <p:txBody>
          <a:bodyPr>
            <a:noAutofit/>
          </a:bodyPr>
          <a:lstStyle/>
          <a:p>
            <a:pPr marL="0" fontAlgn="ctr">
              <a:spcBef>
                <a:spcPts val="0"/>
              </a:spcBef>
              <a:buNone/>
            </a:pPr>
            <a:r>
              <a:rPr sz="2200" smtClean="0">
                <a:solidFill>
                  <a:srgbClr val="FF0000"/>
                </a:solidFill>
                <a:latin typeface="Calibri" pitchFamily="34" charset="0"/>
                <a:cs typeface="Calibri" pitchFamily="34" charset="0"/>
              </a:rPr>
              <a:t>Ek mevzuat</a:t>
            </a:r>
          </a:p>
          <a:p>
            <a:pPr marL="0" fontAlgn="ctr">
              <a:spcBef>
                <a:spcPts val="0"/>
              </a:spcBef>
              <a:buFont typeface="Wingdings" pitchFamily="2" charset="2"/>
              <a:buChar char="§"/>
            </a:pPr>
            <a:r>
              <a:rPr lang="tr-TR" sz="2200" dirty="0" smtClean="0">
                <a:solidFill>
                  <a:srgbClr val="000000"/>
                </a:solidFill>
                <a:latin typeface="Calibri"/>
                <a:cs typeface="Calibri"/>
              </a:rPr>
              <a:t>Elle </a:t>
            </a:r>
            <a:r>
              <a:rPr lang="tr-TR" sz="2200" dirty="0">
                <a:solidFill>
                  <a:srgbClr val="000000"/>
                </a:solidFill>
                <a:latin typeface="Calibri"/>
                <a:cs typeface="Calibri"/>
              </a:rPr>
              <a:t>Taşıma İşleri Yönetmeliği</a:t>
            </a:r>
            <a:endParaRPr lang="tr-TR" sz="2200" dirty="0">
              <a:latin typeface="Arial"/>
            </a:endParaRPr>
          </a:p>
          <a:p>
            <a:pPr marL="0" fontAlgn="ctr">
              <a:spcBef>
                <a:spcPts val="0"/>
              </a:spcBef>
              <a:buFont typeface="Wingdings" pitchFamily="2" charset="2"/>
              <a:buChar char="§"/>
            </a:pPr>
            <a:r>
              <a:rPr lang="tr-TR" sz="2200" dirty="0" smtClean="0">
                <a:solidFill>
                  <a:srgbClr val="000000"/>
                </a:solidFill>
                <a:latin typeface="Calibri"/>
                <a:ea typeface="Times New Roman"/>
                <a:cs typeface="Calibri"/>
              </a:rPr>
              <a:t>Gebe </a:t>
            </a:r>
            <a:r>
              <a:rPr lang="tr-TR" sz="2200" dirty="0">
                <a:solidFill>
                  <a:srgbClr val="000000"/>
                </a:solidFill>
                <a:latin typeface="Calibri"/>
                <a:ea typeface="Times New Roman"/>
                <a:cs typeface="Calibri"/>
              </a:rPr>
              <a:t>veya Emziren Kadınların Çalıştırılma Şartlarıyla Emzirme Odaları ve Çocuk Bakım Yurtlarına Dair Yönetmelik</a:t>
            </a:r>
            <a:endParaRPr lang="tr-TR" sz="2200" dirty="0">
              <a:latin typeface="Arial"/>
            </a:endParaRPr>
          </a:p>
          <a:p>
            <a:pPr marL="0" fontAlgn="ctr">
              <a:spcBef>
                <a:spcPts val="0"/>
              </a:spcBef>
              <a:buFont typeface="Wingdings" pitchFamily="2" charset="2"/>
              <a:buChar char="§"/>
            </a:pPr>
            <a:r>
              <a:rPr lang="tr-TR" sz="2200" dirty="0">
                <a:solidFill>
                  <a:srgbClr val="000000"/>
                </a:solidFill>
                <a:latin typeface="Calibri"/>
                <a:ea typeface="Times New Roman"/>
                <a:cs typeface="Calibri"/>
              </a:rPr>
              <a:t>Radyasyon Güvenliği Yönetmeliği</a:t>
            </a:r>
            <a:endParaRPr lang="tr-TR" sz="2200" dirty="0">
              <a:latin typeface="Arial"/>
            </a:endParaRPr>
          </a:p>
          <a:p>
            <a:pPr marL="0" fontAlgn="ctr">
              <a:spcBef>
                <a:spcPts val="0"/>
              </a:spcBef>
              <a:buFont typeface="Wingdings" pitchFamily="2" charset="2"/>
              <a:buChar char="§"/>
            </a:pPr>
            <a:r>
              <a:rPr lang="tr-TR" sz="2200" dirty="0">
                <a:solidFill>
                  <a:srgbClr val="000000"/>
                </a:solidFill>
                <a:latin typeface="Calibri"/>
                <a:ea typeface="Times New Roman"/>
                <a:cs typeface="Calibri"/>
              </a:rPr>
              <a:t>Güvenlik ve Sağlık İşaretleri Yönetmeliği</a:t>
            </a:r>
            <a:endParaRPr lang="tr-TR" sz="2200" dirty="0">
              <a:latin typeface="Arial"/>
            </a:endParaRPr>
          </a:p>
          <a:p>
            <a:pPr marL="0" fontAlgn="ctr">
              <a:spcBef>
                <a:spcPts val="0"/>
              </a:spcBef>
              <a:buFont typeface="Wingdings" pitchFamily="2" charset="2"/>
              <a:buChar char="§"/>
            </a:pPr>
            <a:r>
              <a:rPr lang="tr-TR" sz="2200" dirty="0">
                <a:solidFill>
                  <a:srgbClr val="000000"/>
                </a:solidFill>
                <a:latin typeface="Calibri"/>
                <a:ea typeface="Times New Roman"/>
                <a:cs typeface="Calibri"/>
              </a:rPr>
              <a:t> İşyeri Bina ve Eklentilerinde Alınacak Sağlık Ve Güvenlik Önlemlerine İlişkin Yönetmelik</a:t>
            </a:r>
            <a:endParaRPr lang="tr-TR" sz="2200" dirty="0">
              <a:latin typeface="Arial"/>
            </a:endParaRPr>
          </a:p>
          <a:p>
            <a:pPr marL="0" fontAlgn="ctr">
              <a:spcBef>
                <a:spcPts val="0"/>
              </a:spcBef>
              <a:buFont typeface="Wingdings" pitchFamily="2" charset="2"/>
              <a:buChar char="§"/>
            </a:pPr>
            <a:r>
              <a:rPr lang="tr-TR" sz="2200" dirty="0">
                <a:solidFill>
                  <a:srgbClr val="000000"/>
                </a:solidFill>
                <a:latin typeface="Calibri"/>
                <a:ea typeface="Times New Roman"/>
                <a:cs typeface="Calibri"/>
              </a:rPr>
              <a:t>Kişisel Koruyucu Donanımların İşyerlerinde Kullanılması Hakkında Yönetmelik</a:t>
            </a:r>
            <a:endParaRPr lang="tr-TR" sz="2200" dirty="0">
              <a:latin typeface="Arial"/>
            </a:endParaRPr>
          </a:p>
          <a:p>
            <a:pPr marL="0" fontAlgn="ctr">
              <a:spcBef>
                <a:spcPts val="0"/>
              </a:spcBef>
              <a:buFont typeface="Wingdings" pitchFamily="2" charset="2"/>
              <a:buChar char="§"/>
            </a:pPr>
            <a:r>
              <a:rPr lang="tr-TR" sz="2200" dirty="0">
                <a:solidFill>
                  <a:srgbClr val="000000"/>
                </a:solidFill>
                <a:latin typeface="Calibri"/>
                <a:ea typeface="Times New Roman"/>
                <a:cs typeface="Calibri"/>
              </a:rPr>
              <a:t>İşyeri Hekimlerinin Görev, Yetki, Sorumluluk ve Eğitimleri Hakkında Yönetmelik</a:t>
            </a:r>
            <a:endParaRPr lang="tr-TR" sz="2200" dirty="0">
              <a:latin typeface="Arial"/>
            </a:endParaRPr>
          </a:p>
          <a:p>
            <a:pPr marL="0" fontAlgn="ctr">
              <a:spcBef>
                <a:spcPts val="0"/>
              </a:spcBef>
              <a:buFont typeface="Wingdings" pitchFamily="2" charset="2"/>
              <a:buChar char="§"/>
            </a:pPr>
            <a:r>
              <a:rPr lang="tr-TR" sz="2200" dirty="0" smtClean="0">
                <a:solidFill>
                  <a:srgbClr val="000000"/>
                </a:solidFill>
                <a:latin typeface="Calibri"/>
                <a:ea typeface="Times New Roman"/>
                <a:cs typeface="Calibri"/>
              </a:rPr>
              <a:t>Kalite </a:t>
            </a:r>
            <a:r>
              <a:rPr lang="tr-TR" sz="2200" dirty="0">
                <a:solidFill>
                  <a:srgbClr val="000000"/>
                </a:solidFill>
                <a:latin typeface="Calibri"/>
                <a:ea typeface="Times New Roman"/>
                <a:cs typeface="Calibri"/>
              </a:rPr>
              <a:t>Yönetim Sistemleri (9001, 14001, 18001</a:t>
            </a:r>
            <a:r>
              <a:rPr lang="tr-TR" sz="2200" dirty="0" smtClean="0">
                <a:solidFill>
                  <a:srgbClr val="000000"/>
                </a:solidFill>
                <a:latin typeface="Calibri"/>
                <a:ea typeface="Times New Roman"/>
                <a:cs typeface="Calibri"/>
              </a:rPr>
              <a:t>)</a:t>
            </a:r>
            <a:endParaRPr lang="tr-TR" sz="2200" dirty="0">
              <a:latin typeface="Arial"/>
            </a:endParaRPr>
          </a:p>
        </p:txBody>
      </p:sp>
      <p:sp>
        <p:nvSpPr>
          <p:cNvPr id="8" name="Başlık 1"/>
          <p:cNvSpPr>
            <a:spLocks noGrp="1"/>
          </p:cNvSpPr>
          <p:nvPr>
            <p:ph type="title"/>
          </p:nvPr>
        </p:nvSpPr>
        <p:spPr>
          <a:xfrm>
            <a:off x="609600" y="157480"/>
            <a:ext cx="8153400" cy="1341120"/>
          </a:xfrm>
        </p:spPr>
        <p:txBody>
          <a:bodyPr>
            <a:normAutofit/>
          </a:bodyPr>
          <a:lstStyle/>
          <a:p>
            <a:r>
              <a:rPr lang="tr-TR" altLang="tr-TR" sz="3200" b="1" dirty="0" smtClean="0">
                <a:solidFill>
                  <a:srgbClr val="FF0000"/>
                </a:solidFill>
                <a:latin typeface="Calibri" pitchFamily="34" charset="0"/>
              </a:rPr>
              <a:t>İlgili Mevzuat</a:t>
            </a:r>
            <a:endParaRPr lang="tr-TR" sz="3200" dirty="0">
              <a:solidFill>
                <a:srgbClr val="FF0000"/>
              </a:solidFill>
            </a:endParaRPr>
          </a:p>
        </p:txBody>
      </p:sp>
    </p:spTree>
    <p:extLst>
      <p:ext uri="{BB962C8B-B14F-4D97-AF65-F5344CB8AC3E}">
        <p14:creationId xmlns:p14="http://schemas.microsoft.com/office/powerpoint/2010/main" val="38580020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571472" y="1714488"/>
            <a:ext cx="8285512" cy="4368800"/>
          </a:xfrm>
        </p:spPr>
        <p:txBody>
          <a:bodyPr>
            <a:noAutofit/>
          </a:bodyPr>
          <a:lstStyle/>
          <a:p>
            <a:pPr marL="0" indent="0">
              <a:buNone/>
            </a:pPr>
            <a:r>
              <a:rPr lang="tr-TR" sz="2400" b="1" dirty="0">
                <a:solidFill>
                  <a:srgbClr val="FF0000"/>
                </a:solidFill>
                <a:latin typeface="Calibri" pitchFamily="34" charset="0"/>
                <a:cs typeface="Calibri" pitchFamily="34" charset="0"/>
              </a:rPr>
              <a:t>İşverenin genel </a:t>
            </a:r>
            <a:r>
              <a:rPr lang="tr-TR" sz="2400" b="1" dirty="0" smtClean="0">
                <a:solidFill>
                  <a:srgbClr val="FF0000"/>
                </a:solidFill>
                <a:latin typeface="Calibri" pitchFamily="34" charset="0"/>
                <a:cs typeface="Calibri" pitchFamily="34" charset="0"/>
              </a:rPr>
              <a:t>yükümlülüğü (6331 sayılı kanun)</a:t>
            </a:r>
            <a:endParaRPr lang="tr-TR" sz="2400" dirty="0">
              <a:solidFill>
                <a:srgbClr val="FF0000"/>
              </a:solidFill>
              <a:latin typeface="Calibri" pitchFamily="34" charset="0"/>
              <a:cs typeface="Calibri" pitchFamily="34" charset="0"/>
            </a:endParaRPr>
          </a:p>
          <a:p>
            <a:pPr marL="0" indent="0">
              <a:buNone/>
            </a:pPr>
            <a:r>
              <a:rPr lang="tr-TR" sz="2300" b="1" dirty="0">
                <a:solidFill>
                  <a:srgbClr val="FF0000"/>
                </a:solidFill>
                <a:latin typeface="Calibri" pitchFamily="34" charset="0"/>
                <a:cs typeface="Calibri" pitchFamily="34" charset="0"/>
              </a:rPr>
              <a:t>MADDE 4 – </a:t>
            </a:r>
            <a:r>
              <a:rPr lang="tr-TR" sz="2300" dirty="0">
                <a:solidFill>
                  <a:srgbClr val="FF0000"/>
                </a:solidFill>
                <a:latin typeface="Calibri" pitchFamily="34" charset="0"/>
                <a:cs typeface="Calibri" pitchFamily="34" charset="0"/>
              </a:rPr>
              <a:t>(1</a:t>
            </a:r>
            <a:r>
              <a:rPr lang="tr-TR" sz="2300" dirty="0" smtClean="0">
                <a:solidFill>
                  <a:srgbClr val="FF0000"/>
                </a:solidFill>
                <a:latin typeface="Calibri" pitchFamily="34" charset="0"/>
                <a:cs typeface="Calibri" pitchFamily="34" charset="0"/>
              </a:rPr>
              <a:t>) </a:t>
            </a:r>
            <a:r>
              <a:rPr lang="tr-TR" sz="2300" dirty="0" smtClean="0">
                <a:latin typeface="Calibri" pitchFamily="34" charset="0"/>
                <a:cs typeface="Calibri" pitchFamily="34" charset="0"/>
              </a:rPr>
              <a:t>İşveren, çalışanların işle ilgili sağlık ve güvenliğini sağlamakla yükümlü olup bu çerçevede;</a:t>
            </a:r>
            <a:endParaRPr lang="tr-TR" sz="2300" dirty="0">
              <a:latin typeface="Calibri" pitchFamily="34" charset="0"/>
              <a:cs typeface="Calibri" pitchFamily="34" charset="0"/>
            </a:endParaRPr>
          </a:p>
          <a:p>
            <a:pPr marL="0" indent="0">
              <a:buNone/>
            </a:pPr>
            <a:r>
              <a:rPr lang="tr-TR" sz="2300" dirty="0" smtClean="0">
                <a:solidFill>
                  <a:srgbClr val="FF0000"/>
                </a:solidFill>
                <a:latin typeface="Calibri" pitchFamily="34" charset="0"/>
                <a:cs typeface="Calibri" pitchFamily="34" charset="0"/>
              </a:rPr>
              <a:t>a</a:t>
            </a:r>
            <a:r>
              <a:rPr lang="tr-TR" sz="2300" dirty="0">
                <a:solidFill>
                  <a:srgbClr val="FF0000"/>
                </a:solidFill>
                <a:latin typeface="Calibri" pitchFamily="34" charset="0"/>
                <a:cs typeface="Calibri" pitchFamily="34" charset="0"/>
              </a:rPr>
              <a:t>) </a:t>
            </a:r>
            <a:r>
              <a:rPr lang="tr-TR" sz="2300" dirty="0">
                <a:latin typeface="Calibri" pitchFamily="34" charset="0"/>
                <a:cs typeface="Calibri" pitchFamily="34" charset="0"/>
              </a:rPr>
              <a:t>Mesleki risklerin önlenmesi, eğitim ve bilgi verilmesi dâhil her türlü tedbirin alınması, organizasyonun yapılması, gerekli araç ve gereçlerin sağlanması, sağlık ve güvenlik tedbirlerinin değişen şartlara uygun hale getirilmesi ve mevcut durumun iyileştirilmesi için çalışmalar yapar.</a:t>
            </a:r>
          </a:p>
          <a:p>
            <a:pPr marL="0" indent="0">
              <a:buNone/>
            </a:pPr>
            <a:r>
              <a:rPr lang="tr-TR" sz="2300" dirty="0">
                <a:latin typeface="Calibri" pitchFamily="34" charset="0"/>
                <a:cs typeface="Calibri" pitchFamily="34" charset="0"/>
              </a:rPr>
              <a:t>b) İşyerinde alınan iş sağlığı ve güvenliği tedbirlerine uyulup uyulmadığını izler, denetler ve uygunsuzlukların giderilmesini </a:t>
            </a:r>
            <a:r>
              <a:rPr lang="tr-TR" sz="2300" dirty="0" smtClean="0">
                <a:latin typeface="Calibri" pitchFamily="34" charset="0"/>
                <a:cs typeface="Calibri" pitchFamily="34" charset="0"/>
              </a:rPr>
              <a:t>sağlar.</a:t>
            </a:r>
          </a:p>
          <a:p>
            <a:pPr marL="0" indent="0">
              <a:buNone/>
            </a:pPr>
            <a:r>
              <a:rPr lang="tr-TR" sz="2300" dirty="0" smtClean="0">
                <a:solidFill>
                  <a:srgbClr val="FF0000"/>
                </a:solidFill>
                <a:latin typeface="Calibri" pitchFamily="34" charset="0"/>
                <a:cs typeface="Calibri" pitchFamily="34" charset="0"/>
              </a:rPr>
              <a:t>c</a:t>
            </a:r>
            <a:r>
              <a:rPr lang="tr-TR" sz="2300" dirty="0">
                <a:solidFill>
                  <a:srgbClr val="FF0000"/>
                </a:solidFill>
                <a:latin typeface="Calibri" pitchFamily="34" charset="0"/>
                <a:cs typeface="Calibri" pitchFamily="34" charset="0"/>
              </a:rPr>
              <a:t>) </a:t>
            </a:r>
            <a:r>
              <a:rPr lang="tr-TR" sz="2300" dirty="0">
                <a:latin typeface="Calibri" pitchFamily="34" charset="0"/>
                <a:cs typeface="Calibri" pitchFamily="34" charset="0"/>
              </a:rPr>
              <a:t>Risk değerlendirmesi yapar veya yaptırır</a:t>
            </a:r>
            <a:r>
              <a:rPr lang="tr-TR" sz="2300" dirty="0" smtClean="0">
                <a:latin typeface="Calibri" pitchFamily="34" charset="0"/>
                <a:cs typeface="Calibri" pitchFamily="34" charset="0"/>
              </a:rPr>
              <a:t>.</a:t>
            </a:r>
            <a:endParaRPr lang="tr-TR" sz="2300" dirty="0">
              <a:latin typeface="Calibri" pitchFamily="34" charset="0"/>
              <a:cs typeface="Calibri" pitchFamily="34" charset="0"/>
            </a:endParaRPr>
          </a:p>
          <a:p>
            <a:pPr marL="0" indent="0">
              <a:buNone/>
            </a:pPr>
            <a:r>
              <a:rPr lang="tr-TR" sz="2300" dirty="0" smtClean="0">
                <a:solidFill>
                  <a:srgbClr val="FF0000"/>
                </a:solidFill>
                <a:latin typeface="Calibri" pitchFamily="34" charset="0"/>
                <a:cs typeface="Calibri" pitchFamily="34" charset="0"/>
              </a:rPr>
              <a:t>(</a:t>
            </a:r>
            <a:r>
              <a:rPr lang="tr-TR" sz="2300" dirty="0">
                <a:solidFill>
                  <a:srgbClr val="FF0000"/>
                </a:solidFill>
                <a:latin typeface="Calibri" pitchFamily="34" charset="0"/>
                <a:cs typeface="Calibri" pitchFamily="34" charset="0"/>
              </a:rPr>
              <a:t>2) </a:t>
            </a:r>
            <a:r>
              <a:rPr lang="tr-TR" sz="2300" dirty="0">
                <a:latin typeface="Calibri" pitchFamily="34" charset="0"/>
                <a:cs typeface="Calibri" pitchFamily="34" charset="0"/>
              </a:rPr>
              <a:t>İşyeri dışındaki uzman kişi ve kuruluşlardan hizmet alınması, işverenin sorumluluklarını ortadan kaldırmaz</a:t>
            </a:r>
            <a:r>
              <a:rPr lang="tr-TR" sz="2400" dirty="0">
                <a:latin typeface="Calibri" pitchFamily="34" charset="0"/>
                <a:cs typeface="Calibri" pitchFamily="34" charset="0"/>
              </a:rPr>
              <a:t>.</a:t>
            </a:r>
          </a:p>
          <a:p>
            <a:pPr marL="0" indent="0">
              <a:buNone/>
            </a:pPr>
            <a:endParaRPr lang="tr-TR" sz="2000" dirty="0"/>
          </a:p>
        </p:txBody>
      </p:sp>
      <p:sp>
        <p:nvSpPr>
          <p:cNvPr id="7" name="Başlık 1"/>
          <p:cNvSpPr>
            <a:spLocks noGrp="1"/>
          </p:cNvSpPr>
          <p:nvPr>
            <p:ph type="title"/>
          </p:nvPr>
        </p:nvSpPr>
        <p:spPr>
          <a:xfrm>
            <a:off x="609600" y="157480"/>
            <a:ext cx="8153400" cy="1341120"/>
          </a:xfrm>
        </p:spPr>
        <p:txBody>
          <a:bodyPr>
            <a:normAutofit/>
          </a:bodyPr>
          <a:lstStyle/>
          <a:p>
            <a:r>
              <a:rPr lang="tr-TR" altLang="tr-TR" sz="3200" b="1" dirty="0" smtClean="0">
                <a:solidFill>
                  <a:srgbClr val="FF0000"/>
                </a:solidFill>
                <a:latin typeface="Calibri" pitchFamily="34" charset="0"/>
              </a:rPr>
              <a:t>İlgili Mevzuat</a:t>
            </a:r>
            <a:endParaRPr lang="tr-TR" sz="3200" dirty="0">
              <a:solidFill>
                <a:srgbClr val="FF0000"/>
              </a:solidFill>
            </a:endParaRPr>
          </a:p>
        </p:txBody>
      </p:sp>
    </p:spTree>
    <p:extLst>
      <p:ext uri="{BB962C8B-B14F-4D97-AF65-F5344CB8AC3E}">
        <p14:creationId xmlns:p14="http://schemas.microsoft.com/office/powerpoint/2010/main" val="28968691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571472" y="1724496"/>
            <a:ext cx="8572528" cy="4368800"/>
          </a:xfrm>
        </p:spPr>
        <p:txBody>
          <a:bodyPr>
            <a:noAutofit/>
          </a:bodyPr>
          <a:lstStyle/>
          <a:p>
            <a:pPr marL="0" indent="0">
              <a:buNone/>
            </a:pPr>
            <a:r>
              <a:rPr lang="tr-TR" sz="2300" b="1" dirty="0">
                <a:solidFill>
                  <a:srgbClr val="FF0000"/>
                </a:solidFill>
                <a:latin typeface="Calibri" pitchFamily="34" charset="0"/>
                <a:cs typeface="Calibri" pitchFamily="34" charset="0"/>
              </a:rPr>
              <a:t>Risk değerlendirmesi, kontrol, ölçüm ve </a:t>
            </a:r>
            <a:r>
              <a:rPr lang="tr-TR" sz="2300" b="1" dirty="0" smtClean="0">
                <a:solidFill>
                  <a:srgbClr val="FF0000"/>
                </a:solidFill>
                <a:latin typeface="Calibri" pitchFamily="34" charset="0"/>
                <a:cs typeface="Calibri" pitchFamily="34" charset="0"/>
              </a:rPr>
              <a:t>araştırma </a:t>
            </a:r>
            <a:r>
              <a:rPr lang="tr-TR" sz="2300" b="1" dirty="0">
                <a:solidFill>
                  <a:srgbClr val="FF0000"/>
                </a:solidFill>
                <a:latin typeface="Calibri" pitchFamily="34" charset="0"/>
                <a:cs typeface="Calibri" pitchFamily="34" charset="0"/>
              </a:rPr>
              <a:t>(6331 sayılı kanun</a:t>
            </a:r>
            <a:r>
              <a:rPr lang="tr-TR" sz="2300" b="1" dirty="0" smtClean="0">
                <a:solidFill>
                  <a:srgbClr val="FF0000"/>
                </a:solidFill>
                <a:latin typeface="Calibri" pitchFamily="34" charset="0"/>
                <a:cs typeface="Calibri" pitchFamily="34" charset="0"/>
              </a:rPr>
              <a:t>)</a:t>
            </a:r>
            <a:endParaRPr lang="tr-TR" sz="2300" dirty="0">
              <a:solidFill>
                <a:srgbClr val="FF0000"/>
              </a:solidFill>
              <a:latin typeface="Calibri" pitchFamily="34" charset="0"/>
              <a:cs typeface="Calibri" pitchFamily="34" charset="0"/>
            </a:endParaRPr>
          </a:p>
          <a:p>
            <a:pPr marL="0" indent="0">
              <a:buNone/>
            </a:pPr>
            <a:r>
              <a:rPr lang="tr-TR" sz="2300" b="1" dirty="0">
                <a:solidFill>
                  <a:srgbClr val="FF0000"/>
                </a:solidFill>
                <a:latin typeface="Calibri" pitchFamily="34" charset="0"/>
                <a:cs typeface="Calibri" pitchFamily="34" charset="0"/>
              </a:rPr>
              <a:t>MADDE 10 – </a:t>
            </a:r>
            <a:r>
              <a:rPr lang="tr-TR" sz="2300" dirty="0">
                <a:solidFill>
                  <a:srgbClr val="FF0000"/>
                </a:solidFill>
                <a:latin typeface="Calibri" pitchFamily="34" charset="0"/>
                <a:cs typeface="Calibri" pitchFamily="34" charset="0"/>
              </a:rPr>
              <a:t>(1) </a:t>
            </a:r>
            <a:r>
              <a:rPr lang="tr-TR" sz="2300" dirty="0">
                <a:latin typeface="Calibri" pitchFamily="34" charset="0"/>
                <a:cs typeface="Calibri" pitchFamily="34" charset="0"/>
              </a:rPr>
              <a:t>İşveren, iş sağlığı ve güvenliği yönünden risk değerlendirmesi yapmak veya yaptırmakla yükümlüdür. Risk değerlendirmesi yapılırken aşağıdaki hususlar dikkate alınır:</a:t>
            </a:r>
          </a:p>
          <a:p>
            <a:pPr marL="0" indent="0">
              <a:buNone/>
            </a:pPr>
            <a:r>
              <a:rPr lang="tr-TR" sz="2300" dirty="0">
                <a:solidFill>
                  <a:srgbClr val="FF0000"/>
                </a:solidFill>
                <a:latin typeface="Calibri" pitchFamily="34" charset="0"/>
                <a:cs typeface="Calibri" pitchFamily="34" charset="0"/>
              </a:rPr>
              <a:t>a) </a:t>
            </a:r>
            <a:r>
              <a:rPr lang="tr-TR" sz="2300" dirty="0">
                <a:latin typeface="Calibri" pitchFamily="34" charset="0"/>
                <a:cs typeface="Calibri" pitchFamily="34" charset="0"/>
              </a:rPr>
              <a:t>Belirli risklerden etkilenecek çalışanların durumu.</a:t>
            </a:r>
          </a:p>
          <a:p>
            <a:pPr marL="0" indent="0">
              <a:buNone/>
            </a:pPr>
            <a:r>
              <a:rPr lang="tr-TR" sz="2300" dirty="0">
                <a:solidFill>
                  <a:srgbClr val="FF0000"/>
                </a:solidFill>
                <a:latin typeface="Calibri" pitchFamily="34" charset="0"/>
                <a:cs typeface="Calibri" pitchFamily="34" charset="0"/>
              </a:rPr>
              <a:t>b) </a:t>
            </a:r>
            <a:r>
              <a:rPr lang="tr-TR" sz="2300" dirty="0">
                <a:latin typeface="Calibri" pitchFamily="34" charset="0"/>
                <a:cs typeface="Calibri" pitchFamily="34" charset="0"/>
              </a:rPr>
              <a:t>Kullanılacak iş ekipmanı ile kimyasal madde ve müstahzarların seçimi.</a:t>
            </a:r>
          </a:p>
          <a:p>
            <a:pPr marL="0" indent="0">
              <a:buNone/>
            </a:pPr>
            <a:r>
              <a:rPr lang="tr-TR" sz="2300" dirty="0">
                <a:solidFill>
                  <a:srgbClr val="FF0000"/>
                </a:solidFill>
                <a:latin typeface="Calibri" pitchFamily="34" charset="0"/>
                <a:cs typeface="Calibri" pitchFamily="34" charset="0"/>
              </a:rPr>
              <a:t>c) </a:t>
            </a:r>
            <a:r>
              <a:rPr lang="tr-TR" sz="2300" dirty="0">
                <a:latin typeface="Calibri" pitchFamily="34" charset="0"/>
                <a:cs typeface="Calibri" pitchFamily="34" charset="0"/>
              </a:rPr>
              <a:t>İşyerinin tertip ve düzeni.</a:t>
            </a:r>
          </a:p>
          <a:p>
            <a:pPr marL="0" indent="0">
              <a:buNone/>
            </a:pPr>
            <a:r>
              <a:rPr lang="tr-TR" sz="2300" dirty="0">
                <a:solidFill>
                  <a:srgbClr val="FF0000"/>
                </a:solidFill>
                <a:latin typeface="Calibri" pitchFamily="34" charset="0"/>
                <a:cs typeface="Calibri" pitchFamily="34" charset="0"/>
              </a:rPr>
              <a:t>ç) </a:t>
            </a:r>
            <a:r>
              <a:rPr lang="tr-TR" sz="2300" dirty="0">
                <a:latin typeface="Calibri" pitchFamily="34" charset="0"/>
                <a:cs typeface="Calibri" pitchFamily="34" charset="0"/>
              </a:rPr>
              <a:t>Genç, yaşlı, engelli, gebe veya emziren çalışanlar gibi özel politika gerektiren gruplar ile kadın çalışanların durumu.</a:t>
            </a:r>
          </a:p>
          <a:p>
            <a:pPr marL="0" indent="0">
              <a:buNone/>
            </a:pPr>
            <a:r>
              <a:rPr lang="tr-TR" sz="2300" dirty="0" smtClean="0">
                <a:solidFill>
                  <a:srgbClr val="FF0000"/>
                </a:solidFill>
                <a:latin typeface="Calibri" pitchFamily="34" charset="0"/>
                <a:cs typeface="Calibri" pitchFamily="34" charset="0"/>
              </a:rPr>
              <a:t>(</a:t>
            </a:r>
            <a:r>
              <a:rPr lang="tr-TR" sz="2300" dirty="0">
                <a:solidFill>
                  <a:srgbClr val="FF0000"/>
                </a:solidFill>
                <a:latin typeface="Calibri" pitchFamily="34" charset="0"/>
                <a:cs typeface="Calibri" pitchFamily="34" charset="0"/>
              </a:rPr>
              <a:t>4) </a:t>
            </a:r>
            <a:r>
              <a:rPr lang="tr-TR" sz="2300" dirty="0">
                <a:latin typeface="Calibri" pitchFamily="34" charset="0"/>
                <a:cs typeface="Calibri" pitchFamily="34" charset="0"/>
              </a:rPr>
              <a:t>İşveren, iş sağlığı ve güvenliği yönünden çalışma ortamına ve çalışanların bu ortamda maruz kaldığı risklerin belirlenmesine yönelik gerekli kontrol, ölçüm, inceleme ve araştırmaların yapılmasını sağlar.</a:t>
            </a:r>
          </a:p>
        </p:txBody>
      </p:sp>
      <p:sp>
        <p:nvSpPr>
          <p:cNvPr id="7" name="Başlık 1"/>
          <p:cNvSpPr>
            <a:spLocks noGrp="1"/>
          </p:cNvSpPr>
          <p:nvPr>
            <p:ph type="title"/>
          </p:nvPr>
        </p:nvSpPr>
        <p:spPr>
          <a:xfrm>
            <a:off x="609600" y="157480"/>
            <a:ext cx="8153400" cy="1341120"/>
          </a:xfrm>
        </p:spPr>
        <p:txBody>
          <a:bodyPr>
            <a:normAutofit/>
          </a:bodyPr>
          <a:lstStyle/>
          <a:p>
            <a:r>
              <a:rPr lang="tr-TR" altLang="tr-TR" sz="3200" b="1" dirty="0" smtClean="0">
                <a:solidFill>
                  <a:srgbClr val="FF0000"/>
                </a:solidFill>
                <a:latin typeface="Calibri" pitchFamily="34" charset="0"/>
              </a:rPr>
              <a:t>İlgili Mevzuat</a:t>
            </a:r>
            <a:endParaRPr lang="tr-TR" sz="3200" dirty="0">
              <a:solidFill>
                <a:srgbClr val="FF0000"/>
              </a:solidFill>
            </a:endParaRPr>
          </a:p>
        </p:txBody>
      </p:sp>
    </p:spTree>
    <p:extLst>
      <p:ext uri="{BB962C8B-B14F-4D97-AF65-F5344CB8AC3E}">
        <p14:creationId xmlns:p14="http://schemas.microsoft.com/office/powerpoint/2010/main" val="9778675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500034" y="1803400"/>
            <a:ext cx="8072494" cy="4368800"/>
          </a:xfrm>
        </p:spPr>
        <p:txBody>
          <a:bodyPr>
            <a:normAutofit/>
          </a:bodyPr>
          <a:lstStyle/>
          <a:p>
            <a:pPr marL="0" indent="0" algn="just">
              <a:buNone/>
            </a:pPr>
            <a:r>
              <a:rPr lang="tr-TR" sz="2100" b="1" dirty="0">
                <a:solidFill>
                  <a:srgbClr val="FF0000"/>
                </a:solidFill>
                <a:latin typeface="Calibri" pitchFamily="34" charset="0"/>
                <a:cs typeface="Calibri" pitchFamily="34" charset="0"/>
              </a:rPr>
              <a:t>Çalışanların </a:t>
            </a:r>
            <a:r>
              <a:rPr lang="tr-TR" sz="2100" b="1" dirty="0" smtClean="0">
                <a:solidFill>
                  <a:srgbClr val="FF0000"/>
                </a:solidFill>
                <a:latin typeface="Calibri" pitchFamily="34" charset="0"/>
                <a:cs typeface="Calibri" pitchFamily="34" charset="0"/>
              </a:rPr>
              <a:t>eğitimi </a:t>
            </a:r>
            <a:r>
              <a:rPr lang="tr-TR" sz="2400" b="1" dirty="0">
                <a:solidFill>
                  <a:srgbClr val="FF0000"/>
                </a:solidFill>
                <a:latin typeface="Calibri" pitchFamily="34" charset="0"/>
                <a:cs typeface="Calibri" pitchFamily="34" charset="0"/>
              </a:rPr>
              <a:t>(6331 sayılı kanun</a:t>
            </a:r>
            <a:r>
              <a:rPr lang="tr-TR" sz="2400" b="1" dirty="0" smtClean="0">
                <a:solidFill>
                  <a:srgbClr val="FF0000"/>
                </a:solidFill>
                <a:latin typeface="Calibri" pitchFamily="34" charset="0"/>
                <a:cs typeface="Calibri" pitchFamily="34" charset="0"/>
              </a:rPr>
              <a:t>)</a:t>
            </a:r>
            <a:endParaRPr lang="tr-TR" sz="2100" dirty="0">
              <a:solidFill>
                <a:srgbClr val="FF0000"/>
              </a:solidFill>
              <a:latin typeface="Calibri" pitchFamily="34" charset="0"/>
              <a:cs typeface="Calibri" pitchFamily="34" charset="0"/>
            </a:endParaRPr>
          </a:p>
          <a:p>
            <a:pPr marL="0" indent="0" algn="just">
              <a:buNone/>
            </a:pPr>
            <a:r>
              <a:rPr lang="tr-TR" sz="2100" b="1" dirty="0">
                <a:solidFill>
                  <a:srgbClr val="FF0000"/>
                </a:solidFill>
                <a:latin typeface="Calibri" pitchFamily="34" charset="0"/>
                <a:cs typeface="Calibri" pitchFamily="34" charset="0"/>
              </a:rPr>
              <a:t>MADDE 17 – </a:t>
            </a:r>
            <a:r>
              <a:rPr lang="tr-TR" sz="2100" dirty="0">
                <a:solidFill>
                  <a:srgbClr val="FF0000"/>
                </a:solidFill>
                <a:latin typeface="Calibri" pitchFamily="34" charset="0"/>
                <a:cs typeface="Calibri" pitchFamily="34" charset="0"/>
              </a:rPr>
              <a:t>(1) </a:t>
            </a:r>
            <a:r>
              <a:rPr lang="tr-TR" sz="2100" dirty="0">
                <a:latin typeface="Calibri" pitchFamily="34" charset="0"/>
                <a:cs typeface="Calibri" pitchFamily="34" charset="0"/>
              </a:rPr>
              <a:t>İşveren, çalışanların iş sağlığı ve güvenliği eğitimlerini almasını sağlar. Bu eğitim özellikle; işe başlamadan önce, çalışma yeri veya iş değişikliğinde, iş ekipmanının değişmesi hâlinde veya yeni teknoloji uygulanması hâlinde verilir. Eğitimler, değişen ve ortaya çıkan yeni risklere uygun olarak yenilenir, gerektiğinde ve düzenli aralıklarla tekrarlanır.</a:t>
            </a:r>
          </a:p>
          <a:p>
            <a:pPr marL="0" indent="0">
              <a:buNone/>
            </a:pPr>
            <a:endParaRPr lang="tr-TR" sz="2100" dirty="0"/>
          </a:p>
        </p:txBody>
      </p:sp>
      <p:sp>
        <p:nvSpPr>
          <p:cNvPr id="7" name="Başlık 1"/>
          <p:cNvSpPr>
            <a:spLocks noGrp="1"/>
          </p:cNvSpPr>
          <p:nvPr>
            <p:ph type="title"/>
          </p:nvPr>
        </p:nvSpPr>
        <p:spPr>
          <a:xfrm>
            <a:off x="609600" y="157480"/>
            <a:ext cx="8153400" cy="1341120"/>
          </a:xfrm>
        </p:spPr>
        <p:txBody>
          <a:bodyPr>
            <a:normAutofit/>
          </a:bodyPr>
          <a:lstStyle/>
          <a:p>
            <a:r>
              <a:rPr lang="tr-TR" altLang="tr-TR" sz="3200" b="1" dirty="0" smtClean="0">
                <a:solidFill>
                  <a:srgbClr val="FF0000"/>
                </a:solidFill>
                <a:latin typeface="Calibri" pitchFamily="34" charset="0"/>
              </a:rPr>
              <a:t>İlgili Mevzuat</a:t>
            </a:r>
            <a:endParaRPr lang="tr-TR" sz="3200" dirty="0">
              <a:solidFill>
                <a:srgbClr val="FF0000"/>
              </a:solidFill>
            </a:endParaRPr>
          </a:p>
        </p:txBody>
      </p:sp>
      <p:pic>
        <p:nvPicPr>
          <p:cNvPr id="6" name="Picture 1" descr="H:\İŞ GÜVENLİĞİ\Kullanılabilecek Resimler\ekip 3.jpg"/>
          <p:cNvPicPr>
            <a:picLocks noChangeAspect="1" noChangeArrowheads="1"/>
          </p:cNvPicPr>
          <p:nvPr/>
        </p:nvPicPr>
        <p:blipFill>
          <a:blip r:embed="rId2"/>
          <a:srcRect t="18970" b="13282"/>
          <a:stretch>
            <a:fillRect/>
          </a:stretch>
        </p:blipFill>
        <p:spPr bwMode="auto">
          <a:xfrm>
            <a:off x="571472" y="4286256"/>
            <a:ext cx="8001056" cy="2571744"/>
          </a:xfrm>
          <a:prstGeom prst="rect">
            <a:avLst/>
          </a:prstGeom>
          <a:noFill/>
        </p:spPr>
      </p:pic>
    </p:spTree>
    <p:extLst>
      <p:ext uri="{BB962C8B-B14F-4D97-AF65-F5344CB8AC3E}">
        <p14:creationId xmlns:p14="http://schemas.microsoft.com/office/powerpoint/2010/main" val="1337528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500034" y="2071678"/>
            <a:ext cx="8153400" cy="4368800"/>
          </a:xfrm>
        </p:spPr>
        <p:txBody>
          <a:bodyPr>
            <a:normAutofit lnSpcReduction="10000"/>
          </a:bodyPr>
          <a:lstStyle/>
          <a:p>
            <a:pPr marL="0" indent="0">
              <a:buNone/>
            </a:pPr>
            <a:r>
              <a:rPr lang="tr-TR" sz="2400" b="1" dirty="0">
                <a:solidFill>
                  <a:srgbClr val="FF0000"/>
                </a:solidFill>
                <a:latin typeface="Calibri" pitchFamily="34" charset="0"/>
                <a:cs typeface="Calibri" pitchFamily="34" charset="0"/>
              </a:rPr>
              <a:t>İşveren </a:t>
            </a:r>
            <a:r>
              <a:rPr lang="tr-TR" sz="2400" b="1" dirty="0" smtClean="0">
                <a:solidFill>
                  <a:srgbClr val="FF0000"/>
                </a:solidFill>
                <a:latin typeface="Calibri" pitchFamily="34" charset="0"/>
                <a:cs typeface="Calibri" pitchFamily="34" charset="0"/>
              </a:rPr>
              <a:t>yükümlülüğü (RD Yönetmeliği)</a:t>
            </a:r>
            <a:endParaRPr lang="tr-TR" sz="2400" dirty="0">
              <a:solidFill>
                <a:srgbClr val="FF0000"/>
              </a:solidFill>
              <a:latin typeface="Calibri" pitchFamily="34" charset="0"/>
              <a:cs typeface="Calibri" pitchFamily="34" charset="0"/>
            </a:endParaRPr>
          </a:p>
          <a:p>
            <a:pPr marL="0" indent="0">
              <a:buNone/>
            </a:pPr>
            <a:r>
              <a:rPr lang="tr-TR" sz="2400" b="1" dirty="0">
                <a:solidFill>
                  <a:srgbClr val="FF0000"/>
                </a:solidFill>
                <a:latin typeface="Calibri" pitchFamily="34" charset="0"/>
                <a:cs typeface="Calibri" pitchFamily="34" charset="0"/>
              </a:rPr>
              <a:t>MADDE 5 – (1) </a:t>
            </a:r>
            <a:r>
              <a:rPr lang="tr-TR" sz="2400" dirty="0">
                <a:latin typeface="Calibri" pitchFamily="34" charset="0"/>
                <a:cs typeface="Calibri" pitchFamily="34" charset="0"/>
              </a:rPr>
              <a:t>İşveren; çalışma ortamının ve çalışanların sağlık ve güvenliğini sağlama, sürdürme ve geliştirme amacı ile iş sağlığı ve güvenliği yönünden risk değerlendirmesi yapar veya yaptırır.</a:t>
            </a:r>
          </a:p>
          <a:p>
            <a:pPr marL="0" indent="0">
              <a:buNone/>
            </a:pPr>
            <a:r>
              <a:rPr lang="tr-TR" sz="2400" b="1" dirty="0">
                <a:solidFill>
                  <a:srgbClr val="FF0000"/>
                </a:solidFill>
                <a:latin typeface="Calibri" pitchFamily="34" charset="0"/>
                <a:cs typeface="Calibri" pitchFamily="34" charset="0"/>
              </a:rPr>
              <a:t>(2) </a:t>
            </a:r>
            <a:r>
              <a:rPr lang="tr-TR" sz="2400" dirty="0">
                <a:latin typeface="Calibri" pitchFamily="34" charset="0"/>
                <a:cs typeface="Calibri" pitchFamily="34" charset="0"/>
              </a:rPr>
              <a:t>Risk değerlendirmesinin gerçekleştirilmiş olması; işverenin, işyerinde iş sağlığı ve güvenliğinin sağlanması yükümlülüğünü ortadan kaldırmaz.</a:t>
            </a:r>
          </a:p>
          <a:p>
            <a:pPr marL="0" indent="0">
              <a:buNone/>
            </a:pPr>
            <a:r>
              <a:rPr lang="tr-TR" sz="2400" b="1" dirty="0">
                <a:solidFill>
                  <a:srgbClr val="FF0000"/>
                </a:solidFill>
                <a:latin typeface="Calibri" pitchFamily="34" charset="0"/>
                <a:cs typeface="Calibri" pitchFamily="34" charset="0"/>
              </a:rPr>
              <a:t>(3) </a:t>
            </a:r>
            <a:r>
              <a:rPr lang="tr-TR" sz="2400" dirty="0">
                <a:latin typeface="Calibri" pitchFamily="34" charset="0"/>
                <a:cs typeface="Calibri" pitchFamily="34" charset="0"/>
              </a:rPr>
              <a:t>İşveren, risk değerlendirmesi çalışmalarında görevlendirilen kişi veya kişilere risk değerlendirmesi ile ilgili ihtiyaç duydukları her türlü bilgi ve belgeyi temin eder.</a:t>
            </a:r>
          </a:p>
          <a:p>
            <a:pPr marL="0" indent="0">
              <a:buNone/>
            </a:pPr>
            <a:endParaRPr lang="tr-TR" sz="2100" dirty="0">
              <a:latin typeface="Calibri" pitchFamily="34" charset="0"/>
              <a:cs typeface="Calibri" pitchFamily="34" charset="0"/>
            </a:endParaRPr>
          </a:p>
        </p:txBody>
      </p:sp>
      <p:sp>
        <p:nvSpPr>
          <p:cNvPr id="7" name="Başlık 1"/>
          <p:cNvSpPr>
            <a:spLocks noGrp="1"/>
          </p:cNvSpPr>
          <p:nvPr>
            <p:ph type="title"/>
          </p:nvPr>
        </p:nvSpPr>
        <p:spPr>
          <a:xfrm>
            <a:off x="609600" y="157480"/>
            <a:ext cx="8153400" cy="1341120"/>
          </a:xfrm>
        </p:spPr>
        <p:txBody>
          <a:bodyPr>
            <a:normAutofit/>
          </a:bodyPr>
          <a:lstStyle/>
          <a:p>
            <a:r>
              <a:rPr lang="tr-TR" altLang="tr-TR" sz="3200" b="1" dirty="0" smtClean="0">
                <a:solidFill>
                  <a:srgbClr val="FF0000"/>
                </a:solidFill>
                <a:latin typeface="Calibri" pitchFamily="34" charset="0"/>
              </a:rPr>
              <a:t>İlgili Mevzuat</a:t>
            </a:r>
            <a:endParaRPr lang="tr-TR" sz="3200" dirty="0">
              <a:solidFill>
                <a:srgbClr val="FF0000"/>
              </a:solidFill>
            </a:endParaRPr>
          </a:p>
        </p:txBody>
      </p:sp>
    </p:spTree>
    <p:extLst>
      <p:ext uri="{BB962C8B-B14F-4D97-AF65-F5344CB8AC3E}">
        <p14:creationId xmlns:p14="http://schemas.microsoft.com/office/powerpoint/2010/main" val="2621748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500034" y="1700808"/>
            <a:ext cx="8643966" cy="4368800"/>
          </a:xfrm>
        </p:spPr>
        <p:txBody>
          <a:bodyPr>
            <a:noAutofit/>
          </a:bodyPr>
          <a:lstStyle/>
          <a:p>
            <a:pPr marL="0" indent="0">
              <a:buNone/>
            </a:pPr>
            <a:r>
              <a:rPr lang="tr-TR" sz="2100" b="1" dirty="0">
                <a:solidFill>
                  <a:srgbClr val="FF0000"/>
                </a:solidFill>
                <a:latin typeface="Calibri" pitchFamily="34" charset="0"/>
                <a:cs typeface="Calibri" pitchFamily="34" charset="0"/>
              </a:rPr>
              <a:t>Risk değerlendirmesi </a:t>
            </a:r>
            <a:r>
              <a:rPr lang="tr-TR" sz="2100" b="1" dirty="0" smtClean="0">
                <a:solidFill>
                  <a:srgbClr val="FF0000"/>
                </a:solidFill>
                <a:latin typeface="Calibri" pitchFamily="34" charset="0"/>
                <a:cs typeface="Calibri" pitchFamily="34" charset="0"/>
              </a:rPr>
              <a:t>ekibi </a:t>
            </a:r>
            <a:r>
              <a:rPr lang="tr-TR" sz="2100" b="1" dirty="0">
                <a:solidFill>
                  <a:srgbClr val="FF0000"/>
                </a:solidFill>
                <a:latin typeface="Calibri" pitchFamily="34" charset="0"/>
                <a:cs typeface="Calibri" pitchFamily="34" charset="0"/>
              </a:rPr>
              <a:t> (RD Yönetmeliği</a:t>
            </a:r>
            <a:r>
              <a:rPr lang="tr-TR" sz="2100" b="1" dirty="0" smtClean="0">
                <a:solidFill>
                  <a:srgbClr val="FF0000"/>
                </a:solidFill>
                <a:latin typeface="Calibri" pitchFamily="34" charset="0"/>
                <a:cs typeface="Calibri" pitchFamily="34" charset="0"/>
              </a:rPr>
              <a:t>)</a:t>
            </a:r>
            <a:endParaRPr lang="tr-TR" sz="2100" dirty="0">
              <a:solidFill>
                <a:srgbClr val="FF0000"/>
              </a:solidFill>
              <a:latin typeface="Calibri" pitchFamily="34" charset="0"/>
              <a:cs typeface="Calibri" pitchFamily="34" charset="0"/>
            </a:endParaRPr>
          </a:p>
          <a:p>
            <a:pPr marL="0" indent="0">
              <a:buNone/>
            </a:pPr>
            <a:r>
              <a:rPr lang="tr-TR" sz="2100" b="1" dirty="0">
                <a:solidFill>
                  <a:srgbClr val="FF0000"/>
                </a:solidFill>
                <a:latin typeface="Calibri" pitchFamily="34" charset="0"/>
                <a:cs typeface="Calibri" pitchFamily="34" charset="0"/>
              </a:rPr>
              <a:t>MADDE 6 –</a:t>
            </a:r>
            <a:r>
              <a:rPr lang="tr-TR" sz="2100" dirty="0">
                <a:solidFill>
                  <a:srgbClr val="FF0000"/>
                </a:solidFill>
                <a:latin typeface="Calibri" pitchFamily="34" charset="0"/>
                <a:cs typeface="Calibri" pitchFamily="34" charset="0"/>
              </a:rPr>
              <a:t> (1) </a:t>
            </a:r>
            <a:r>
              <a:rPr lang="tr-TR" sz="2100" dirty="0">
                <a:latin typeface="Calibri" pitchFamily="34" charset="0"/>
                <a:cs typeface="Calibri" pitchFamily="34" charset="0"/>
              </a:rPr>
              <a:t>Risk değerlendirmesi, işverenin oluşturduğu bir ekip tarafından gerçekleştirilir. Risk değerlendirmesi ekibi aşağıdakilerden oluşur.</a:t>
            </a:r>
          </a:p>
          <a:p>
            <a:pPr marL="0" indent="0">
              <a:buNone/>
            </a:pPr>
            <a:r>
              <a:rPr lang="tr-TR" sz="2100" dirty="0">
                <a:solidFill>
                  <a:srgbClr val="FF0000"/>
                </a:solidFill>
                <a:latin typeface="Calibri" pitchFamily="34" charset="0"/>
                <a:cs typeface="Calibri" pitchFamily="34" charset="0"/>
              </a:rPr>
              <a:t>a) </a:t>
            </a:r>
            <a:r>
              <a:rPr lang="tr-TR" sz="2100" dirty="0">
                <a:latin typeface="Calibri" pitchFamily="34" charset="0"/>
                <a:cs typeface="Calibri" pitchFamily="34" charset="0"/>
              </a:rPr>
              <a:t>İşveren veya işveren vekili.</a:t>
            </a:r>
          </a:p>
          <a:p>
            <a:pPr marL="0" indent="0">
              <a:buNone/>
            </a:pPr>
            <a:r>
              <a:rPr lang="tr-TR" sz="2100" dirty="0">
                <a:solidFill>
                  <a:srgbClr val="FF0000"/>
                </a:solidFill>
                <a:latin typeface="Calibri" pitchFamily="34" charset="0"/>
                <a:cs typeface="Calibri" pitchFamily="34" charset="0"/>
              </a:rPr>
              <a:t>b) </a:t>
            </a:r>
            <a:r>
              <a:rPr lang="tr-TR" sz="2100" dirty="0">
                <a:latin typeface="Calibri" pitchFamily="34" charset="0"/>
                <a:cs typeface="Calibri" pitchFamily="34" charset="0"/>
              </a:rPr>
              <a:t>İşyerinde sağlık ve güvenlik hizmetini yürüten iş güvenliği uzmanları ile işyeri hekimleri.</a:t>
            </a:r>
          </a:p>
          <a:p>
            <a:pPr marL="0" indent="0">
              <a:buNone/>
            </a:pPr>
            <a:r>
              <a:rPr lang="tr-TR" sz="2100" dirty="0">
                <a:solidFill>
                  <a:srgbClr val="FF0000"/>
                </a:solidFill>
                <a:latin typeface="Calibri" pitchFamily="34" charset="0"/>
                <a:cs typeface="Calibri" pitchFamily="34" charset="0"/>
              </a:rPr>
              <a:t>c) </a:t>
            </a:r>
            <a:r>
              <a:rPr lang="tr-TR" sz="2100" dirty="0">
                <a:latin typeface="Calibri" pitchFamily="34" charset="0"/>
                <a:cs typeface="Calibri" pitchFamily="34" charset="0"/>
              </a:rPr>
              <a:t>İşyerindeki çalışan temsilcileri.</a:t>
            </a:r>
          </a:p>
          <a:p>
            <a:pPr marL="0" indent="0">
              <a:buNone/>
            </a:pPr>
            <a:r>
              <a:rPr lang="tr-TR" sz="2100" dirty="0">
                <a:solidFill>
                  <a:srgbClr val="FF0000"/>
                </a:solidFill>
                <a:latin typeface="Calibri" pitchFamily="34" charset="0"/>
                <a:cs typeface="Calibri" pitchFamily="34" charset="0"/>
              </a:rPr>
              <a:t>ç) </a:t>
            </a:r>
            <a:r>
              <a:rPr lang="tr-TR" sz="2100" dirty="0">
                <a:latin typeface="Calibri" pitchFamily="34" charset="0"/>
                <a:cs typeface="Calibri" pitchFamily="34" charset="0"/>
              </a:rPr>
              <a:t>İşyerindeki destek elemanları.</a:t>
            </a:r>
          </a:p>
          <a:p>
            <a:pPr marL="0" indent="0">
              <a:buNone/>
            </a:pPr>
            <a:r>
              <a:rPr lang="tr-TR" sz="2100" dirty="0">
                <a:solidFill>
                  <a:srgbClr val="FF0000"/>
                </a:solidFill>
                <a:latin typeface="Calibri" pitchFamily="34" charset="0"/>
                <a:cs typeface="Calibri" pitchFamily="34" charset="0"/>
              </a:rPr>
              <a:t>d) </a:t>
            </a:r>
            <a:r>
              <a:rPr lang="tr-TR" sz="2100" dirty="0">
                <a:latin typeface="Calibri" pitchFamily="34" charset="0"/>
                <a:cs typeface="Calibri" pitchFamily="34" charset="0"/>
              </a:rPr>
              <a:t>İşyerindeki bütün birimleri temsil edecek şekilde belirlenen ve işyerinde yürütülen çalışmalar, mevcut veya muhtemel tehlike kaynakları ile riskler konusunda bilgi sahibi çalışanlar.</a:t>
            </a:r>
          </a:p>
          <a:p>
            <a:pPr marL="0" indent="0">
              <a:buNone/>
            </a:pPr>
            <a:r>
              <a:rPr lang="tr-TR" sz="2100" dirty="0">
                <a:solidFill>
                  <a:srgbClr val="FF0000"/>
                </a:solidFill>
                <a:latin typeface="Calibri" pitchFamily="34" charset="0"/>
                <a:cs typeface="Calibri" pitchFamily="34" charset="0"/>
              </a:rPr>
              <a:t>(2) </a:t>
            </a:r>
            <a:r>
              <a:rPr lang="tr-TR" sz="2100" dirty="0">
                <a:latin typeface="Calibri" pitchFamily="34" charset="0"/>
                <a:cs typeface="Calibri" pitchFamily="34" charset="0"/>
              </a:rPr>
              <a:t>İşveren, ihtiyaç duyulduğunda bu ekibe destek olmak üzere işyeri dışındaki kişi ve kuruluşlardan hizmet alabilir.</a:t>
            </a:r>
          </a:p>
          <a:p>
            <a:pPr marL="0" indent="0">
              <a:buNone/>
            </a:pPr>
            <a:endParaRPr lang="tr-TR" sz="2100" dirty="0">
              <a:latin typeface="Calibri" pitchFamily="34" charset="0"/>
              <a:cs typeface="Calibri" pitchFamily="34" charset="0"/>
            </a:endParaRPr>
          </a:p>
        </p:txBody>
      </p:sp>
      <p:sp>
        <p:nvSpPr>
          <p:cNvPr id="7" name="Başlık 1"/>
          <p:cNvSpPr>
            <a:spLocks noGrp="1"/>
          </p:cNvSpPr>
          <p:nvPr>
            <p:ph type="title"/>
          </p:nvPr>
        </p:nvSpPr>
        <p:spPr>
          <a:xfrm>
            <a:off x="609600" y="157480"/>
            <a:ext cx="8153400" cy="1341120"/>
          </a:xfrm>
        </p:spPr>
        <p:txBody>
          <a:bodyPr>
            <a:normAutofit/>
          </a:bodyPr>
          <a:lstStyle/>
          <a:p>
            <a:r>
              <a:rPr lang="tr-TR" altLang="tr-TR" sz="3200" b="1" dirty="0" smtClean="0">
                <a:solidFill>
                  <a:srgbClr val="FF0000"/>
                </a:solidFill>
                <a:latin typeface="Calibri" pitchFamily="34" charset="0"/>
              </a:rPr>
              <a:t>İlgili Mevzuat</a:t>
            </a:r>
            <a:endParaRPr lang="tr-TR" sz="3200" dirty="0">
              <a:solidFill>
                <a:srgbClr val="FF0000"/>
              </a:solidFill>
            </a:endParaRPr>
          </a:p>
        </p:txBody>
      </p:sp>
    </p:spTree>
    <p:extLst>
      <p:ext uri="{BB962C8B-B14F-4D97-AF65-F5344CB8AC3E}">
        <p14:creationId xmlns:p14="http://schemas.microsoft.com/office/powerpoint/2010/main" val="34130572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p:cNvSpPr>
            <a:spLocks noChangeArrowheads="1"/>
          </p:cNvSpPr>
          <p:nvPr/>
        </p:nvSpPr>
        <p:spPr bwMode="auto">
          <a:xfrm>
            <a:off x="19050" y="5562615"/>
            <a:ext cx="4421981" cy="1034388"/>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İşyerindeki </a:t>
            </a: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bütün birimleri temsil edecek</a:t>
            </a: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 </a:t>
            </a: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şekilde </a:t>
            </a:r>
          </a:p>
          <a:p>
            <a:pPr algn="ct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belirlenen </a:t>
            </a: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ve işyerinde yürütülen </a:t>
            </a: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çalışmalar</a:t>
            </a: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 </a:t>
            </a:r>
            <a:endPar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a:p>
            <a:pPr algn="ct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mevcut </a:t>
            </a: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veya muhtemel tehlike kaynakları </a:t>
            </a: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ile </a:t>
            </a: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riskler </a:t>
            </a:r>
            <a:endPar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a:p>
            <a:pPr algn="ct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konusunda </a:t>
            </a: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bilgi sahibi çalışanlar</a:t>
            </a:r>
          </a:p>
        </p:txBody>
      </p:sp>
      <p:pic>
        <p:nvPicPr>
          <p:cNvPr id="5" name="Picture 2" descr="C:\Users\Ahmet Yiğitap\Pictures\Karekter - Resim\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7400" y="2286015"/>
            <a:ext cx="4686299" cy="3377537"/>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5"/>
          <p:cNvSpPr>
            <a:spLocks noChangeArrowheads="1"/>
          </p:cNvSpPr>
          <p:nvPr/>
        </p:nvSpPr>
        <p:spPr bwMode="auto">
          <a:xfrm>
            <a:off x="9525" y="4049409"/>
            <a:ext cx="2428375" cy="39748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İşyerindeki </a:t>
            </a:r>
            <a:r>
              <a:rPr lang="tr-TR" sz="1600" b="1"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işçi </a:t>
            </a: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temsilcileri</a:t>
            </a:r>
          </a:p>
        </p:txBody>
      </p:sp>
      <p:sp>
        <p:nvSpPr>
          <p:cNvPr id="7" name="AutoShape 5"/>
          <p:cNvSpPr>
            <a:spLocks noChangeArrowheads="1"/>
          </p:cNvSpPr>
          <p:nvPr/>
        </p:nvSpPr>
        <p:spPr bwMode="auto">
          <a:xfrm>
            <a:off x="0" y="3582684"/>
            <a:ext cx="3209425" cy="39748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İş güvenliği uzmanı </a:t>
            </a: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(A, B, C Sınıfı)</a:t>
            </a:r>
          </a:p>
        </p:txBody>
      </p:sp>
      <p:sp>
        <p:nvSpPr>
          <p:cNvPr id="8" name="AutoShape 5"/>
          <p:cNvSpPr>
            <a:spLocks noChangeArrowheads="1"/>
          </p:cNvSpPr>
          <p:nvPr/>
        </p:nvSpPr>
        <p:spPr bwMode="auto">
          <a:xfrm>
            <a:off x="2735556" y="1889802"/>
            <a:ext cx="3571875" cy="39748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b="1" i="1" dirty="0">
                <a:latin typeface="Calibri" pitchFamily="34" charset="0"/>
                <a:cs typeface="Calibri" pitchFamily="34" charset="0"/>
              </a:rPr>
              <a:t>İşveren veya işveren </a:t>
            </a:r>
            <a:r>
              <a:rPr lang="tr-TR" sz="1600" b="1" i="1" dirty="0" smtClean="0">
                <a:latin typeface="Calibri" pitchFamily="34" charset="0"/>
                <a:cs typeface="Calibri" pitchFamily="34" charset="0"/>
              </a:rPr>
              <a:t>vekili </a:t>
            </a:r>
            <a:r>
              <a:rPr lang="tr-TR" sz="1600" i="1" dirty="0" smtClean="0">
                <a:latin typeface="Calibri" pitchFamily="34" charset="0"/>
                <a:cs typeface="Calibri" pitchFamily="34" charset="0"/>
              </a:rPr>
              <a:t>(temsilcisi)</a:t>
            </a:r>
            <a:endParaRPr lang="tr-TR" sz="16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9" name="AutoShape 5"/>
          <p:cNvSpPr>
            <a:spLocks noChangeArrowheads="1"/>
          </p:cNvSpPr>
          <p:nvPr/>
        </p:nvSpPr>
        <p:spPr bwMode="auto">
          <a:xfrm>
            <a:off x="5886451" y="3582684"/>
            <a:ext cx="1694949" cy="39748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İşyeri hekimi</a:t>
            </a:r>
          </a:p>
        </p:txBody>
      </p:sp>
      <p:sp>
        <p:nvSpPr>
          <p:cNvPr id="10" name="AutoShape 5"/>
          <p:cNvSpPr>
            <a:spLocks noChangeArrowheads="1"/>
          </p:cNvSpPr>
          <p:nvPr/>
        </p:nvSpPr>
        <p:spPr bwMode="auto">
          <a:xfrm>
            <a:off x="6619876" y="4049409"/>
            <a:ext cx="2485524" cy="39748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İşyerindeki </a:t>
            </a: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destek elemanları</a:t>
            </a:r>
          </a:p>
        </p:txBody>
      </p:sp>
      <p:sp>
        <p:nvSpPr>
          <p:cNvPr id="11" name="AutoShape 5"/>
          <p:cNvSpPr>
            <a:spLocks noChangeArrowheads="1"/>
          </p:cNvSpPr>
          <p:nvPr/>
        </p:nvSpPr>
        <p:spPr bwMode="auto">
          <a:xfrm>
            <a:off x="4521494" y="5572140"/>
            <a:ext cx="4517731" cy="653388"/>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İhtiyaç duyulduğunda bu ekibe destek olmak </a:t>
            </a:r>
            <a:endPar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a:p>
            <a:pPr algn="ct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üzere </a:t>
            </a: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işyeri dışındaki kişi ve kuruluşlar</a:t>
            </a:r>
          </a:p>
        </p:txBody>
      </p:sp>
      <p:sp>
        <p:nvSpPr>
          <p:cNvPr id="12" name="Oval 33"/>
          <p:cNvSpPr>
            <a:spLocks noChangeAspect="1" noChangeArrowheads="1"/>
          </p:cNvSpPr>
          <p:nvPr/>
        </p:nvSpPr>
        <p:spPr bwMode="auto">
          <a:xfrm>
            <a:off x="4696956" y="2515465"/>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tr-TR" sz="2400" b="1" dirty="0" smtClean="0">
                <a:solidFill>
                  <a:schemeClr val="bg1"/>
                </a:solidFill>
                <a:latin typeface="Calibri" panose="020F0502020204030204" pitchFamily="34" charset="0"/>
                <a:cs typeface="Arial" pitchFamily="34" charset="0"/>
              </a:rPr>
              <a:t>1</a:t>
            </a:r>
            <a:endParaRPr lang="tr-TR" sz="2400" b="1" dirty="0">
              <a:solidFill>
                <a:schemeClr val="bg1"/>
              </a:solidFill>
              <a:latin typeface="Calibri" panose="020F0502020204030204" pitchFamily="34" charset="0"/>
              <a:cs typeface="Arial" pitchFamily="34" charset="0"/>
            </a:endParaRPr>
          </a:p>
        </p:txBody>
      </p:sp>
      <p:sp>
        <p:nvSpPr>
          <p:cNvPr id="13" name="Oval 35"/>
          <p:cNvSpPr>
            <a:spLocks noChangeAspect="1" noChangeArrowheads="1"/>
          </p:cNvSpPr>
          <p:nvPr/>
        </p:nvSpPr>
        <p:spPr bwMode="auto">
          <a:xfrm>
            <a:off x="3228475" y="3631057"/>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p>
            <a:pPr algn="ctr"/>
            <a:r>
              <a:rPr lang="tr-TR" sz="2400" b="1" dirty="0">
                <a:solidFill>
                  <a:schemeClr val="bg1"/>
                </a:solidFill>
                <a:latin typeface="Calibri" panose="020F0502020204030204" pitchFamily="34" charset="0"/>
                <a:cs typeface="Arial" pitchFamily="34" charset="0"/>
              </a:rPr>
              <a:t>2</a:t>
            </a:r>
          </a:p>
        </p:txBody>
      </p:sp>
      <p:sp>
        <p:nvSpPr>
          <p:cNvPr id="14" name="Oval 36"/>
          <p:cNvSpPr>
            <a:spLocks noChangeAspect="1" noChangeArrowheads="1"/>
          </p:cNvSpPr>
          <p:nvPr/>
        </p:nvSpPr>
        <p:spPr bwMode="auto">
          <a:xfrm>
            <a:off x="5423176" y="3631587"/>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p>
            <a:pPr algn="ctr"/>
            <a:r>
              <a:rPr lang="tr-TR" sz="2400" b="1" dirty="0" smtClean="0">
                <a:solidFill>
                  <a:schemeClr val="bg1"/>
                </a:solidFill>
                <a:latin typeface="Calibri" panose="020F0502020204030204" pitchFamily="34" charset="0"/>
                <a:cs typeface="Arial" pitchFamily="34" charset="0"/>
              </a:rPr>
              <a:t>3</a:t>
            </a:r>
            <a:endParaRPr lang="tr-TR" sz="2400" b="1" dirty="0">
              <a:solidFill>
                <a:schemeClr val="bg1"/>
              </a:solidFill>
              <a:latin typeface="Calibri" panose="020F0502020204030204" pitchFamily="34" charset="0"/>
              <a:cs typeface="Arial" pitchFamily="34" charset="0"/>
            </a:endParaRPr>
          </a:p>
        </p:txBody>
      </p:sp>
      <p:sp>
        <p:nvSpPr>
          <p:cNvPr id="15" name="Oval 37"/>
          <p:cNvSpPr>
            <a:spLocks noChangeAspect="1" noChangeArrowheads="1"/>
          </p:cNvSpPr>
          <p:nvPr/>
        </p:nvSpPr>
        <p:spPr bwMode="auto">
          <a:xfrm>
            <a:off x="6168827" y="4004780"/>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p>
            <a:pPr algn="ctr"/>
            <a:r>
              <a:rPr lang="tr-TR" sz="2400" b="1" dirty="0" smtClean="0">
                <a:solidFill>
                  <a:schemeClr val="bg1"/>
                </a:solidFill>
                <a:latin typeface="Calibri" panose="020F0502020204030204" pitchFamily="34" charset="0"/>
                <a:cs typeface="Arial" pitchFamily="34" charset="0"/>
              </a:rPr>
              <a:t>5</a:t>
            </a:r>
            <a:endParaRPr lang="tr-TR" sz="2400" b="1" dirty="0">
              <a:solidFill>
                <a:schemeClr val="bg1"/>
              </a:solidFill>
              <a:latin typeface="Calibri" panose="020F0502020204030204" pitchFamily="34" charset="0"/>
              <a:cs typeface="Arial" pitchFamily="34" charset="0"/>
            </a:endParaRPr>
          </a:p>
        </p:txBody>
      </p:sp>
      <p:sp>
        <p:nvSpPr>
          <p:cNvPr id="16" name="Oval 38"/>
          <p:cNvSpPr>
            <a:spLocks noChangeAspect="1" noChangeArrowheads="1"/>
          </p:cNvSpPr>
          <p:nvPr/>
        </p:nvSpPr>
        <p:spPr bwMode="auto">
          <a:xfrm>
            <a:off x="2454249" y="4000657"/>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p>
            <a:pPr algn="ctr"/>
            <a:r>
              <a:rPr lang="tr-TR" sz="2400" b="1" dirty="0" smtClean="0">
                <a:solidFill>
                  <a:schemeClr val="bg1"/>
                </a:solidFill>
                <a:latin typeface="Calibri" panose="020F0502020204030204" pitchFamily="34" charset="0"/>
                <a:cs typeface="Arial" pitchFamily="34" charset="0"/>
              </a:rPr>
              <a:t>4</a:t>
            </a:r>
            <a:endParaRPr lang="tr-TR" sz="2400" b="1" dirty="0">
              <a:solidFill>
                <a:schemeClr val="bg1"/>
              </a:solidFill>
              <a:latin typeface="Calibri" panose="020F0502020204030204" pitchFamily="34" charset="0"/>
              <a:cs typeface="Arial" pitchFamily="34" charset="0"/>
            </a:endParaRPr>
          </a:p>
        </p:txBody>
      </p:sp>
      <p:sp>
        <p:nvSpPr>
          <p:cNvPr id="17" name="Oval 39"/>
          <p:cNvSpPr>
            <a:spLocks noChangeAspect="1" noChangeArrowheads="1"/>
          </p:cNvSpPr>
          <p:nvPr/>
        </p:nvSpPr>
        <p:spPr bwMode="auto">
          <a:xfrm>
            <a:off x="3781598" y="4155226"/>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p>
            <a:pPr algn="ctr"/>
            <a:r>
              <a:rPr lang="tr-TR" sz="2400" b="1" dirty="0" smtClean="0">
                <a:solidFill>
                  <a:schemeClr val="bg1"/>
                </a:solidFill>
                <a:latin typeface="Calibri" panose="020F0502020204030204" pitchFamily="34" charset="0"/>
                <a:cs typeface="Arial" pitchFamily="34" charset="0"/>
              </a:rPr>
              <a:t>6</a:t>
            </a:r>
            <a:endParaRPr lang="tr-TR" sz="2400" b="1" dirty="0">
              <a:solidFill>
                <a:schemeClr val="bg1"/>
              </a:solidFill>
              <a:latin typeface="Calibri" panose="020F0502020204030204" pitchFamily="34" charset="0"/>
              <a:cs typeface="Arial" pitchFamily="34" charset="0"/>
            </a:endParaRPr>
          </a:p>
        </p:txBody>
      </p:sp>
      <p:sp>
        <p:nvSpPr>
          <p:cNvPr id="18" name="Oval 44"/>
          <p:cNvSpPr>
            <a:spLocks noChangeAspect="1" noChangeArrowheads="1"/>
          </p:cNvSpPr>
          <p:nvPr/>
        </p:nvSpPr>
        <p:spPr bwMode="auto">
          <a:xfrm>
            <a:off x="4732355" y="4174434"/>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p>
            <a:pPr algn="ctr"/>
            <a:r>
              <a:rPr lang="tr-TR" sz="2400" b="1" dirty="0" smtClean="0">
                <a:solidFill>
                  <a:schemeClr val="bg1"/>
                </a:solidFill>
                <a:latin typeface="Calibri" panose="020F0502020204030204" pitchFamily="34" charset="0"/>
                <a:cs typeface="Arial" pitchFamily="34" charset="0"/>
              </a:rPr>
              <a:t>7</a:t>
            </a:r>
            <a:endParaRPr lang="tr-TR" sz="2400" b="1" dirty="0">
              <a:solidFill>
                <a:schemeClr val="bg1"/>
              </a:solidFill>
              <a:latin typeface="Calibri" panose="020F0502020204030204" pitchFamily="34" charset="0"/>
              <a:cs typeface="Arial" pitchFamily="34" charset="0"/>
            </a:endParaRPr>
          </a:p>
        </p:txBody>
      </p:sp>
      <p:sp>
        <p:nvSpPr>
          <p:cNvPr id="21" name="Başlık 1"/>
          <p:cNvSpPr>
            <a:spLocks noGrp="1"/>
          </p:cNvSpPr>
          <p:nvPr>
            <p:ph type="title"/>
          </p:nvPr>
        </p:nvSpPr>
        <p:spPr>
          <a:xfrm>
            <a:off x="609600" y="157480"/>
            <a:ext cx="8153400" cy="1341120"/>
          </a:xfrm>
        </p:spPr>
        <p:txBody>
          <a:bodyPr>
            <a:normAutofit/>
          </a:bodyPr>
          <a:lstStyle/>
          <a:p>
            <a:r>
              <a:rPr lang="tr-TR" altLang="tr-TR" sz="3200" b="1" dirty="0" smtClean="0">
                <a:solidFill>
                  <a:srgbClr val="FF0000"/>
                </a:solidFill>
                <a:latin typeface="Calibri" pitchFamily="34" charset="0"/>
              </a:rPr>
              <a:t>İlgili Mevzuat</a:t>
            </a:r>
            <a:endParaRPr lang="tr-TR"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arn(inVertical)">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arn(inVertical)">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barn(inVertical)">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barn(inVertical)">
                                      <p:cBhvr>
                                        <p:cTn id="6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500034" y="1785926"/>
            <a:ext cx="8643966" cy="5229200"/>
          </a:xfrm>
        </p:spPr>
        <p:txBody>
          <a:bodyPr>
            <a:noAutofit/>
          </a:bodyPr>
          <a:lstStyle/>
          <a:p>
            <a:pPr marL="0" indent="0">
              <a:buNone/>
            </a:pPr>
            <a:r>
              <a:rPr lang="tr-TR" sz="1900" b="1" dirty="0" smtClean="0">
                <a:solidFill>
                  <a:srgbClr val="FF0000"/>
                </a:solidFill>
                <a:latin typeface="Calibri" pitchFamily="34" charset="0"/>
                <a:cs typeface="Calibri" pitchFamily="34" charset="0"/>
              </a:rPr>
              <a:t>Tehlikelerin tanımlanması</a:t>
            </a:r>
            <a:r>
              <a:rPr lang="tr-TR" sz="1900" b="1" dirty="0">
                <a:solidFill>
                  <a:srgbClr val="FF0000"/>
                </a:solidFill>
                <a:latin typeface="Calibri" pitchFamily="34" charset="0"/>
                <a:cs typeface="Calibri" pitchFamily="34" charset="0"/>
              </a:rPr>
              <a:t> (RD Yönetmeliği</a:t>
            </a:r>
            <a:r>
              <a:rPr lang="tr-TR" sz="1900" b="1" dirty="0" smtClean="0">
                <a:solidFill>
                  <a:srgbClr val="FF0000"/>
                </a:solidFill>
                <a:latin typeface="Calibri" pitchFamily="34" charset="0"/>
                <a:cs typeface="Calibri" pitchFamily="34" charset="0"/>
              </a:rPr>
              <a:t>)</a:t>
            </a:r>
            <a:endParaRPr lang="tr-TR" sz="1900" dirty="0">
              <a:solidFill>
                <a:srgbClr val="FF0000"/>
              </a:solidFill>
              <a:latin typeface="Calibri" pitchFamily="34" charset="0"/>
              <a:cs typeface="Calibri" pitchFamily="34" charset="0"/>
            </a:endParaRPr>
          </a:p>
          <a:p>
            <a:pPr marL="0" indent="0">
              <a:buNone/>
            </a:pPr>
            <a:r>
              <a:rPr lang="tr-TR" sz="1900" b="1" dirty="0">
                <a:solidFill>
                  <a:srgbClr val="FF0000"/>
                </a:solidFill>
                <a:latin typeface="Calibri" pitchFamily="34" charset="0"/>
                <a:cs typeface="Calibri" pitchFamily="34" charset="0"/>
              </a:rPr>
              <a:t>MADDE 8 –</a:t>
            </a:r>
            <a:r>
              <a:rPr lang="tr-TR" sz="1900" dirty="0">
                <a:solidFill>
                  <a:srgbClr val="FF0000"/>
                </a:solidFill>
                <a:latin typeface="Calibri" pitchFamily="34" charset="0"/>
                <a:cs typeface="Calibri" pitchFamily="34" charset="0"/>
              </a:rPr>
              <a:t> (1</a:t>
            </a:r>
            <a:r>
              <a:rPr lang="tr-TR" sz="1900" dirty="0">
                <a:latin typeface="Calibri" pitchFamily="34" charset="0"/>
                <a:cs typeface="Calibri" pitchFamily="34" charset="0"/>
              </a:rPr>
              <a:t>) Tehlikeler tanımlanırken çalışma ortamı, çalışanlar ve işyerine ilişkin ilgisine göre asgari olarak aşağıda belirtilen bilgiler toplanır.</a:t>
            </a:r>
          </a:p>
          <a:p>
            <a:pPr marL="0" indent="0">
              <a:buNone/>
            </a:pPr>
            <a:r>
              <a:rPr lang="tr-TR" sz="1900" dirty="0">
                <a:solidFill>
                  <a:srgbClr val="FF0000"/>
                </a:solidFill>
                <a:latin typeface="Calibri" pitchFamily="34" charset="0"/>
                <a:cs typeface="Calibri" pitchFamily="34" charset="0"/>
              </a:rPr>
              <a:t>a)</a:t>
            </a:r>
            <a:r>
              <a:rPr lang="tr-TR" sz="1900" dirty="0">
                <a:latin typeface="Calibri" pitchFamily="34" charset="0"/>
                <a:cs typeface="Calibri" pitchFamily="34" charset="0"/>
              </a:rPr>
              <a:t> İşyeri bina ve eklentileri.</a:t>
            </a:r>
          </a:p>
          <a:p>
            <a:pPr marL="0" indent="0">
              <a:buNone/>
            </a:pPr>
            <a:r>
              <a:rPr lang="tr-TR" sz="1900" dirty="0">
                <a:solidFill>
                  <a:srgbClr val="FF0000"/>
                </a:solidFill>
                <a:latin typeface="Calibri" pitchFamily="34" charset="0"/>
                <a:cs typeface="Calibri" pitchFamily="34" charset="0"/>
              </a:rPr>
              <a:t>b) </a:t>
            </a:r>
            <a:r>
              <a:rPr lang="tr-TR" sz="1900" dirty="0">
                <a:latin typeface="Calibri" pitchFamily="34" charset="0"/>
                <a:cs typeface="Calibri" pitchFamily="34" charset="0"/>
              </a:rPr>
              <a:t>İşyerinde yürütülen faaliyetler ile iş ve işlemler.</a:t>
            </a:r>
          </a:p>
          <a:p>
            <a:pPr marL="0" indent="0">
              <a:buNone/>
            </a:pPr>
            <a:r>
              <a:rPr lang="tr-TR" sz="1900" dirty="0">
                <a:solidFill>
                  <a:srgbClr val="FF0000"/>
                </a:solidFill>
                <a:latin typeface="Calibri" pitchFamily="34" charset="0"/>
                <a:cs typeface="Calibri" pitchFamily="34" charset="0"/>
              </a:rPr>
              <a:t>c) </a:t>
            </a:r>
            <a:r>
              <a:rPr lang="tr-TR" sz="1900" dirty="0">
                <a:latin typeface="Calibri" pitchFamily="34" charset="0"/>
                <a:cs typeface="Calibri" pitchFamily="34" charset="0"/>
              </a:rPr>
              <a:t>Üretim süreç ve teknikleri.</a:t>
            </a:r>
          </a:p>
          <a:p>
            <a:pPr marL="0" indent="0">
              <a:buNone/>
            </a:pPr>
            <a:r>
              <a:rPr lang="tr-TR" sz="1900" dirty="0">
                <a:solidFill>
                  <a:srgbClr val="FF0000"/>
                </a:solidFill>
                <a:latin typeface="Calibri" pitchFamily="34" charset="0"/>
                <a:cs typeface="Calibri" pitchFamily="34" charset="0"/>
              </a:rPr>
              <a:t>ç) </a:t>
            </a:r>
            <a:r>
              <a:rPr lang="tr-TR" sz="1900" dirty="0">
                <a:latin typeface="Calibri" pitchFamily="34" charset="0"/>
                <a:cs typeface="Calibri" pitchFamily="34" charset="0"/>
              </a:rPr>
              <a:t>İş ekipmanları.</a:t>
            </a:r>
          </a:p>
          <a:p>
            <a:pPr marL="0" indent="0">
              <a:buNone/>
            </a:pPr>
            <a:r>
              <a:rPr lang="tr-TR" sz="1900" dirty="0">
                <a:solidFill>
                  <a:srgbClr val="FF0000"/>
                </a:solidFill>
                <a:latin typeface="Calibri" pitchFamily="34" charset="0"/>
                <a:cs typeface="Calibri" pitchFamily="34" charset="0"/>
              </a:rPr>
              <a:t>d) </a:t>
            </a:r>
            <a:r>
              <a:rPr lang="tr-TR" sz="1900" dirty="0">
                <a:latin typeface="Calibri" pitchFamily="34" charset="0"/>
                <a:cs typeface="Calibri" pitchFamily="34" charset="0"/>
              </a:rPr>
              <a:t>Kullanılan maddeler.</a:t>
            </a:r>
          </a:p>
          <a:p>
            <a:pPr marL="0" indent="0">
              <a:buNone/>
            </a:pPr>
            <a:r>
              <a:rPr lang="tr-TR" sz="1900" dirty="0">
                <a:solidFill>
                  <a:srgbClr val="FF0000"/>
                </a:solidFill>
                <a:latin typeface="Calibri" pitchFamily="34" charset="0"/>
                <a:cs typeface="Calibri" pitchFamily="34" charset="0"/>
              </a:rPr>
              <a:t>e) </a:t>
            </a:r>
            <a:r>
              <a:rPr lang="tr-TR" sz="1900" dirty="0">
                <a:latin typeface="Calibri" pitchFamily="34" charset="0"/>
                <a:cs typeface="Calibri" pitchFamily="34" charset="0"/>
              </a:rPr>
              <a:t>Artık ve atıklarla ilgili işlemler.</a:t>
            </a:r>
          </a:p>
          <a:p>
            <a:pPr marL="0" indent="0">
              <a:buNone/>
            </a:pPr>
            <a:r>
              <a:rPr lang="tr-TR" sz="1900" dirty="0">
                <a:solidFill>
                  <a:srgbClr val="FF0000"/>
                </a:solidFill>
                <a:latin typeface="Calibri" pitchFamily="34" charset="0"/>
                <a:cs typeface="Calibri" pitchFamily="34" charset="0"/>
              </a:rPr>
              <a:t>f) </a:t>
            </a:r>
            <a:r>
              <a:rPr lang="tr-TR" sz="1900" dirty="0">
                <a:latin typeface="Calibri" pitchFamily="34" charset="0"/>
                <a:cs typeface="Calibri" pitchFamily="34" charset="0"/>
              </a:rPr>
              <a:t>Organizasyon ve hiyerarşik yapı, görev, yetki ve sorumluluklar.</a:t>
            </a:r>
          </a:p>
          <a:p>
            <a:pPr marL="0" indent="0">
              <a:buNone/>
            </a:pPr>
            <a:r>
              <a:rPr lang="tr-TR" sz="1900" dirty="0">
                <a:solidFill>
                  <a:srgbClr val="FF0000"/>
                </a:solidFill>
                <a:latin typeface="Calibri" pitchFamily="34" charset="0"/>
                <a:cs typeface="Calibri" pitchFamily="34" charset="0"/>
              </a:rPr>
              <a:t>g) </a:t>
            </a:r>
            <a:r>
              <a:rPr lang="tr-TR" sz="1900" dirty="0">
                <a:latin typeface="Calibri" pitchFamily="34" charset="0"/>
                <a:cs typeface="Calibri" pitchFamily="34" charset="0"/>
              </a:rPr>
              <a:t>Çalışanların tecrübe ve düşünceleri.</a:t>
            </a:r>
          </a:p>
          <a:p>
            <a:pPr marL="0" indent="0">
              <a:buNone/>
            </a:pPr>
            <a:r>
              <a:rPr lang="tr-TR" sz="1900" dirty="0">
                <a:solidFill>
                  <a:srgbClr val="FF0000"/>
                </a:solidFill>
                <a:latin typeface="Calibri" pitchFamily="34" charset="0"/>
                <a:cs typeface="Calibri" pitchFamily="34" charset="0"/>
              </a:rPr>
              <a:t>ğ) </a:t>
            </a:r>
            <a:r>
              <a:rPr lang="tr-TR" sz="1900" dirty="0">
                <a:latin typeface="Calibri" pitchFamily="34" charset="0"/>
                <a:cs typeface="Calibri" pitchFamily="34" charset="0"/>
              </a:rPr>
              <a:t>İşe başlamadan önce ilgili mevzuat gereği alınacak çalışma izin belgeleri.</a:t>
            </a:r>
          </a:p>
          <a:p>
            <a:pPr marL="0" indent="0">
              <a:buNone/>
            </a:pPr>
            <a:r>
              <a:rPr lang="tr-TR" sz="1900" dirty="0">
                <a:solidFill>
                  <a:srgbClr val="FF0000"/>
                </a:solidFill>
                <a:latin typeface="Calibri" pitchFamily="34" charset="0"/>
                <a:cs typeface="Calibri" pitchFamily="34" charset="0"/>
              </a:rPr>
              <a:t>h) </a:t>
            </a:r>
            <a:r>
              <a:rPr lang="tr-TR" sz="1900" dirty="0">
                <a:latin typeface="Calibri" pitchFamily="34" charset="0"/>
                <a:cs typeface="Calibri" pitchFamily="34" charset="0"/>
              </a:rPr>
              <a:t>Çalışanların eğitim, yaş, cinsiyet ve benzeri özellikleri ile sağlık gözetimi kayıtları.</a:t>
            </a:r>
          </a:p>
          <a:p>
            <a:pPr marL="0" indent="0">
              <a:buNone/>
            </a:pPr>
            <a:endParaRPr lang="tr-TR" sz="1900" dirty="0">
              <a:latin typeface="Calibri" pitchFamily="34" charset="0"/>
              <a:cs typeface="Calibri" pitchFamily="34" charset="0"/>
            </a:endParaRPr>
          </a:p>
        </p:txBody>
      </p:sp>
      <p:sp>
        <p:nvSpPr>
          <p:cNvPr id="7" name="Başlık 1"/>
          <p:cNvSpPr>
            <a:spLocks noGrp="1"/>
          </p:cNvSpPr>
          <p:nvPr>
            <p:ph type="title"/>
          </p:nvPr>
        </p:nvSpPr>
        <p:spPr>
          <a:xfrm>
            <a:off x="609600" y="157480"/>
            <a:ext cx="8153400" cy="1341120"/>
          </a:xfrm>
        </p:spPr>
        <p:txBody>
          <a:bodyPr>
            <a:normAutofit/>
          </a:bodyPr>
          <a:lstStyle/>
          <a:p>
            <a:r>
              <a:rPr lang="tr-TR" altLang="tr-TR" sz="3200" b="1" dirty="0" smtClean="0">
                <a:solidFill>
                  <a:srgbClr val="FF0000"/>
                </a:solidFill>
                <a:latin typeface="Calibri" pitchFamily="34" charset="0"/>
              </a:rPr>
              <a:t>İlgili Mevzuat</a:t>
            </a:r>
            <a:endParaRPr lang="tr-TR" sz="3200" dirty="0">
              <a:solidFill>
                <a:srgbClr val="FF0000"/>
              </a:solidFill>
            </a:endParaRPr>
          </a:p>
        </p:txBody>
      </p:sp>
    </p:spTree>
    <p:extLst>
      <p:ext uri="{BB962C8B-B14F-4D97-AF65-F5344CB8AC3E}">
        <p14:creationId xmlns:p14="http://schemas.microsoft.com/office/powerpoint/2010/main" val="907539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28662" y="157480"/>
            <a:ext cx="7834338" cy="1341120"/>
          </a:xfrm>
        </p:spPr>
        <p:txBody>
          <a:bodyPr/>
          <a:lstStyle/>
          <a:p>
            <a:r>
              <a:rPr smtClean="0">
                <a:solidFill>
                  <a:srgbClr val="FF0000"/>
                </a:solidFill>
                <a:latin typeface="Calibri" pitchFamily="34" charset="0"/>
                <a:cs typeface="Calibri" pitchFamily="34" charset="0"/>
              </a:rPr>
              <a:t>İçerik</a:t>
            </a:r>
            <a:endParaRPr lang="tr-TR" dirty="0">
              <a:solidFill>
                <a:srgbClr val="FF0000"/>
              </a:solidFill>
              <a:latin typeface="Calibri" pitchFamily="34" charset="0"/>
              <a:cs typeface="Calibri" pitchFamily="34" charset="0"/>
            </a:endParaRPr>
          </a:p>
        </p:txBody>
      </p:sp>
      <p:sp>
        <p:nvSpPr>
          <p:cNvPr id="3" name="2 İçerik Yer Tutucusu"/>
          <p:cNvSpPr>
            <a:spLocks noGrp="1"/>
          </p:cNvSpPr>
          <p:nvPr>
            <p:ph sz="quarter" idx="13"/>
          </p:nvPr>
        </p:nvSpPr>
        <p:spPr/>
        <p:txBody>
          <a:bodyPr/>
          <a:lstStyle/>
          <a:p>
            <a:pPr>
              <a:buFont typeface="Wingdings" pitchFamily="2" charset="2"/>
              <a:buChar char="§"/>
            </a:pPr>
            <a:r>
              <a:rPr b="1" smtClean="0">
                <a:latin typeface="Calibri" pitchFamily="34" charset="0"/>
                <a:cs typeface="Calibri" pitchFamily="34" charset="0"/>
              </a:rPr>
              <a:t>Temel Kavramlar ve Tanımlar</a:t>
            </a:r>
          </a:p>
          <a:p>
            <a:pPr>
              <a:buFont typeface="Wingdings" pitchFamily="2" charset="2"/>
              <a:buChar char="§"/>
            </a:pPr>
            <a:r>
              <a:rPr b="1" smtClean="0">
                <a:latin typeface="Calibri" pitchFamily="34" charset="0"/>
                <a:cs typeface="Calibri" pitchFamily="34" charset="0"/>
              </a:rPr>
              <a:t>İlgili Mevzuat</a:t>
            </a:r>
          </a:p>
          <a:p>
            <a:pPr>
              <a:buFont typeface="Wingdings" pitchFamily="2" charset="2"/>
              <a:buChar char="§"/>
            </a:pPr>
            <a:r>
              <a:rPr b="1" smtClean="0">
                <a:latin typeface="Calibri" pitchFamily="34" charset="0"/>
                <a:cs typeface="Calibri" pitchFamily="34" charset="0"/>
              </a:rPr>
              <a:t>Okul ve Kurumlardaki Tehlike Kaynakları ve Oluşturdukları Riskler</a:t>
            </a:r>
          </a:p>
          <a:p>
            <a:pPr>
              <a:buFont typeface="Wingdings" pitchFamily="2" charset="2"/>
              <a:buChar char="§"/>
            </a:pPr>
            <a:r>
              <a:rPr b="1" smtClean="0">
                <a:latin typeface="Calibri" pitchFamily="34" charset="0"/>
                <a:cs typeface="Calibri" pitchFamily="34" charset="0"/>
              </a:rPr>
              <a:t>Risklerden Korunma Yöntemleri</a:t>
            </a:r>
          </a:p>
          <a:p>
            <a:pPr>
              <a:buFont typeface="Wingdings" pitchFamily="2" charset="2"/>
              <a:buChar char="§"/>
            </a:pPr>
            <a:r>
              <a:rPr b="1" smtClean="0">
                <a:latin typeface="Calibri" pitchFamily="34" charset="0"/>
                <a:cs typeface="Calibri" pitchFamily="34" charset="0"/>
              </a:rPr>
              <a:t>Risk değerlendirme Metodları</a:t>
            </a:r>
          </a:p>
          <a:p>
            <a:pPr>
              <a:buFont typeface="Wingdings" pitchFamily="2" charset="2"/>
              <a:buChar char="§"/>
            </a:pPr>
            <a:r>
              <a:rPr b="1" smtClean="0">
                <a:latin typeface="Calibri" pitchFamily="34" charset="0"/>
                <a:cs typeface="Calibri" pitchFamily="34" charset="0"/>
              </a:rPr>
              <a:t>Risk Analizi/Değerlendirmesi</a:t>
            </a:r>
          </a:p>
          <a:p>
            <a:pPr>
              <a:buFont typeface="Wingdings" pitchFamily="2" charset="2"/>
              <a:buChar char="§"/>
            </a:pPr>
            <a:r>
              <a:rPr b="1" smtClean="0">
                <a:latin typeface="Calibri" pitchFamily="34" charset="0"/>
                <a:cs typeface="Calibri" pitchFamily="34" charset="0"/>
              </a:rPr>
              <a:t>Risk Analizi/Değerlendirme Geçerlilik Süreleri</a:t>
            </a:r>
          </a:p>
          <a:p>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500034" y="1803400"/>
            <a:ext cx="8643966" cy="4368800"/>
          </a:xfrm>
        </p:spPr>
        <p:txBody>
          <a:bodyPr>
            <a:noAutofit/>
          </a:bodyPr>
          <a:lstStyle/>
          <a:p>
            <a:pPr marL="0" indent="0">
              <a:buNone/>
            </a:pPr>
            <a:r>
              <a:rPr sz="1900" b="1" smtClean="0">
                <a:solidFill>
                  <a:srgbClr val="FF0000"/>
                </a:solidFill>
                <a:latin typeface="Calibri" pitchFamily="34" charset="0"/>
                <a:cs typeface="Calibri" pitchFamily="34" charset="0"/>
              </a:rPr>
              <a:t>Tehlikelerin tanımlanması (RD Yönetmeliği) (Devamı)</a:t>
            </a:r>
            <a:endParaRPr sz="1900" smtClean="0">
              <a:solidFill>
                <a:srgbClr val="FF0000"/>
              </a:solidFill>
              <a:latin typeface="Calibri" pitchFamily="34" charset="0"/>
              <a:cs typeface="Calibri" pitchFamily="34" charset="0"/>
            </a:endParaRPr>
          </a:p>
          <a:p>
            <a:pPr marL="0" indent="0">
              <a:buNone/>
            </a:pPr>
            <a:r>
              <a:rPr lang="tr-TR" sz="1900" dirty="0" smtClean="0">
                <a:solidFill>
                  <a:srgbClr val="FF0000"/>
                </a:solidFill>
                <a:latin typeface="Calibri" pitchFamily="34" charset="0"/>
                <a:cs typeface="Calibri" pitchFamily="34" charset="0"/>
              </a:rPr>
              <a:t>ı</a:t>
            </a:r>
            <a:r>
              <a:rPr lang="tr-TR" sz="1900" dirty="0">
                <a:solidFill>
                  <a:srgbClr val="FF0000"/>
                </a:solidFill>
                <a:latin typeface="Calibri" pitchFamily="34" charset="0"/>
                <a:cs typeface="Calibri" pitchFamily="34" charset="0"/>
              </a:rPr>
              <a:t>) </a:t>
            </a:r>
            <a:r>
              <a:rPr lang="tr-TR" sz="1900" dirty="0">
                <a:latin typeface="Calibri" pitchFamily="34" charset="0"/>
                <a:cs typeface="Calibri" pitchFamily="34" charset="0"/>
              </a:rPr>
              <a:t>Genç, yaşlı, engelli, gebe veya emziren çalışanlar gibi özel politika gerektiren gruplar ile kadın çalışanların durumu.</a:t>
            </a:r>
          </a:p>
          <a:p>
            <a:pPr marL="0" indent="0">
              <a:buNone/>
            </a:pPr>
            <a:r>
              <a:rPr lang="tr-TR" sz="1900" dirty="0">
                <a:solidFill>
                  <a:srgbClr val="FF0000"/>
                </a:solidFill>
                <a:latin typeface="Calibri" pitchFamily="34" charset="0"/>
                <a:cs typeface="Calibri" pitchFamily="34" charset="0"/>
              </a:rPr>
              <a:t>i) </a:t>
            </a:r>
            <a:r>
              <a:rPr lang="tr-TR" sz="1900" dirty="0">
                <a:latin typeface="Calibri" pitchFamily="34" charset="0"/>
                <a:cs typeface="Calibri" pitchFamily="34" charset="0"/>
              </a:rPr>
              <a:t>İşyerinin teftiş sonuçları.</a:t>
            </a:r>
          </a:p>
          <a:p>
            <a:pPr marL="0" indent="0">
              <a:buNone/>
            </a:pPr>
            <a:r>
              <a:rPr lang="tr-TR" sz="1900" dirty="0">
                <a:solidFill>
                  <a:srgbClr val="FF0000"/>
                </a:solidFill>
                <a:latin typeface="Calibri" pitchFamily="34" charset="0"/>
                <a:cs typeface="Calibri" pitchFamily="34" charset="0"/>
              </a:rPr>
              <a:t>j) </a:t>
            </a:r>
            <a:r>
              <a:rPr lang="tr-TR" sz="1900" dirty="0">
                <a:latin typeface="Calibri" pitchFamily="34" charset="0"/>
                <a:cs typeface="Calibri" pitchFamily="34" charset="0"/>
              </a:rPr>
              <a:t>Meslek hastalığı kayıtları.</a:t>
            </a:r>
          </a:p>
          <a:p>
            <a:pPr marL="0" indent="0">
              <a:buNone/>
            </a:pPr>
            <a:r>
              <a:rPr lang="tr-TR" sz="1900" dirty="0">
                <a:solidFill>
                  <a:srgbClr val="FF0000"/>
                </a:solidFill>
                <a:latin typeface="Calibri" pitchFamily="34" charset="0"/>
                <a:cs typeface="Calibri" pitchFamily="34" charset="0"/>
              </a:rPr>
              <a:t>k) </a:t>
            </a:r>
            <a:r>
              <a:rPr lang="tr-TR" sz="1900" dirty="0">
                <a:latin typeface="Calibri" pitchFamily="34" charset="0"/>
                <a:cs typeface="Calibri" pitchFamily="34" charset="0"/>
              </a:rPr>
              <a:t>İş kazası kayıtları</a:t>
            </a:r>
            <a:r>
              <a:rPr lang="tr-TR" sz="1900" dirty="0" smtClean="0">
                <a:latin typeface="Calibri" pitchFamily="34" charset="0"/>
                <a:cs typeface="Calibri" pitchFamily="34" charset="0"/>
              </a:rPr>
              <a:t>.</a:t>
            </a:r>
            <a:endParaRPr lang="tr-TR" sz="1900" dirty="0">
              <a:latin typeface="Calibri" pitchFamily="34" charset="0"/>
              <a:cs typeface="Calibri" pitchFamily="34" charset="0"/>
            </a:endParaRPr>
          </a:p>
          <a:p>
            <a:pPr marL="0" indent="0">
              <a:buNone/>
            </a:pPr>
            <a:r>
              <a:rPr lang="tr-TR" sz="1900" dirty="0">
                <a:solidFill>
                  <a:srgbClr val="FF0000"/>
                </a:solidFill>
                <a:latin typeface="Calibri" pitchFamily="34" charset="0"/>
                <a:cs typeface="Calibri" pitchFamily="34" charset="0"/>
              </a:rPr>
              <a:t>m) </a:t>
            </a:r>
            <a:r>
              <a:rPr lang="tr-TR" sz="1900" dirty="0">
                <a:latin typeface="Calibri" pitchFamily="34" charset="0"/>
                <a:cs typeface="Calibri" pitchFamily="34" charset="0"/>
              </a:rPr>
              <a:t>Ramak kala olay kayıtları.</a:t>
            </a:r>
          </a:p>
          <a:p>
            <a:pPr marL="0" indent="0">
              <a:buNone/>
            </a:pPr>
            <a:r>
              <a:rPr lang="tr-TR" sz="1900" dirty="0">
                <a:solidFill>
                  <a:srgbClr val="FF0000"/>
                </a:solidFill>
                <a:latin typeface="Calibri" pitchFamily="34" charset="0"/>
                <a:cs typeface="Calibri" pitchFamily="34" charset="0"/>
              </a:rPr>
              <a:t>n) </a:t>
            </a:r>
            <a:r>
              <a:rPr lang="tr-TR" sz="1900" dirty="0">
                <a:latin typeface="Calibri" pitchFamily="34" charset="0"/>
                <a:cs typeface="Calibri" pitchFamily="34" charset="0"/>
              </a:rPr>
              <a:t>Malzeme güvenlik bilgi formları.</a:t>
            </a:r>
          </a:p>
          <a:p>
            <a:pPr marL="0" indent="0">
              <a:buNone/>
            </a:pPr>
            <a:r>
              <a:rPr lang="tr-TR" sz="1900" dirty="0">
                <a:solidFill>
                  <a:srgbClr val="FF0000"/>
                </a:solidFill>
                <a:latin typeface="Calibri" pitchFamily="34" charset="0"/>
                <a:cs typeface="Calibri" pitchFamily="34" charset="0"/>
              </a:rPr>
              <a:t>o) </a:t>
            </a:r>
            <a:r>
              <a:rPr lang="tr-TR" sz="1900" dirty="0">
                <a:latin typeface="Calibri" pitchFamily="34" charset="0"/>
                <a:cs typeface="Calibri" pitchFamily="34" charset="0"/>
              </a:rPr>
              <a:t>Ortam ve kişisel maruziyet düzeyi ölçüm sonuçları.</a:t>
            </a:r>
          </a:p>
          <a:p>
            <a:pPr marL="0" indent="0">
              <a:buNone/>
            </a:pPr>
            <a:r>
              <a:rPr lang="tr-TR" sz="1900" dirty="0">
                <a:solidFill>
                  <a:srgbClr val="FF0000"/>
                </a:solidFill>
                <a:latin typeface="Calibri" pitchFamily="34" charset="0"/>
                <a:cs typeface="Calibri" pitchFamily="34" charset="0"/>
              </a:rPr>
              <a:t>ö) </a:t>
            </a:r>
            <a:r>
              <a:rPr lang="tr-TR" sz="1900" dirty="0">
                <a:latin typeface="Calibri" pitchFamily="34" charset="0"/>
                <a:cs typeface="Calibri" pitchFamily="34" charset="0"/>
              </a:rPr>
              <a:t>Varsa daha önce yapılmış risk değerlendirmesi çalışmaları.</a:t>
            </a:r>
          </a:p>
          <a:p>
            <a:pPr marL="0" indent="0">
              <a:buNone/>
            </a:pPr>
            <a:r>
              <a:rPr lang="tr-TR" sz="1900" dirty="0">
                <a:solidFill>
                  <a:srgbClr val="FF0000"/>
                </a:solidFill>
                <a:latin typeface="Calibri" pitchFamily="34" charset="0"/>
                <a:cs typeface="Calibri" pitchFamily="34" charset="0"/>
              </a:rPr>
              <a:t>p) </a:t>
            </a:r>
            <a:r>
              <a:rPr lang="tr-TR" sz="1900" dirty="0">
                <a:latin typeface="Calibri" pitchFamily="34" charset="0"/>
                <a:cs typeface="Calibri" pitchFamily="34" charset="0"/>
              </a:rPr>
              <a:t>Acil durum planları.</a:t>
            </a:r>
          </a:p>
          <a:p>
            <a:pPr marL="0" indent="0">
              <a:buNone/>
            </a:pPr>
            <a:r>
              <a:rPr lang="tr-TR" sz="1900" dirty="0">
                <a:solidFill>
                  <a:srgbClr val="FF0000"/>
                </a:solidFill>
                <a:latin typeface="Calibri" pitchFamily="34" charset="0"/>
                <a:cs typeface="Calibri" pitchFamily="34" charset="0"/>
              </a:rPr>
              <a:t>r) </a:t>
            </a:r>
            <a:r>
              <a:rPr lang="tr-TR" sz="1900" dirty="0">
                <a:latin typeface="Calibri" pitchFamily="34" charset="0"/>
                <a:cs typeface="Calibri" pitchFamily="34" charset="0"/>
              </a:rPr>
              <a:t>Sağlık ve güvenlik planı ve patlamadan korunma dokümanı gibi belirli işyerlerinde hazırlanması gereken dokümanlar.</a:t>
            </a:r>
          </a:p>
          <a:p>
            <a:pPr marL="0" indent="0">
              <a:buNone/>
            </a:pPr>
            <a:endParaRPr lang="tr-TR" sz="1900" dirty="0">
              <a:latin typeface="Calibri" pitchFamily="34" charset="0"/>
              <a:cs typeface="Calibri" pitchFamily="34" charset="0"/>
            </a:endParaRPr>
          </a:p>
        </p:txBody>
      </p:sp>
      <p:sp>
        <p:nvSpPr>
          <p:cNvPr id="7" name="Başlık 1"/>
          <p:cNvSpPr>
            <a:spLocks noGrp="1"/>
          </p:cNvSpPr>
          <p:nvPr>
            <p:ph type="title"/>
          </p:nvPr>
        </p:nvSpPr>
        <p:spPr>
          <a:xfrm>
            <a:off x="609600" y="157480"/>
            <a:ext cx="8153400" cy="1341120"/>
          </a:xfrm>
        </p:spPr>
        <p:txBody>
          <a:bodyPr>
            <a:normAutofit/>
          </a:bodyPr>
          <a:lstStyle/>
          <a:p>
            <a:r>
              <a:rPr lang="tr-TR" altLang="tr-TR" sz="3200" b="1" dirty="0" smtClean="0">
                <a:solidFill>
                  <a:srgbClr val="FF0000"/>
                </a:solidFill>
                <a:latin typeface="Calibri" pitchFamily="34" charset="0"/>
              </a:rPr>
              <a:t>İlgili Mevzuat</a:t>
            </a:r>
            <a:endParaRPr lang="tr-TR" sz="3200" dirty="0">
              <a:solidFill>
                <a:srgbClr val="FF0000"/>
              </a:solidFill>
            </a:endParaRPr>
          </a:p>
        </p:txBody>
      </p:sp>
    </p:spTree>
    <p:extLst>
      <p:ext uri="{BB962C8B-B14F-4D97-AF65-F5344CB8AC3E}">
        <p14:creationId xmlns:p14="http://schemas.microsoft.com/office/powerpoint/2010/main" val="1667555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altLang="tr-TR" sz="3200" b="1" dirty="0" smtClean="0">
                <a:solidFill>
                  <a:srgbClr val="FF0000"/>
                </a:solidFill>
                <a:latin typeface="Calibri" pitchFamily="34" charset="0"/>
              </a:rPr>
              <a:t>Risk </a:t>
            </a:r>
            <a:r>
              <a:rPr lang="tr-TR" altLang="tr-TR" sz="3200" b="1" dirty="0">
                <a:solidFill>
                  <a:srgbClr val="FF0000"/>
                </a:solidFill>
                <a:latin typeface="Calibri" pitchFamily="34" charset="0"/>
              </a:rPr>
              <a:t>Kontrol Yöntemleri</a:t>
            </a:r>
            <a:endParaRPr lang="tr-TR" sz="3200" dirty="0">
              <a:solidFill>
                <a:srgbClr val="FF0000"/>
              </a:solidFill>
            </a:endParaRPr>
          </a:p>
        </p:txBody>
      </p:sp>
      <p:sp>
        <p:nvSpPr>
          <p:cNvPr id="3" name="İçerik Yer Tutucusu 2"/>
          <p:cNvSpPr>
            <a:spLocks noGrp="1"/>
          </p:cNvSpPr>
          <p:nvPr>
            <p:ph sz="quarter" idx="13"/>
          </p:nvPr>
        </p:nvSpPr>
        <p:spPr>
          <a:xfrm>
            <a:off x="428596" y="1803400"/>
            <a:ext cx="8607900" cy="4937968"/>
          </a:xfrm>
        </p:spPr>
        <p:txBody>
          <a:bodyPr>
            <a:normAutofit fontScale="47500" lnSpcReduction="20000"/>
          </a:bodyPr>
          <a:lstStyle/>
          <a:p>
            <a:pPr marL="0" indent="0">
              <a:buNone/>
            </a:pPr>
            <a:r>
              <a:rPr lang="tr-TR" sz="3600" b="1" dirty="0">
                <a:latin typeface="Calibri" pitchFamily="34" charset="0"/>
                <a:cs typeface="Calibri" pitchFamily="34" charset="0"/>
              </a:rPr>
              <a:t>Risk kontrol </a:t>
            </a:r>
            <a:r>
              <a:rPr lang="tr-TR" sz="3600" b="1" dirty="0" smtClean="0">
                <a:latin typeface="Calibri" pitchFamily="34" charset="0"/>
                <a:cs typeface="Calibri" pitchFamily="34" charset="0"/>
              </a:rPr>
              <a:t>adımları (RD Yönetmeliği)</a:t>
            </a:r>
            <a:endParaRPr lang="tr-TR" sz="3600" dirty="0">
              <a:latin typeface="Calibri" pitchFamily="34" charset="0"/>
              <a:cs typeface="Calibri" pitchFamily="34" charset="0"/>
            </a:endParaRPr>
          </a:p>
          <a:p>
            <a:pPr marL="0" indent="0">
              <a:buNone/>
            </a:pPr>
            <a:r>
              <a:rPr lang="tr-TR" sz="3600" b="1" dirty="0">
                <a:solidFill>
                  <a:srgbClr val="FF0000"/>
                </a:solidFill>
                <a:latin typeface="Calibri" pitchFamily="34" charset="0"/>
                <a:cs typeface="Calibri" pitchFamily="34" charset="0"/>
              </a:rPr>
              <a:t>MADDE 10 –</a:t>
            </a:r>
            <a:r>
              <a:rPr lang="tr-TR" sz="3600" dirty="0">
                <a:solidFill>
                  <a:srgbClr val="FF0000"/>
                </a:solidFill>
                <a:latin typeface="Calibri" pitchFamily="34" charset="0"/>
                <a:cs typeface="Calibri" pitchFamily="34" charset="0"/>
              </a:rPr>
              <a:t> (1) </a:t>
            </a:r>
            <a:r>
              <a:rPr lang="tr-TR" sz="3600" dirty="0">
                <a:latin typeface="Calibri" pitchFamily="34" charset="0"/>
                <a:cs typeface="Calibri" pitchFamily="34" charset="0"/>
              </a:rPr>
              <a:t>Risklerin kontrolünde şu adımlar uygulanır.</a:t>
            </a:r>
          </a:p>
          <a:p>
            <a:pPr marL="0" indent="0">
              <a:buNone/>
            </a:pPr>
            <a:r>
              <a:rPr lang="tr-TR" sz="3600" b="1" dirty="0">
                <a:solidFill>
                  <a:srgbClr val="FF0000"/>
                </a:solidFill>
                <a:latin typeface="Calibri" pitchFamily="34" charset="0"/>
                <a:cs typeface="Calibri" pitchFamily="34" charset="0"/>
              </a:rPr>
              <a:t>a) Planlama: </a:t>
            </a:r>
            <a:r>
              <a:rPr lang="tr-TR" sz="3600" dirty="0">
                <a:latin typeface="Calibri" pitchFamily="34" charset="0"/>
                <a:cs typeface="Calibri" pitchFamily="34" charset="0"/>
              </a:rPr>
              <a:t>Analiz edilerek etkilerinin büyüklüğüne ve önemine göre sıralı hale getirilen risklerin kontrolü amacıyla bir planlama yapılır.</a:t>
            </a:r>
          </a:p>
          <a:p>
            <a:pPr marL="0" indent="0">
              <a:buNone/>
            </a:pPr>
            <a:r>
              <a:rPr lang="tr-TR" sz="3600" b="1" dirty="0">
                <a:solidFill>
                  <a:srgbClr val="FF0000"/>
                </a:solidFill>
                <a:latin typeface="Calibri" pitchFamily="34" charset="0"/>
                <a:cs typeface="Calibri" pitchFamily="34" charset="0"/>
              </a:rPr>
              <a:t>b) Risk kontrol tedbirlerinin kararlaştırılması: </a:t>
            </a:r>
            <a:r>
              <a:rPr lang="tr-TR" sz="3600" dirty="0">
                <a:latin typeface="Calibri" pitchFamily="34" charset="0"/>
                <a:cs typeface="Calibri" pitchFamily="34" charset="0"/>
              </a:rPr>
              <a:t>Riskin tamamen bertaraf edilmesi, bu mümkün değil ise riskin kabul edilebilir seviyeye indirilmesi için aşağıdaki adımlar uygulanır.</a:t>
            </a:r>
          </a:p>
          <a:p>
            <a:pPr marL="0" indent="0">
              <a:buNone/>
            </a:pPr>
            <a:r>
              <a:rPr lang="tr-TR" sz="3600" dirty="0">
                <a:solidFill>
                  <a:srgbClr val="FF0000"/>
                </a:solidFill>
                <a:latin typeface="Calibri" pitchFamily="34" charset="0"/>
                <a:cs typeface="Calibri" pitchFamily="34" charset="0"/>
              </a:rPr>
              <a:t>1) </a:t>
            </a:r>
            <a:r>
              <a:rPr lang="tr-TR" sz="3600" dirty="0">
                <a:latin typeface="Calibri" pitchFamily="34" charset="0"/>
                <a:cs typeface="Calibri" pitchFamily="34" charset="0"/>
              </a:rPr>
              <a:t>Tehlike veya tehlike kaynaklarının ortadan kaldırılması.</a:t>
            </a:r>
          </a:p>
          <a:p>
            <a:pPr marL="0" indent="0">
              <a:buNone/>
            </a:pPr>
            <a:r>
              <a:rPr lang="tr-TR" sz="3600" dirty="0">
                <a:solidFill>
                  <a:srgbClr val="FF0000"/>
                </a:solidFill>
                <a:latin typeface="Calibri" pitchFamily="34" charset="0"/>
                <a:cs typeface="Calibri" pitchFamily="34" charset="0"/>
              </a:rPr>
              <a:t>2) </a:t>
            </a:r>
            <a:r>
              <a:rPr lang="tr-TR" sz="3600" dirty="0">
                <a:latin typeface="Calibri" pitchFamily="34" charset="0"/>
                <a:cs typeface="Calibri" pitchFamily="34" charset="0"/>
              </a:rPr>
              <a:t>Tehlikelinin, tehlikeli olmayanla veya daha az tehlikeli olanla değiştirilmesi.</a:t>
            </a:r>
          </a:p>
          <a:p>
            <a:pPr marL="0" indent="0">
              <a:buNone/>
            </a:pPr>
            <a:r>
              <a:rPr lang="tr-TR" sz="3600" dirty="0">
                <a:solidFill>
                  <a:srgbClr val="FF0000"/>
                </a:solidFill>
                <a:latin typeface="Calibri" pitchFamily="34" charset="0"/>
                <a:cs typeface="Calibri" pitchFamily="34" charset="0"/>
              </a:rPr>
              <a:t>3)</a:t>
            </a:r>
            <a:r>
              <a:rPr lang="tr-TR" sz="3600" dirty="0">
                <a:latin typeface="Calibri" pitchFamily="34" charset="0"/>
                <a:cs typeface="Calibri" pitchFamily="34" charset="0"/>
              </a:rPr>
              <a:t> Riskler ile kaynağında mücadele edilmesi.</a:t>
            </a:r>
          </a:p>
          <a:p>
            <a:pPr marL="0" indent="0">
              <a:buNone/>
            </a:pPr>
            <a:r>
              <a:rPr lang="tr-TR" sz="3600" b="1" dirty="0">
                <a:solidFill>
                  <a:srgbClr val="FF0000"/>
                </a:solidFill>
                <a:latin typeface="Calibri" pitchFamily="34" charset="0"/>
                <a:cs typeface="Calibri" pitchFamily="34" charset="0"/>
              </a:rPr>
              <a:t>c) Risk kontrol tedbirlerinin uygulanması: </a:t>
            </a:r>
            <a:r>
              <a:rPr lang="tr-TR" sz="3600" dirty="0">
                <a:latin typeface="Calibri" pitchFamily="34" charset="0"/>
                <a:cs typeface="Calibri" pitchFamily="34" charset="0"/>
              </a:rPr>
              <a:t>Kararlaştırılan tedbirlerin iş ve işlem basamakları, işlemi yapacak kişi ya da işyeri bölümü, sorumlu kişi ya da işyeri bölümü, başlama ve bitiş tarihi ile benzeri bilgileri içeren planlar hazırlanır. Bu planlar işverence uygulamaya konulur.</a:t>
            </a:r>
          </a:p>
          <a:p>
            <a:pPr marL="0" indent="0">
              <a:buNone/>
            </a:pPr>
            <a:r>
              <a:rPr lang="tr-TR" sz="3600" b="1" dirty="0">
                <a:solidFill>
                  <a:srgbClr val="FF0000"/>
                </a:solidFill>
                <a:latin typeface="Calibri" pitchFamily="34" charset="0"/>
                <a:cs typeface="Calibri" pitchFamily="34" charset="0"/>
              </a:rPr>
              <a:t>ç) Uygulamaların izlenmesi: </a:t>
            </a:r>
            <a:r>
              <a:rPr lang="tr-TR" sz="3600" dirty="0">
                <a:latin typeface="Calibri" pitchFamily="34" charset="0"/>
                <a:cs typeface="Calibri" pitchFamily="34" charset="0"/>
              </a:rPr>
              <a:t>Hazırlanan planların uygulama adımları düzenli olarak izlenir, denetlenir ve aksayan yönler tespit edilerek gerekli düzeltici ve önleyici işlemler tamamlanır.</a:t>
            </a:r>
          </a:p>
          <a:p>
            <a:pPr marL="0" indent="0">
              <a:buNone/>
            </a:pPr>
            <a:r>
              <a:rPr lang="tr-TR" sz="3600" dirty="0">
                <a:solidFill>
                  <a:srgbClr val="FF0000"/>
                </a:solidFill>
                <a:latin typeface="Calibri" pitchFamily="34" charset="0"/>
                <a:cs typeface="Calibri" pitchFamily="34" charset="0"/>
              </a:rPr>
              <a:t>(2) </a:t>
            </a:r>
            <a:r>
              <a:rPr lang="tr-TR" sz="3600" dirty="0">
                <a:latin typeface="Calibri" pitchFamily="34" charset="0"/>
                <a:cs typeface="Calibri" pitchFamily="34" charset="0"/>
              </a:rPr>
              <a:t>Risk kontrol adımları uygulanırken toplu korunma önlemlerine, kişisel korunma önlemlerine göre öncelik verilmesi ve uygulanacak önlemlerin yeni risklere neden olmaması sağlanır.</a:t>
            </a:r>
          </a:p>
          <a:p>
            <a:pPr marL="0" indent="0">
              <a:buNone/>
            </a:pPr>
            <a:r>
              <a:rPr lang="tr-TR" sz="3600" dirty="0">
                <a:solidFill>
                  <a:srgbClr val="FF0000"/>
                </a:solidFill>
                <a:latin typeface="Calibri" pitchFamily="34" charset="0"/>
                <a:cs typeface="Calibri" pitchFamily="34" charset="0"/>
              </a:rPr>
              <a:t>(3) </a:t>
            </a:r>
            <a:r>
              <a:rPr lang="tr-TR" sz="3600" dirty="0">
                <a:latin typeface="Calibri" pitchFamily="34" charset="0"/>
                <a:cs typeface="Calibri" pitchFamily="34" charset="0"/>
              </a:rPr>
              <a:t>Belirlenen risk için kontrol tedbirlerinin hayata geçirilmesinden sonra yeniden risk seviyesi tespiti yapılır. Yeni seviye, kabul edilebilir risk seviyesinin üzerinde ise bu maddedeki adımlar tekrarlanır.</a:t>
            </a:r>
          </a:p>
          <a:p>
            <a:pPr marL="0" indent="0">
              <a:buNone/>
            </a:pPr>
            <a:endParaRPr lang="tr-TR" dirty="0">
              <a:latin typeface="Calibri" pitchFamily="34" charset="0"/>
              <a:cs typeface="Calibri" pitchFamily="34" charset="0"/>
            </a:endParaRPr>
          </a:p>
        </p:txBody>
      </p:sp>
    </p:spTree>
    <p:extLst>
      <p:ext uri="{BB962C8B-B14F-4D97-AF65-F5344CB8AC3E}">
        <p14:creationId xmlns:p14="http://schemas.microsoft.com/office/powerpoint/2010/main" val="3390209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28596" y="157480"/>
            <a:ext cx="8334404" cy="1341120"/>
          </a:xfrm>
        </p:spPr>
        <p:txBody>
          <a:bodyPr>
            <a:normAutofit/>
          </a:bodyPr>
          <a:lstStyle/>
          <a:p>
            <a:r>
              <a:rPr lang="tr-TR" altLang="tr-TR" sz="4000" b="1" dirty="0" smtClean="0">
                <a:solidFill>
                  <a:srgbClr val="7030A0"/>
                </a:solidFill>
                <a:latin typeface="Calibri" pitchFamily="34" charset="0"/>
              </a:rPr>
              <a:t> </a:t>
            </a:r>
            <a:r>
              <a:rPr lang="tr-TR" altLang="tr-TR" sz="3200" b="1" dirty="0" smtClean="0">
                <a:solidFill>
                  <a:srgbClr val="FF0000"/>
                </a:solidFill>
                <a:latin typeface="Calibri" pitchFamily="34" charset="0"/>
              </a:rPr>
              <a:t>Risklerden Korunma Yöntemleri</a:t>
            </a:r>
            <a:endParaRPr lang="tr-TR" sz="3200" dirty="0">
              <a:solidFill>
                <a:srgbClr val="FF0000"/>
              </a:solidFill>
            </a:endParaRPr>
          </a:p>
        </p:txBody>
      </p:sp>
      <p:sp>
        <p:nvSpPr>
          <p:cNvPr id="4" name="Rectangle 7"/>
          <p:cNvSpPr>
            <a:spLocks noChangeArrowheads="1"/>
          </p:cNvSpPr>
          <p:nvPr/>
        </p:nvSpPr>
        <p:spPr bwMode="gray">
          <a:xfrm>
            <a:off x="3130550" y="1767284"/>
            <a:ext cx="2908300" cy="971550"/>
          </a:xfrm>
          <a:prstGeom prst="rect">
            <a:avLst/>
          </a:prstGeom>
          <a:solidFill>
            <a:schemeClr val="tx2">
              <a:lumMod val="75000"/>
            </a:schemeClr>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000" b="1" dirty="0">
                <a:solidFill>
                  <a:srgbClr val="FFFFFF"/>
                </a:solidFill>
                <a:latin typeface="Cambria Math" pitchFamily="18" charset="0"/>
                <a:ea typeface="Cambria Math" pitchFamily="18" charset="0"/>
              </a:rPr>
              <a:t>ORTAMDA </a:t>
            </a:r>
          </a:p>
          <a:p>
            <a:pPr algn="ctr" defTabSz="801688" eaLnBrk="0" hangingPunct="0">
              <a:defRPr/>
            </a:pPr>
            <a:r>
              <a:rPr lang="tr-TR" sz="1600" b="1" dirty="0">
                <a:solidFill>
                  <a:srgbClr val="FFFFFF"/>
                </a:solidFill>
                <a:latin typeface="Cambria Math" pitchFamily="18" charset="0"/>
                <a:ea typeface="Cambria Math" pitchFamily="18" charset="0"/>
              </a:rPr>
              <a:t>ALINMASI GEREKEN ÖNLEMLER</a:t>
            </a:r>
            <a:endParaRPr lang="en-GB" sz="1600" dirty="0">
              <a:solidFill>
                <a:srgbClr val="FFFFFF"/>
              </a:solidFill>
              <a:latin typeface="Cambria Math" pitchFamily="18" charset="0"/>
              <a:ea typeface="Cambria Math" pitchFamily="18" charset="0"/>
            </a:endParaRPr>
          </a:p>
        </p:txBody>
      </p:sp>
      <p:sp>
        <p:nvSpPr>
          <p:cNvPr id="5" name="Rectangle 7"/>
          <p:cNvSpPr>
            <a:spLocks noChangeArrowheads="1"/>
          </p:cNvSpPr>
          <p:nvPr/>
        </p:nvSpPr>
        <p:spPr bwMode="gray">
          <a:xfrm>
            <a:off x="6143636" y="1785926"/>
            <a:ext cx="2884488" cy="971550"/>
          </a:xfrm>
          <a:prstGeom prst="rect">
            <a:avLst/>
          </a:prstGeom>
          <a:gradFill rotWithShape="1">
            <a:gsLst>
              <a:gs pos="0">
                <a:schemeClr val="bg2"/>
              </a:gs>
              <a:gs pos="50000">
                <a:schemeClr val="bg2">
                  <a:gamma/>
                  <a:tint val="60784"/>
                  <a:invGamma/>
                </a:schemeClr>
              </a:gs>
              <a:gs pos="100000">
                <a:schemeClr val="bg2"/>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000" b="1" dirty="0">
                <a:latin typeface="Cambria Math" pitchFamily="18" charset="0"/>
              </a:rPr>
              <a:t>KİŞİDE </a:t>
            </a:r>
          </a:p>
          <a:p>
            <a:pPr algn="ctr" defTabSz="801688" eaLnBrk="0" hangingPunct="0">
              <a:defRPr/>
            </a:pPr>
            <a:r>
              <a:rPr lang="tr-TR" sz="1600" b="1" dirty="0">
                <a:latin typeface="Cambria Math" pitchFamily="18" charset="0"/>
              </a:rPr>
              <a:t>ALINMASI GEREKEN ÖNLEMLER</a:t>
            </a:r>
            <a:endParaRPr lang="en-US" sz="1600" b="1" dirty="0">
              <a:latin typeface="Cambria Math" pitchFamily="18" charset="0"/>
            </a:endParaRPr>
          </a:p>
        </p:txBody>
      </p:sp>
      <p:sp>
        <p:nvSpPr>
          <p:cNvPr id="6" name="Rectangle 3"/>
          <p:cNvSpPr>
            <a:spLocks noChangeArrowheads="1"/>
          </p:cNvSpPr>
          <p:nvPr/>
        </p:nvSpPr>
        <p:spPr bwMode="gray">
          <a:xfrm>
            <a:off x="76200" y="2738834"/>
            <a:ext cx="2952750" cy="41465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44000" tIns="144000" rIns="144000" bIns="72000"/>
          <a:lstStyle/>
          <a:p>
            <a:pPr algn="ctr"/>
            <a:r>
              <a:rPr lang="tr-TR" sz="1600" b="1" i="1" dirty="0">
                <a:latin typeface="Calibri" pitchFamily="34" charset="0"/>
              </a:rPr>
              <a:t>Makinenin Değiştirilmesi;</a:t>
            </a:r>
          </a:p>
          <a:p>
            <a:pPr algn="ctr"/>
            <a:r>
              <a:rPr lang="tr-TR" sz="1600" i="1" dirty="0">
                <a:latin typeface="Calibri" pitchFamily="34" charset="0"/>
              </a:rPr>
              <a:t>«Kullanılan makinelerin, </a:t>
            </a:r>
            <a:r>
              <a:rPr lang="tr-TR" sz="1600" b="1" i="1" dirty="0">
                <a:latin typeface="Calibri" pitchFamily="34" charset="0"/>
              </a:rPr>
              <a:t>gürültü düzeyi düşük</a:t>
            </a:r>
            <a:r>
              <a:rPr lang="tr-TR" sz="1600" i="1" dirty="0">
                <a:latin typeface="Calibri" pitchFamily="34" charset="0"/>
              </a:rPr>
              <a:t> makineler ile değiştirilmesi»</a:t>
            </a:r>
          </a:p>
          <a:p>
            <a:pPr algn="ctr">
              <a:buFontTx/>
              <a:buAutoNum type="arabicPeriod"/>
            </a:pPr>
            <a:endParaRPr lang="tr-TR" sz="1600" i="1" dirty="0">
              <a:latin typeface="Calibri" pitchFamily="34" charset="0"/>
            </a:endParaRPr>
          </a:p>
          <a:p>
            <a:pPr algn="ctr"/>
            <a:r>
              <a:rPr lang="tr-TR" sz="1600" b="1" i="1" dirty="0">
                <a:latin typeface="Calibri" pitchFamily="34" charset="0"/>
              </a:rPr>
              <a:t>İşlemin Değiştirilmesi;</a:t>
            </a:r>
          </a:p>
          <a:p>
            <a:pPr algn="ctr"/>
            <a:r>
              <a:rPr lang="tr-TR" sz="1600" i="1" dirty="0">
                <a:latin typeface="Calibri" pitchFamily="34" charset="0"/>
              </a:rPr>
              <a:t>«Gürültü düzeyi yüksek olarak yapılan işlemin, daha </a:t>
            </a:r>
            <a:r>
              <a:rPr lang="tr-TR" sz="1600" b="1" i="1" dirty="0">
                <a:latin typeface="Calibri" pitchFamily="34" charset="0"/>
              </a:rPr>
              <a:t>az gürültü gerektiren işlemle</a:t>
            </a:r>
            <a:r>
              <a:rPr lang="tr-TR" sz="1600" i="1" dirty="0">
                <a:latin typeface="Calibri" pitchFamily="34" charset="0"/>
              </a:rPr>
              <a:t> değiştirilmesi»</a:t>
            </a:r>
          </a:p>
          <a:p>
            <a:pPr algn="ctr">
              <a:buFontTx/>
              <a:buAutoNum type="arabicPeriod"/>
            </a:pPr>
            <a:endParaRPr lang="tr-TR" sz="1600" i="1" dirty="0">
              <a:latin typeface="Calibri" pitchFamily="34" charset="0"/>
            </a:endParaRPr>
          </a:p>
          <a:p>
            <a:pPr algn="ctr"/>
            <a:r>
              <a:rPr lang="tr-TR" sz="1600" b="1" i="1" dirty="0">
                <a:latin typeface="Calibri" pitchFamily="34" charset="0"/>
              </a:rPr>
              <a:t>Ayrı Bölmeye Alınması;</a:t>
            </a:r>
          </a:p>
          <a:p>
            <a:pPr algn="ctr"/>
            <a:r>
              <a:rPr lang="tr-TR" sz="1600" i="1" dirty="0">
                <a:latin typeface="Calibri" pitchFamily="34" charset="0"/>
              </a:rPr>
              <a:t>«Gürültü kaynağının </a:t>
            </a:r>
            <a:r>
              <a:rPr lang="tr-TR" sz="1600" b="1" i="1" dirty="0">
                <a:latin typeface="Calibri" pitchFamily="34" charset="0"/>
              </a:rPr>
              <a:t>ayrı bir bölmeye</a:t>
            </a:r>
            <a:r>
              <a:rPr lang="tr-TR" sz="1600" i="1" dirty="0">
                <a:latin typeface="Calibri" pitchFamily="34" charset="0"/>
              </a:rPr>
              <a:t> alınması»</a:t>
            </a:r>
          </a:p>
        </p:txBody>
      </p:sp>
      <p:sp>
        <p:nvSpPr>
          <p:cNvPr id="7" name="Rectangle 3"/>
          <p:cNvSpPr>
            <a:spLocks noChangeArrowheads="1"/>
          </p:cNvSpPr>
          <p:nvPr/>
        </p:nvSpPr>
        <p:spPr bwMode="gray">
          <a:xfrm>
            <a:off x="3130550" y="2738834"/>
            <a:ext cx="2908300" cy="41465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44000" tIns="144000" rIns="144000" bIns="72000"/>
          <a:lstStyle/>
          <a:p>
            <a:pPr algn="ctr"/>
            <a:r>
              <a:rPr lang="tr-TR" sz="1600" b="1" i="1">
                <a:latin typeface="Calibri" pitchFamily="34" charset="0"/>
              </a:rPr>
              <a:t>Ses Emici Malzeme;</a:t>
            </a:r>
          </a:p>
          <a:p>
            <a:pPr algn="ctr"/>
            <a:r>
              <a:rPr lang="tr-TR" sz="1400" i="1">
                <a:latin typeface="Calibri" pitchFamily="34" charset="0"/>
              </a:rPr>
              <a:t>«Makinelerin yerleştirildiği  </a:t>
            </a:r>
            <a:r>
              <a:rPr lang="tr-TR" sz="1400" b="1" i="1">
                <a:latin typeface="Calibri" pitchFamily="34" charset="0"/>
              </a:rPr>
              <a:t>zeminde, gürültüye ve titreşime  </a:t>
            </a:r>
            <a:r>
              <a:rPr lang="tr-TR" sz="1400" i="1">
                <a:latin typeface="Calibri" pitchFamily="34" charset="0"/>
              </a:rPr>
              <a:t>karşı önlemlerin alınması, sesin geçebileceği ve yansıyabileceği </a:t>
            </a:r>
            <a:r>
              <a:rPr lang="tr-TR" sz="1400" b="1" i="1">
                <a:latin typeface="Calibri" pitchFamily="34" charset="0"/>
              </a:rPr>
              <a:t>duvar, tavan, taban </a:t>
            </a:r>
            <a:r>
              <a:rPr lang="tr-TR" sz="1400" i="1">
                <a:latin typeface="Calibri" pitchFamily="34" charset="0"/>
              </a:rPr>
              <a:t>gibi yerleri ses emici malzeme ile kaplanması»</a:t>
            </a:r>
          </a:p>
          <a:p>
            <a:pPr algn="ctr"/>
            <a:endParaRPr lang="tr-TR" sz="1400" i="1">
              <a:latin typeface="Calibri" pitchFamily="34" charset="0"/>
            </a:endParaRPr>
          </a:p>
          <a:p>
            <a:pPr algn="ctr"/>
            <a:r>
              <a:rPr lang="tr-TR" sz="1600" b="1" i="1">
                <a:latin typeface="Calibri" pitchFamily="34" charset="0"/>
              </a:rPr>
              <a:t>Araya Engel Koyma;</a:t>
            </a:r>
          </a:p>
          <a:p>
            <a:pPr algn="ctr"/>
            <a:r>
              <a:rPr lang="tr-TR" sz="1400" i="1">
                <a:latin typeface="Calibri" pitchFamily="34" charset="0"/>
              </a:rPr>
              <a:t>«Gürültü kaynağı ile gürültüye  maruz kalan kişi arasına  </a:t>
            </a:r>
            <a:r>
              <a:rPr lang="tr-TR" sz="1400" b="1" i="1">
                <a:latin typeface="Calibri" pitchFamily="34" charset="0"/>
              </a:rPr>
              <a:t>gürültüyü önleyici engel </a:t>
            </a:r>
            <a:r>
              <a:rPr lang="tr-TR" sz="1400" i="1">
                <a:latin typeface="Calibri" pitchFamily="34" charset="0"/>
              </a:rPr>
              <a:t>koymak»</a:t>
            </a:r>
          </a:p>
          <a:p>
            <a:pPr algn="ctr"/>
            <a:endParaRPr lang="tr-TR" sz="1400" i="1">
              <a:latin typeface="Calibri" pitchFamily="34" charset="0"/>
            </a:endParaRPr>
          </a:p>
          <a:p>
            <a:pPr algn="ctr"/>
            <a:r>
              <a:rPr lang="tr-TR" sz="1600" b="1" i="1">
                <a:latin typeface="Calibri" pitchFamily="34" charset="0"/>
              </a:rPr>
              <a:t>Mesafeyi Artırma;</a:t>
            </a:r>
          </a:p>
          <a:p>
            <a:pPr algn="ctr"/>
            <a:r>
              <a:rPr lang="tr-TR" sz="1400" i="1">
                <a:latin typeface="Calibri" pitchFamily="34" charset="0"/>
              </a:rPr>
              <a:t>«Gürültü kaynağı ile gürültüye maruz kalan kişi arasındaki </a:t>
            </a:r>
            <a:r>
              <a:rPr lang="tr-TR" sz="1400" b="1" i="1">
                <a:latin typeface="Calibri" pitchFamily="34" charset="0"/>
              </a:rPr>
              <a:t>mesafeyi</a:t>
            </a:r>
            <a:r>
              <a:rPr lang="tr-TR" sz="1400" i="1">
                <a:latin typeface="Calibri" pitchFamily="34" charset="0"/>
              </a:rPr>
              <a:t> artırmak»</a:t>
            </a:r>
          </a:p>
          <a:p>
            <a:pPr algn="ctr"/>
            <a:endParaRPr lang="tr-TR" sz="1400" i="1">
              <a:latin typeface="Calibri" pitchFamily="34" charset="0"/>
            </a:endParaRPr>
          </a:p>
          <a:p>
            <a:pPr algn="ctr"/>
            <a:endParaRPr lang="tr-TR" sz="1400" i="1">
              <a:latin typeface="Calibri" pitchFamily="34" charset="0"/>
            </a:endParaRPr>
          </a:p>
        </p:txBody>
      </p:sp>
      <p:sp>
        <p:nvSpPr>
          <p:cNvPr id="8" name="Rectangle 3"/>
          <p:cNvSpPr>
            <a:spLocks noChangeArrowheads="1"/>
          </p:cNvSpPr>
          <p:nvPr/>
        </p:nvSpPr>
        <p:spPr bwMode="gray">
          <a:xfrm>
            <a:off x="6137275" y="2738834"/>
            <a:ext cx="2884488" cy="41465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44000" tIns="144000" rIns="144000" bIns="72000"/>
          <a:lstStyle/>
          <a:p>
            <a:pPr algn="ctr"/>
            <a:r>
              <a:rPr lang="tr-TR" sz="1600" b="1" i="1" dirty="0">
                <a:latin typeface="Calibri" pitchFamily="34" charset="0"/>
              </a:rPr>
              <a:t>Sessiz Bölme İçine Alma;</a:t>
            </a:r>
          </a:p>
          <a:p>
            <a:pPr algn="ctr"/>
            <a:r>
              <a:rPr lang="tr-TR" sz="1600" i="1" dirty="0">
                <a:latin typeface="Calibri" pitchFamily="34" charset="0"/>
              </a:rPr>
              <a:t>«Gürültüye maruz kalan kişinin, sese karşı </a:t>
            </a:r>
            <a:r>
              <a:rPr lang="tr-TR" sz="1600" b="1" i="1" dirty="0">
                <a:latin typeface="Calibri" pitchFamily="34" charset="0"/>
              </a:rPr>
              <a:t>iyi izole edilmiş bir bölme</a:t>
            </a:r>
            <a:r>
              <a:rPr lang="tr-TR" sz="1600" i="1" dirty="0">
                <a:latin typeface="Calibri" pitchFamily="34" charset="0"/>
              </a:rPr>
              <a:t> içine alınması»</a:t>
            </a:r>
          </a:p>
          <a:p>
            <a:pPr algn="ctr"/>
            <a:endParaRPr lang="tr-TR" sz="1600" i="1" dirty="0">
              <a:latin typeface="Calibri" pitchFamily="34" charset="0"/>
            </a:endParaRPr>
          </a:p>
          <a:p>
            <a:pPr algn="ctr"/>
            <a:r>
              <a:rPr lang="tr-TR" sz="1600" b="1" i="1" dirty="0">
                <a:latin typeface="Calibri" pitchFamily="34" charset="0"/>
              </a:rPr>
              <a:t>Maruziyet Süresini Azaltma;</a:t>
            </a:r>
          </a:p>
          <a:p>
            <a:pPr algn="ctr"/>
            <a:r>
              <a:rPr lang="tr-TR" sz="1600" i="1" dirty="0">
                <a:latin typeface="Calibri" pitchFamily="34" charset="0"/>
              </a:rPr>
              <a:t>«Gürültülü ortamdaki çalışma </a:t>
            </a:r>
            <a:r>
              <a:rPr lang="tr-TR" sz="1600" b="1" i="1" dirty="0">
                <a:latin typeface="Calibri" pitchFamily="34" charset="0"/>
              </a:rPr>
              <a:t>süresinin kısaltılması</a:t>
            </a:r>
            <a:r>
              <a:rPr lang="tr-TR" sz="1600" i="1" dirty="0">
                <a:latin typeface="Calibri" pitchFamily="34" charset="0"/>
              </a:rPr>
              <a:t>»</a:t>
            </a:r>
          </a:p>
          <a:p>
            <a:pPr algn="ctr"/>
            <a:endParaRPr lang="tr-TR" sz="1600" i="1" dirty="0">
              <a:latin typeface="Calibri" pitchFamily="34" charset="0"/>
            </a:endParaRPr>
          </a:p>
          <a:p>
            <a:pPr algn="ctr"/>
            <a:r>
              <a:rPr lang="tr-TR" sz="1600" b="1" i="1" dirty="0">
                <a:latin typeface="Calibri" pitchFamily="34" charset="0"/>
              </a:rPr>
              <a:t>KKD Kullanma;</a:t>
            </a:r>
          </a:p>
          <a:p>
            <a:pPr algn="ctr"/>
            <a:r>
              <a:rPr lang="tr-TR" sz="1600" i="1" dirty="0">
                <a:latin typeface="Calibri" pitchFamily="34" charset="0"/>
              </a:rPr>
              <a:t>«Gürültüye karşı etkin </a:t>
            </a:r>
            <a:r>
              <a:rPr lang="tr-TR" sz="1600" b="1" i="1" dirty="0">
                <a:latin typeface="Calibri" pitchFamily="34" charset="0"/>
              </a:rPr>
              <a:t>kişisel koruyucu</a:t>
            </a:r>
            <a:r>
              <a:rPr lang="tr-TR" sz="1600" i="1" dirty="0">
                <a:latin typeface="Calibri" pitchFamily="34" charset="0"/>
              </a:rPr>
              <a:t> kullanmak»</a:t>
            </a:r>
          </a:p>
        </p:txBody>
      </p:sp>
      <p:sp>
        <p:nvSpPr>
          <p:cNvPr id="9" name="Rectangle 7"/>
          <p:cNvSpPr>
            <a:spLocks noChangeArrowheads="1"/>
          </p:cNvSpPr>
          <p:nvPr/>
        </p:nvSpPr>
        <p:spPr bwMode="gray">
          <a:xfrm>
            <a:off x="76200" y="1767284"/>
            <a:ext cx="2952750" cy="971550"/>
          </a:xfrm>
          <a:prstGeom prst="rect">
            <a:avLst/>
          </a:prstGeom>
          <a:solidFill>
            <a:schemeClr val="accent2">
              <a:lumMod val="75000"/>
            </a:schemeClr>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b="1" dirty="0">
                <a:solidFill>
                  <a:srgbClr val="FFFFFF"/>
                </a:solidFill>
                <a:latin typeface="Cambria Math" pitchFamily="18" charset="0"/>
                <a:ea typeface="Cambria Math" pitchFamily="18" charset="0"/>
              </a:rPr>
              <a:t>KAYNAKTA</a:t>
            </a:r>
            <a:r>
              <a:rPr lang="tr-TR" sz="1600" b="1" dirty="0">
                <a:solidFill>
                  <a:srgbClr val="FFFFFF"/>
                </a:solidFill>
                <a:latin typeface="Cambria Math" pitchFamily="18" charset="0"/>
                <a:ea typeface="Cambria Math" pitchFamily="18" charset="0"/>
              </a:rPr>
              <a:t> </a:t>
            </a:r>
          </a:p>
          <a:p>
            <a:pPr algn="ctr" defTabSz="801688" eaLnBrk="0" hangingPunct="0">
              <a:defRPr/>
            </a:pPr>
            <a:r>
              <a:rPr lang="tr-TR" sz="1600" b="1" dirty="0">
                <a:solidFill>
                  <a:srgbClr val="FFFFFF"/>
                </a:solidFill>
                <a:latin typeface="Cambria Math" pitchFamily="18" charset="0"/>
                <a:ea typeface="Cambria Math" pitchFamily="18" charset="0"/>
              </a:rPr>
              <a:t>ALINMASI GEREKEN ÖNLEMLER </a:t>
            </a:r>
          </a:p>
        </p:txBody>
      </p:sp>
    </p:spTree>
    <p:extLst>
      <p:ext uri="{BB962C8B-B14F-4D97-AF65-F5344CB8AC3E}">
        <p14:creationId xmlns:p14="http://schemas.microsoft.com/office/powerpoint/2010/main" val="2161443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İçerik Yer Tutucusu"/>
          <p:cNvGraphicFramePr>
            <a:graphicFrameLocks noGrp="1"/>
          </p:cNvGraphicFramePr>
          <p:nvPr>
            <p:ph idx="1"/>
          </p:nvPr>
        </p:nvGraphicFramePr>
        <p:xfrm>
          <a:off x="285720" y="1785926"/>
          <a:ext cx="8572560"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Başlık 3"/>
          <p:cNvSpPr txBox="1">
            <a:spLocks/>
          </p:cNvSpPr>
          <p:nvPr/>
        </p:nvSpPr>
        <p:spPr>
          <a:xfrm>
            <a:off x="928662" y="357166"/>
            <a:ext cx="7712968" cy="857232"/>
          </a:xfrm>
          <a:prstGeom prst="rect">
            <a:avLst/>
          </a:prstGeom>
        </p:spPr>
        <p:txBody>
          <a:bodyPr vert="horz" lIns="91440" tIns="45720" rIns="91440" bIns="45720" rtlCol="0" anchor="ctr">
            <a:noAutofit/>
          </a:bodyPr>
          <a:lstStyle/>
          <a:p>
            <a:pPr lvl="0">
              <a:spcBef>
                <a:spcPct val="0"/>
              </a:spcBef>
              <a:defRPr/>
            </a:pPr>
            <a:r>
              <a:rPr lang="tr-TR" sz="4000" b="1" dirty="0" smtClean="0">
                <a:solidFill>
                  <a:schemeClr val="bg1"/>
                </a:solidFill>
                <a:latin typeface="+mj-lt"/>
                <a:ea typeface="Times New Roman"/>
                <a:cs typeface="+mj-cs"/>
              </a:rPr>
              <a:t>ADIML</a:t>
            </a:r>
          </a:p>
        </p:txBody>
      </p:sp>
      <p:sp>
        <p:nvSpPr>
          <p:cNvPr id="5" name="Başlık 3"/>
          <p:cNvSpPr txBox="1">
            <a:spLocks/>
          </p:cNvSpPr>
          <p:nvPr/>
        </p:nvSpPr>
        <p:spPr>
          <a:xfrm>
            <a:off x="714348" y="428604"/>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7 İçerik Yer Tutucusu"/>
          <p:cNvGraphicFramePr>
            <a:graphicFrameLocks noGrp="1"/>
          </p:cNvGraphicFramePr>
          <p:nvPr>
            <p:ph sz="quarter" idx="13"/>
          </p:nvPr>
        </p:nvGraphicFramePr>
        <p:xfrm>
          <a:off x="609600" y="1803400"/>
          <a:ext cx="8153400" cy="436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Başlık 3"/>
          <p:cNvSpPr txBox="1">
            <a:spLocks/>
          </p:cNvSpPr>
          <p:nvPr/>
        </p:nvSpPr>
        <p:spPr>
          <a:xfrm>
            <a:off x="714348" y="428604"/>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H:\İŞ GÜVENLİĞİ\Kullanılabilecek Resimler\Risk 1.jpg"/>
          <p:cNvPicPr>
            <a:picLocks noChangeAspect="1" noChangeArrowheads="1"/>
          </p:cNvPicPr>
          <p:nvPr/>
        </p:nvPicPr>
        <p:blipFill>
          <a:blip r:embed="rId2"/>
          <a:srcRect/>
          <a:stretch>
            <a:fillRect/>
          </a:stretch>
        </p:blipFill>
        <p:spPr bwMode="auto">
          <a:xfrm>
            <a:off x="71406" y="3063132"/>
            <a:ext cx="8929750" cy="3247182"/>
          </a:xfrm>
          <a:prstGeom prst="rect">
            <a:avLst/>
          </a:prstGeom>
          <a:noFill/>
        </p:spPr>
      </p:pic>
      <p:sp>
        <p:nvSpPr>
          <p:cNvPr id="8" name="Başlık 3"/>
          <p:cNvSpPr txBox="1">
            <a:spLocks/>
          </p:cNvSpPr>
          <p:nvPr/>
        </p:nvSpPr>
        <p:spPr>
          <a:xfrm>
            <a:off x="714348" y="428604"/>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1.Adım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
        <p:nvSpPr>
          <p:cNvPr id="6" name="5 Dikdörtgen"/>
          <p:cNvSpPr/>
          <p:nvPr/>
        </p:nvSpPr>
        <p:spPr>
          <a:xfrm>
            <a:off x="285720" y="1714488"/>
            <a:ext cx="8715436" cy="523220"/>
          </a:xfrm>
          <a:prstGeom prst="rect">
            <a:avLst/>
          </a:prstGeom>
        </p:spPr>
        <p:txBody>
          <a:bodyPr wrap="square">
            <a:spAutoFit/>
          </a:bodyPr>
          <a:lstStyle/>
          <a:p>
            <a:pPr lvl="0">
              <a:buClr>
                <a:schemeClr val="accent3"/>
              </a:buClr>
              <a:defRPr/>
            </a:pPr>
            <a:r>
              <a:rPr lang="tr-TR" sz="2800" b="1" dirty="0" smtClean="0">
                <a:latin typeface="Calibri" pitchFamily="34" charset="0"/>
                <a:cs typeface="Calibri" pitchFamily="34" charset="0"/>
              </a:rPr>
              <a:t>Risk Değerlendirme Ekibinin Oluşturulması</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3"/>
          </p:nvPr>
        </p:nvGraphicFramePr>
        <p:xfrm>
          <a:off x="571472" y="1928802"/>
          <a:ext cx="8153400" cy="436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Dikdörtgen"/>
          <p:cNvSpPr/>
          <p:nvPr/>
        </p:nvSpPr>
        <p:spPr>
          <a:xfrm>
            <a:off x="142844" y="1714488"/>
            <a:ext cx="2500330" cy="1200329"/>
          </a:xfrm>
          <a:prstGeom prst="rect">
            <a:avLst/>
          </a:prstGeom>
        </p:spPr>
        <p:txBody>
          <a:bodyPr wrap="square">
            <a:spAutoFit/>
          </a:bodyPr>
          <a:lstStyle/>
          <a:p>
            <a:r>
              <a:rPr lang="tr-TR" dirty="0" smtClean="0">
                <a:latin typeface="Calibri" pitchFamily="34" charset="0"/>
                <a:cs typeface="Calibri" pitchFamily="34" charset="0"/>
              </a:rPr>
              <a:t>Okul ve eklentilerinde görev alan alan ve bölüm şefleri, pansiyon memuru v.b.</a:t>
            </a:r>
            <a:endParaRPr lang="tr-TR" dirty="0">
              <a:latin typeface="Calibri" pitchFamily="34" charset="0"/>
              <a:cs typeface="Calibri" pitchFamily="34" charset="0"/>
            </a:endParaRPr>
          </a:p>
        </p:txBody>
      </p:sp>
      <p:sp>
        <p:nvSpPr>
          <p:cNvPr id="6" name="5 Dikdörtgen"/>
          <p:cNvSpPr/>
          <p:nvPr/>
        </p:nvSpPr>
        <p:spPr>
          <a:xfrm>
            <a:off x="142844" y="4572008"/>
            <a:ext cx="2428892" cy="2308324"/>
          </a:xfrm>
          <a:prstGeom prst="rect">
            <a:avLst/>
          </a:prstGeom>
        </p:spPr>
        <p:txBody>
          <a:bodyPr wrap="square">
            <a:spAutoFit/>
          </a:bodyPr>
          <a:lstStyle/>
          <a:p>
            <a:r>
              <a:rPr lang="tr-TR" dirty="0" smtClean="0">
                <a:latin typeface="Calibri" pitchFamily="34" charset="0"/>
                <a:cs typeface="Calibri" pitchFamily="34" charset="0"/>
              </a:rPr>
              <a:t>Asli görevinin yanında, önleme, koruma, tahliye, yangınla mücadele, ilk yardım v.b. konularda özel olarak görevlendirilmiş hemşire, öğretmen, memur</a:t>
            </a:r>
            <a:endParaRPr lang="tr-TR" dirty="0">
              <a:latin typeface="Calibri" pitchFamily="34" charset="0"/>
              <a:cs typeface="Calibri" pitchFamily="34" charset="0"/>
            </a:endParaRPr>
          </a:p>
        </p:txBody>
      </p:sp>
      <p:sp>
        <p:nvSpPr>
          <p:cNvPr id="7" name="6 Dikdörtgen"/>
          <p:cNvSpPr/>
          <p:nvPr/>
        </p:nvSpPr>
        <p:spPr>
          <a:xfrm>
            <a:off x="5572132" y="1773784"/>
            <a:ext cx="2286016" cy="369332"/>
          </a:xfrm>
          <a:prstGeom prst="rect">
            <a:avLst/>
          </a:prstGeom>
        </p:spPr>
        <p:txBody>
          <a:bodyPr wrap="square">
            <a:spAutoFit/>
          </a:bodyPr>
          <a:lstStyle/>
          <a:p>
            <a:r>
              <a:rPr lang="tr-TR" dirty="0" smtClean="0">
                <a:latin typeface="Calibri" pitchFamily="34" charset="0"/>
                <a:cs typeface="Calibri" pitchFamily="34" charset="0"/>
              </a:rPr>
              <a:t>Okul/Kurum </a:t>
            </a:r>
            <a:r>
              <a:rPr lang="tr-TR" dirty="0" err="1" smtClean="0">
                <a:latin typeface="Calibri" pitchFamily="34" charset="0"/>
                <a:cs typeface="Calibri" pitchFamily="34" charset="0"/>
              </a:rPr>
              <a:t>Müd</a:t>
            </a:r>
            <a:r>
              <a:rPr lang="tr-TR" dirty="0" smtClean="0">
                <a:latin typeface="Calibri" pitchFamily="34" charset="0"/>
                <a:cs typeface="Calibri" pitchFamily="34" charset="0"/>
              </a:rPr>
              <a:t>. </a:t>
            </a:r>
            <a:endParaRPr lang="tr-TR" dirty="0">
              <a:latin typeface="Calibri" pitchFamily="34" charset="0"/>
              <a:cs typeface="Calibri" pitchFamily="34" charset="0"/>
            </a:endParaRPr>
          </a:p>
        </p:txBody>
      </p:sp>
      <p:sp>
        <p:nvSpPr>
          <p:cNvPr id="8" name="7 Dikdörtgen"/>
          <p:cNvSpPr/>
          <p:nvPr/>
        </p:nvSpPr>
        <p:spPr>
          <a:xfrm>
            <a:off x="6857984" y="5103674"/>
            <a:ext cx="2286016" cy="1754326"/>
          </a:xfrm>
          <a:prstGeom prst="rect">
            <a:avLst/>
          </a:prstGeom>
        </p:spPr>
        <p:txBody>
          <a:bodyPr wrap="square">
            <a:spAutoFit/>
          </a:bodyPr>
          <a:lstStyle/>
          <a:p>
            <a:r>
              <a:rPr lang="tr-TR" dirty="0" smtClean="0">
                <a:latin typeface="Calibri" pitchFamily="34" charset="0"/>
                <a:cs typeface="Calibri" pitchFamily="34" charset="0"/>
              </a:rPr>
              <a:t>Öğretmenler Kurulunda açık oyla seçilir</a:t>
            </a:r>
            <a:r>
              <a:rPr lang="en-GB" dirty="0" smtClean="0">
                <a:latin typeface="Calibri" pitchFamily="34" charset="0"/>
                <a:cs typeface="Calibri" pitchFamily="34" charset="0"/>
              </a:rPr>
              <a:t>,</a:t>
            </a:r>
            <a:r>
              <a:rPr lang="tr-TR" dirty="0" smtClean="0">
                <a:latin typeface="Calibri" pitchFamily="34" charset="0"/>
                <a:cs typeface="Calibri" pitchFamily="34" charset="0"/>
              </a:rPr>
              <a:t> seçilememesi durumunda Okul/Kurum </a:t>
            </a:r>
          </a:p>
          <a:p>
            <a:r>
              <a:rPr lang="tr-TR" dirty="0" err="1" smtClean="0">
                <a:latin typeface="Calibri" pitchFamily="34" charset="0"/>
                <a:cs typeface="Calibri" pitchFamily="34" charset="0"/>
              </a:rPr>
              <a:t>Müd</a:t>
            </a:r>
            <a:r>
              <a:rPr lang="tr-TR" dirty="0" smtClean="0">
                <a:latin typeface="Calibri" pitchFamily="34" charset="0"/>
                <a:cs typeface="Calibri" pitchFamily="34" charset="0"/>
              </a:rPr>
              <a:t>. belirlenir.</a:t>
            </a:r>
            <a:endParaRPr lang="tr-TR" dirty="0">
              <a:latin typeface="Calibri" pitchFamily="34" charset="0"/>
              <a:cs typeface="Calibri" pitchFamily="34" charset="0"/>
            </a:endParaRPr>
          </a:p>
        </p:txBody>
      </p:sp>
      <p:sp>
        <p:nvSpPr>
          <p:cNvPr id="9" name="Başlık 3"/>
          <p:cNvSpPr txBox="1">
            <a:spLocks/>
          </p:cNvSpPr>
          <p:nvPr/>
        </p:nvSpPr>
        <p:spPr>
          <a:xfrm>
            <a:off x="714348" y="428604"/>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1.Adım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sz="quarter" idx="13"/>
          </p:nvPr>
        </p:nvSpPr>
        <p:spPr bwMode="auto">
          <a:xfrm>
            <a:off x="642910" y="2285992"/>
            <a:ext cx="8153400" cy="23698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588" algn="l"/>
              </a:tabLst>
            </a:pP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tr-TR"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Her bir Risk Değerlendirme Ekibinden beklenen kendi sorumluluk alanlarının ve bu alanlarda yapılan faaliyetlerin iş sağlığı ve güvenliği ile ilgili tehlike ve risklerinin tanımlanması, tanımlanan risklerin önem derecelerinin belirlenmesi ve bu risklere karşı mevcut kontrol tedbirlerinin varlığının ve yeterliliğinin değerlendirilmesidir. </a:t>
            </a:r>
          </a:p>
        </p:txBody>
      </p:sp>
      <p:pic>
        <p:nvPicPr>
          <p:cNvPr id="5" name="Picture 2" descr="http://metaegitim.com/wp-content/uploads/2014/09/takim-ekip-calismasi702x250.jpg"/>
          <p:cNvPicPr>
            <a:picLocks noChangeAspect="1" noChangeArrowheads="1"/>
          </p:cNvPicPr>
          <p:nvPr/>
        </p:nvPicPr>
        <p:blipFill>
          <a:blip r:embed="rId2"/>
          <a:srcRect/>
          <a:stretch>
            <a:fillRect/>
          </a:stretch>
        </p:blipFill>
        <p:spPr bwMode="auto">
          <a:xfrm>
            <a:off x="1285852" y="4714884"/>
            <a:ext cx="6686550" cy="2143116"/>
          </a:xfrm>
          <a:prstGeom prst="rect">
            <a:avLst/>
          </a:prstGeom>
          <a:noFill/>
        </p:spPr>
      </p:pic>
      <p:sp>
        <p:nvSpPr>
          <p:cNvPr id="6" name="Content Placeholder 2"/>
          <p:cNvSpPr txBox="1">
            <a:spLocks noGrp="1"/>
          </p:cNvSpPr>
          <p:nvPr>
            <p:ph type="title"/>
          </p:nvPr>
        </p:nvSpPr>
        <p:spPr>
          <a:xfrm>
            <a:off x="571472" y="1714488"/>
            <a:ext cx="8153400" cy="1341120"/>
          </a:xfrm>
          <a:prstGeom prst="rect">
            <a:avLst/>
          </a:prstGeom>
        </p:spPr>
        <p:txBody>
          <a:bodyPr vert="horz" lIns="91440" tIns="45720" rIns="91440" bIns="45720" rtlCol="0" anchor="t">
            <a:noAutofit/>
          </a:bodyPr>
          <a:lstStyle/>
          <a:p>
            <a:pPr marR="0" lvl="0" algn="l" defTabSz="914400" rtl="0" eaLnBrk="1" fontAlgn="auto" latinLnBrk="0" hangingPunct="1">
              <a:lnSpc>
                <a:spcPct val="100000"/>
              </a:lnSpc>
              <a:spcBef>
                <a:spcPct val="20000"/>
              </a:spcBef>
              <a:spcAft>
                <a:spcPts val="0"/>
              </a:spcAft>
              <a:buClr>
                <a:schemeClr val="accent3"/>
              </a:buClr>
              <a:buSzTx/>
              <a:buFont typeface="Arial" pitchFamily="34" charset="0"/>
              <a:buNone/>
              <a:tabLst/>
              <a:defRPr/>
            </a:pPr>
            <a:r>
              <a:rPr kumimoji="0" lang="tr-TR" sz="2800" b="1" i="0" u="none" strike="noStrike" kern="1200" cap="none" spc="0" normalizeH="0" baseline="0" noProof="0" dirty="0" smtClean="0">
                <a:ln>
                  <a:noFill/>
                </a:ln>
                <a:solidFill>
                  <a:srgbClr val="FF0000"/>
                </a:solidFill>
                <a:effectLst/>
                <a:uLnTx/>
                <a:uFillTx/>
                <a:latin typeface="Calibri" pitchFamily="34" charset="0"/>
                <a:ea typeface="+mn-ea"/>
                <a:cs typeface="Calibri" pitchFamily="34" charset="0"/>
              </a:rPr>
              <a:t>2. ADIM: </a:t>
            </a:r>
            <a:r>
              <a:rPr kumimoji="0" lang="tr-TR" sz="2800" b="1" i="0" u="none" strike="noStrike" kern="1200" cap="none" spc="0" normalizeH="0" baseline="0" noProof="0" dirty="0" smtClean="0">
                <a:ln>
                  <a:noFill/>
                </a:ln>
                <a:effectLst/>
                <a:uLnTx/>
                <a:uFillTx/>
                <a:latin typeface="Calibri" pitchFamily="34" charset="0"/>
                <a:ea typeface="+mn-ea"/>
                <a:cs typeface="+mn-cs"/>
              </a:rPr>
              <a:t>Risk değerlendirme Ekiplerinin Eğitimi</a:t>
            </a:r>
            <a:endParaRPr kumimoji="0" lang="tr-TR" sz="2800" b="1" i="0" u="none" strike="noStrike" kern="1200" cap="none" spc="0" normalizeH="0" baseline="0" noProof="0" dirty="0" smtClean="0">
              <a:ln>
                <a:noFill/>
              </a:ln>
              <a:solidFill>
                <a:srgbClr val="FF0000"/>
              </a:solidFill>
              <a:effectLst/>
              <a:uLnTx/>
              <a:uFillTx/>
              <a:latin typeface="Calibri" pitchFamily="34" charset="0"/>
              <a:ea typeface="+mn-ea"/>
              <a:cs typeface="+mn-cs"/>
            </a:endParaRPr>
          </a:p>
        </p:txBody>
      </p:sp>
      <p:sp>
        <p:nvSpPr>
          <p:cNvPr id="7" name="Başlık 3"/>
          <p:cNvSpPr txBox="1">
            <a:spLocks/>
          </p:cNvSpPr>
          <p:nvPr/>
        </p:nvSpPr>
        <p:spPr>
          <a:xfrm>
            <a:off x="714348" y="428604"/>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2.Adım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sz="quarter" idx="13"/>
          </p:nvPr>
        </p:nvSpPr>
        <p:spPr bwMode="auto">
          <a:xfrm>
            <a:off x="609600" y="1803400"/>
            <a:ext cx="81534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588" algn="l"/>
              </a:tabLst>
            </a:pPr>
            <a:r>
              <a:rPr lang="tr-TR" sz="2400" dirty="0" smtClean="0">
                <a:latin typeface="Calibri" pitchFamily="34" charset="0"/>
                <a:ea typeface="Times New Roman" pitchFamily="18" charset="0"/>
                <a:cs typeface="Calibri" pitchFamily="34" charset="0"/>
              </a:rPr>
              <a:t>	     </a:t>
            </a:r>
            <a:r>
              <a:rPr kumimoji="0" lang="tr-TR"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Bu nedenle tüm risk değerlendirme ekibi üyelerine bu yeterliliği kazandıracak aşağıdaki eğitimlerin verilmesi önemlidir:</a:t>
            </a:r>
            <a:endParaRPr kumimoji="0" lang="tr-TR" sz="2400" b="0" i="0" u="none" strike="noStrike" cap="none" normalizeH="0" baseline="0" dirty="0" smtClean="0">
              <a:ln>
                <a:noFill/>
              </a:ln>
              <a:solidFill>
                <a:schemeClr val="tx1"/>
              </a:solidFill>
              <a:effectLst/>
              <a:latin typeface="Calibri" pitchFamily="34" charset="0"/>
              <a:cs typeface="Calibri" pitchFamily="34" charset="0"/>
            </a:endParaRPr>
          </a:p>
          <a:p>
            <a:pPr marR="0" lvl="0" indent="274638" algn="just" defTabSz="914400" rtl="0" eaLnBrk="0" fontAlgn="base" latinLnBrk="0" hangingPunct="0">
              <a:lnSpc>
                <a:spcPct val="100000"/>
              </a:lnSpc>
              <a:spcBef>
                <a:spcPct val="0"/>
              </a:spcBef>
              <a:spcAft>
                <a:spcPct val="0"/>
              </a:spcAft>
              <a:buClr>
                <a:srgbClr val="FF0000"/>
              </a:buClr>
              <a:buSzTx/>
              <a:buFontTx/>
              <a:buChar char="•"/>
            </a:pPr>
            <a:r>
              <a:rPr kumimoji="0" lang="tr-TR"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Uymakla yükümlü bulunan iş sağlığı ve güvenliği mevzuatı ve varsa diğer şartlar,</a:t>
            </a:r>
            <a:endParaRPr kumimoji="0" lang="tr-TR" sz="2400" b="0" i="0" u="none" strike="noStrike" cap="none" normalizeH="0" baseline="0" dirty="0" smtClean="0">
              <a:ln>
                <a:noFill/>
              </a:ln>
              <a:solidFill>
                <a:schemeClr val="tx1"/>
              </a:solidFill>
              <a:effectLst/>
              <a:latin typeface="Calibri" pitchFamily="34" charset="0"/>
              <a:cs typeface="Calibri" pitchFamily="34" charset="0"/>
            </a:endParaRPr>
          </a:p>
          <a:p>
            <a:pPr marR="0" lvl="0" indent="274638" algn="just" defTabSz="914400" rtl="0" eaLnBrk="0" fontAlgn="base" latinLnBrk="0" hangingPunct="0">
              <a:lnSpc>
                <a:spcPct val="100000"/>
              </a:lnSpc>
              <a:spcBef>
                <a:spcPct val="0"/>
              </a:spcBef>
              <a:spcAft>
                <a:spcPct val="0"/>
              </a:spcAft>
              <a:buClr>
                <a:srgbClr val="FF0000"/>
              </a:buClr>
              <a:buSzTx/>
              <a:buFontTx/>
              <a:buChar char="•"/>
            </a:pPr>
            <a:r>
              <a:rPr kumimoji="0" lang="tr-TR"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İşyerinin türüne göre değişen içerikte iş sağlığı ve güvenliği temel kuralları ve risklerinin yönetimi prensipleri,</a:t>
            </a:r>
            <a:endParaRPr kumimoji="0" lang="tr-TR" sz="2400" b="0" i="0" u="none" strike="noStrike" cap="none" normalizeH="0" baseline="0" dirty="0" smtClean="0">
              <a:ln>
                <a:noFill/>
              </a:ln>
              <a:solidFill>
                <a:schemeClr val="tx1"/>
              </a:solidFill>
              <a:effectLst/>
              <a:latin typeface="Calibri" pitchFamily="34" charset="0"/>
              <a:cs typeface="Calibri" pitchFamily="34" charset="0"/>
            </a:endParaRPr>
          </a:p>
          <a:p>
            <a:pPr marR="0" lvl="0" indent="274638" algn="just" defTabSz="914400" rtl="0" eaLnBrk="0" fontAlgn="base" latinLnBrk="0" hangingPunct="0">
              <a:lnSpc>
                <a:spcPct val="100000"/>
              </a:lnSpc>
              <a:spcBef>
                <a:spcPct val="0"/>
              </a:spcBef>
              <a:spcAft>
                <a:spcPct val="0"/>
              </a:spcAft>
              <a:buClr>
                <a:srgbClr val="FF0000"/>
              </a:buClr>
              <a:buSzTx/>
              <a:buFontTx/>
              <a:buChar char="•"/>
            </a:pPr>
            <a:r>
              <a:rPr kumimoji="0" lang="tr-TR"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Sahada örnek faaliyetler üzerinde uygulamalı iş sağlığı ve güvenliği risklerinin değerlendirilmesi, </a:t>
            </a:r>
          </a:p>
          <a:p>
            <a:pPr lvl="0" algn="just" eaLnBrk="0" fontAlgn="base" hangingPunct="0">
              <a:spcBef>
                <a:spcPct val="0"/>
              </a:spcBef>
              <a:spcAft>
                <a:spcPct val="0"/>
              </a:spcAft>
              <a:buNone/>
              <a:tabLst>
                <a:tab pos="-1588" algn="l"/>
              </a:tabLst>
            </a:pPr>
            <a:r>
              <a:rPr sz="2400" smtClean="0">
                <a:latin typeface="Calibri" pitchFamily="34" charset="0"/>
                <a:ea typeface="Times New Roman" pitchFamily="18" charset="0"/>
                <a:cs typeface="Calibri" pitchFamily="34" charset="0"/>
              </a:rPr>
              <a:t> </a:t>
            </a:r>
            <a:r>
              <a:rPr kumimoji="0" lang="tr-TR"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Söz konusu </a:t>
            </a:r>
            <a:r>
              <a:rPr lang="tr-TR" sz="2400" dirty="0" smtClean="0">
                <a:latin typeface="Calibri" pitchFamily="34" charset="0"/>
                <a:ea typeface="Times New Roman" pitchFamily="18" charset="0"/>
                <a:cs typeface="Calibri" pitchFamily="34" charset="0"/>
              </a:rPr>
              <a:t>eğitimler Okul/Kurum içinde iş güvenliği sorumlusu ve işyeri hekimi tarafından koordineli şekilde verilecektir.</a:t>
            </a:r>
            <a:r>
              <a:rPr kumimoji="0" lang="tr-TR"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tr-TR" sz="24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5" name="Başlık 3"/>
          <p:cNvSpPr txBox="1">
            <a:spLocks noGrp="1"/>
          </p:cNvSpPr>
          <p:nvPr>
            <p:ph type="title"/>
          </p:nvPr>
        </p:nvSpPr>
        <p:spPr>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2.Adım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sz="quarter" idx="13"/>
          </p:nvPr>
        </p:nvSpPr>
        <p:spPr bwMode="auto">
          <a:xfrm>
            <a:off x="428596" y="1785926"/>
            <a:ext cx="8405842"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buNone/>
              <a:tabLst>
                <a:tab pos="230188" algn="l"/>
              </a:tabLst>
            </a:pPr>
            <a:r>
              <a:rPr kumimoji="0" sz="2300" b="1" i="0" u="none" strike="noStrike" cap="none" normalizeH="0" baseline="0" smtClean="0">
                <a:ln>
                  <a:noFill/>
                </a:ln>
                <a:solidFill>
                  <a:srgbClr val="FF0000"/>
                </a:solidFill>
                <a:effectLst/>
                <a:latin typeface="Calibri" pitchFamily="34" charset="0"/>
                <a:ea typeface="Times New Roman" pitchFamily="18" charset="0"/>
                <a:cs typeface="Calibri" pitchFamily="34" charset="0"/>
              </a:rPr>
              <a:t>3.ADIM:</a:t>
            </a:r>
            <a:r>
              <a:rPr kumimoji="0" sz="2300" b="1" i="0" u="none" strike="noStrike" cap="none" normalizeH="0" baseline="0" smtClean="0">
                <a:ln>
                  <a:noFill/>
                </a:ln>
                <a:effectLst/>
                <a:latin typeface="Calibri" pitchFamily="34" charset="0"/>
                <a:ea typeface="Times New Roman" pitchFamily="18" charset="0"/>
                <a:cs typeface="Calibri" pitchFamily="34" charset="0"/>
              </a:rPr>
              <a:t>Risk Değerlendirme</a:t>
            </a:r>
            <a:r>
              <a:rPr kumimoji="0" sz="2300" b="1" i="0" u="none" strike="noStrike" cap="none" normalizeH="0" smtClean="0">
                <a:ln>
                  <a:noFill/>
                </a:ln>
                <a:effectLst/>
                <a:latin typeface="Calibri" pitchFamily="34" charset="0"/>
                <a:ea typeface="Times New Roman" pitchFamily="18" charset="0"/>
                <a:cs typeface="Calibri" pitchFamily="34" charset="0"/>
              </a:rPr>
              <a:t> Yapılacak Alan ve Faaliyetlerin Tanımlanması</a:t>
            </a:r>
            <a:endParaRPr sz="2300" b="1" smtClean="0">
              <a:latin typeface="Calibri" pitchFamily="34" charset="0"/>
              <a:ea typeface="Times New Roman" pitchFamily="18" charset="0"/>
              <a:cs typeface="Calibri" pitchFamily="34" charset="0"/>
            </a:endParaRPr>
          </a:p>
          <a:p>
            <a:pPr lvl="0" algn="just" fontAlgn="base">
              <a:spcBef>
                <a:spcPct val="0"/>
              </a:spcBef>
              <a:spcAft>
                <a:spcPct val="0"/>
              </a:spcAft>
              <a:buFont typeface="Wingdings" pitchFamily="2" charset="2"/>
              <a:buChar char="§"/>
              <a:tabLst>
                <a:tab pos="230188" algn="l"/>
              </a:tabLst>
            </a:pPr>
            <a:r>
              <a:rPr kumimoji="0" lang="tr-TR" sz="23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Proje Ekibi üyeleri tarafından Okul/Kurumda kendi birimlerinin sorumluluk alanlarında olan Okul/Kurum içi ve </a:t>
            </a:r>
            <a:r>
              <a:rPr lang="tr-TR" sz="2300" dirty="0" smtClean="0">
                <a:latin typeface="Calibri" pitchFamily="34" charset="0"/>
                <a:ea typeface="Times New Roman" pitchFamily="18" charset="0"/>
                <a:cs typeface="Calibri" pitchFamily="34" charset="0"/>
              </a:rPr>
              <a:t>Okul/Kurum </a:t>
            </a:r>
            <a:r>
              <a:rPr kumimoji="0" lang="tr-TR" sz="23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eklentileri de dahil olmak üzere tüm alanlar ve her bir alanda yürütülen tüm faaliyetler;</a:t>
            </a:r>
            <a:endParaRPr kumimoji="0" lang="tr-TR" sz="2300" b="0" i="0" u="none" strike="noStrike" cap="none" normalizeH="0" baseline="0" dirty="0" smtClean="0">
              <a:ln>
                <a:noFill/>
              </a:ln>
              <a:solidFill>
                <a:schemeClr val="tx1"/>
              </a:solidFill>
              <a:effectLst/>
              <a:latin typeface="Calibri" pitchFamily="34" charset="0"/>
              <a:cs typeface="Calibri" pitchFamily="34" charset="0"/>
            </a:endParaRPr>
          </a:p>
          <a:p>
            <a:pPr marR="0" lvl="0" indent="265113" algn="just" defTabSz="914400" rtl="0" eaLnBrk="0" fontAlgn="base" latinLnBrk="0" hangingPunct="0">
              <a:lnSpc>
                <a:spcPct val="100000"/>
              </a:lnSpc>
              <a:spcBef>
                <a:spcPct val="0"/>
              </a:spcBef>
              <a:spcAft>
                <a:spcPct val="0"/>
              </a:spcAft>
              <a:buClr>
                <a:srgbClr val="FF0000"/>
              </a:buClr>
              <a:buSzTx/>
              <a:buFont typeface="Arial" pitchFamily="34" charset="0"/>
              <a:buChar char="•"/>
            </a:pPr>
            <a:r>
              <a:rPr kumimoji="0" lang="tr-TR" sz="2300" b="1" i="0" u="none" strike="noStrike" cap="none" normalizeH="0" baseline="0" dirty="0" smtClean="0">
                <a:ln>
                  <a:noFill/>
                </a:ln>
                <a:solidFill>
                  <a:srgbClr val="FF0000"/>
                </a:solidFill>
                <a:effectLst/>
                <a:latin typeface="Calibri" pitchFamily="34" charset="0"/>
                <a:ea typeface="Times New Roman" pitchFamily="18" charset="0"/>
                <a:cs typeface="Calibri" pitchFamily="34" charset="0"/>
              </a:rPr>
              <a:t>Normal şartlardaki faaliyetler</a:t>
            </a:r>
            <a:endParaRPr kumimoji="0" lang="tr-TR" sz="2300" b="1" i="0" u="none" strike="noStrike" cap="none" normalizeH="0" baseline="0" dirty="0" smtClean="0">
              <a:ln>
                <a:noFill/>
              </a:ln>
              <a:solidFill>
                <a:srgbClr val="FF0000"/>
              </a:solidFill>
              <a:effectLst/>
              <a:latin typeface="Calibri" pitchFamily="34" charset="0"/>
              <a:cs typeface="Calibri" pitchFamily="34" charset="0"/>
            </a:endParaRPr>
          </a:p>
          <a:p>
            <a:pPr marR="0" lvl="0" indent="265113" algn="just" defTabSz="914400" rtl="0" eaLnBrk="0" fontAlgn="base" latinLnBrk="0" hangingPunct="0">
              <a:lnSpc>
                <a:spcPct val="100000"/>
              </a:lnSpc>
              <a:spcBef>
                <a:spcPct val="0"/>
              </a:spcBef>
              <a:spcAft>
                <a:spcPct val="0"/>
              </a:spcAft>
              <a:buClr>
                <a:srgbClr val="FF0000"/>
              </a:buClr>
              <a:buSzTx/>
              <a:buFont typeface="Arial" pitchFamily="34" charset="0"/>
              <a:buChar char="•"/>
            </a:pPr>
            <a:r>
              <a:rPr kumimoji="0" lang="tr-TR" sz="2300" b="1" i="0" u="none" strike="noStrike" cap="none" normalizeH="0" baseline="0" dirty="0" smtClean="0">
                <a:ln>
                  <a:noFill/>
                </a:ln>
                <a:solidFill>
                  <a:srgbClr val="FF0000"/>
                </a:solidFill>
                <a:effectLst/>
                <a:latin typeface="Calibri" pitchFamily="34" charset="0"/>
                <a:ea typeface="Times New Roman" pitchFamily="18" charset="0"/>
                <a:cs typeface="Calibri" pitchFamily="34" charset="0"/>
              </a:rPr>
              <a:t>Temizlik, bakım</a:t>
            </a:r>
            <a:r>
              <a:rPr kumimoji="0" lang="tr-TR" sz="2300" b="1" i="0" u="none" strike="noStrike" cap="none" normalizeH="0" baseline="0" dirty="0" smtClean="0">
                <a:ln>
                  <a:noFill/>
                </a:ln>
                <a:solidFill>
                  <a:srgbClr val="FF0000"/>
                </a:solidFill>
                <a:effectLst/>
                <a:latin typeface="Calibri" pitchFamily="34" charset="0"/>
                <a:ea typeface="Times New Roman" pitchFamily="18" charset="0"/>
                <a:cs typeface="Calibri" pitchFamily="34" charset="0"/>
                <a:sym typeface="Symbol" pitchFamily="18" charset="2"/>
              </a:rPr>
              <a:t></a:t>
            </a:r>
            <a:r>
              <a:rPr kumimoji="0" lang="tr-TR" sz="2300" b="1" i="0" u="none" strike="noStrike" cap="none" normalizeH="0" baseline="0" dirty="0" smtClean="0">
                <a:ln>
                  <a:noFill/>
                </a:ln>
                <a:solidFill>
                  <a:srgbClr val="FF0000"/>
                </a:solidFill>
                <a:effectLst/>
                <a:latin typeface="Calibri" pitchFamily="34" charset="0"/>
                <a:ea typeface="Times New Roman" pitchFamily="18" charset="0"/>
                <a:cs typeface="Calibri" pitchFamily="34" charset="0"/>
              </a:rPr>
              <a:t>onarım gibi zaman zaman olan faaliyetler</a:t>
            </a:r>
            <a:endParaRPr kumimoji="0" lang="tr-TR" sz="2300" b="1" i="0" u="none" strike="noStrike" cap="none" normalizeH="0" baseline="0" dirty="0" smtClean="0">
              <a:ln>
                <a:noFill/>
              </a:ln>
              <a:solidFill>
                <a:srgbClr val="FF0000"/>
              </a:solidFill>
              <a:effectLst/>
              <a:latin typeface="Calibri" pitchFamily="34" charset="0"/>
              <a:cs typeface="Calibri" pitchFamily="34" charset="0"/>
              <a:sym typeface="Symbol" pitchFamily="18" charset="2"/>
            </a:endParaRPr>
          </a:p>
          <a:p>
            <a:pPr marR="0" lvl="0" indent="265113" algn="just" defTabSz="914400" rtl="0" eaLnBrk="0" fontAlgn="base" latinLnBrk="0" hangingPunct="0">
              <a:lnSpc>
                <a:spcPct val="100000"/>
              </a:lnSpc>
              <a:spcBef>
                <a:spcPct val="0"/>
              </a:spcBef>
              <a:spcAft>
                <a:spcPct val="0"/>
              </a:spcAft>
              <a:buClr>
                <a:srgbClr val="FF0000"/>
              </a:buClr>
              <a:buSzTx/>
              <a:buFont typeface="Arial" pitchFamily="34" charset="0"/>
              <a:buChar char="•"/>
            </a:pPr>
            <a:r>
              <a:rPr kumimoji="0" lang="tr-TR" sz="2300" b="1" i="0" u="none" strike="noStrike" cap="none" normalizeH="0" baseline="0" dirty="0" smtClean="0">
                <a:ln>
                  <a:noFill/>
                </a:ln>
                <a:solidFill>
                  <a:srgbClr val="FF0000"/>
                </a:solidFill>
                <a:effectLst/>
                <a:latin typeface="Calibri" pitchFamily="34" charset="0"/>
                <a:ea typeface="Times New Roman" pitchFamily="18" charset="0"/>
                <a:cs typeface="Calibri" pitchFamily="34" charset="0"/>
                <a:sym typeface="Symbol" pitchFamily="18" charset="2"/>
              </a:rPr>
              <a:t>Tedarikçi, taşeron,  vb. faaliyetleri</a:t>
            </a:r>
            <a:endParaRPr kumimoji="0" lang="tr-TR" sz="2300" b="1" i="0" u="none" strike="noStrike" cap="none" normalizeH="0" baseline="0" dirty="0" smtClean="0">
              <a:ln>
                <a:noFill/>
              </a:ln>
              <a:solidFill>
                <a:srgbClr val="FF0000"/>
              </a:solidFill>
              <a:effectLst/>
              <a:latin typeface="Calibri" pitchFamily="34" charset="0"/>
              <a:cs typeface="Calibri" pitchFamily="34" charset="0"/>
              <a:sym typeface="Symbol" pitchFamily="18" charset="2"/>
            </a:endParaRPr>
          </a:p>
          <a:p>
            <a:pPr marR="0" lvl="0" indent="265113" algn="just" defTabSz="914400" rtl="0" eaLnBrk="0" fontAlgn="base" latinLnBrk="0" hangingPunct="0">
              <a:lnSpc>
                <a:spcPct val="100000"/>
              </a:lnSpc>
              <a:spcBef>
                <a:spcPct val="0"/>
              </a:spcBef>
              <a:spcAft>
                <a:spcPct val="0"/>
              </a:spcAft>
              <a:buClr>
                <a:srgbClr val="FF0000"/>
              </a:buClr>
              <a:buSzTx/>
              <a:buFont typeface="Arial" pitchFamily="34" charset="0"/>
              <a:buChar char="•"/>
            </a:pPr>
            <a:r>
              <a:rPr kumimoji="0" lang="tr-TR" sz="2300" b="1" i="0" u="none" strike="noStrike" cap="none" normalizeH="0" baseline="0" dirty="0" smtClean="0">
                <a:ln>
                  <a:noFill/>
                </a:ln>
                <a:solidFill>
                  <a:srgbClr val="FF0000"/>
                </a:solidFill>
                <a:effectLst/>
                <a:latin typeface="Calibri" pitchFamily="34" charset="0"/>
                <a:ea typeface="Times New Roman" pitchFamily="18" charset="0"/>
                <a:cs typeface="Calibri" pitchFamily="34" charset="0"/>
                <a:sym typeface="Symbol" pitchFamily="18" charset="2"/>
              </a:rPr>
              <a:t>Ziyaretçi faaliyetleri</a:t>
            </a:r>
            <a:endParaRPr kumimoji="0" lang="tr-TR" sz="2300" b="1" i="0" u="none" strike="noStrike" cap="none" normalizeH="0" baseline="0" dirty="0" smtClean="0">
              <a:ln>
                <a:noFill/>
              </a:ln>
              <a:solidFill>
                <a:srgbClr val="FF0000"/>
              </a:solidFill>
              <a:effectLst/>
              <a:latin typeface="Calibri" pitchFamily="34" charset="0"/>
              <a:cs typeface="Calibri"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230188" algn="l"/>
              </a:tabLst>
            </a:pPr>
            <a:r>
              <a:rPr kumimoji="0" lang="tr-TR" sz="23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sym typeface="Symbol" pitchFamily="18" charset="2"/>
              </a:rPr>
              <a:t>dahil olmak üzere tanımlanır.</a:t>
            </a:r>
          </a:p>
          <a:p>
            <a:pPr lvl="0" algn="just" eaLnBrk="0" fontAlgn="base" hangingPunct="0">
              <a:spcBef>
                <a:spcPct val="0"/>
              </a:spcBef>
              <a:spcAft>
                <a:spcPct val="0"/>
              </a:spcAft>
              <a:buFont typeface="Wingdings" pitchFamily="2" charset="2"/>
              <a:buChar char="§"/>
              <a:tabLst>
                <a:tab pos="230188" algn="l"/>
              </a:tabLst>
            </a:pPr>
            <a:r>
              <a:rPr kumimoji="0" lang="tr-TR" sz="23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sym typeface="Symbol" pitchFamily="18" charset="2"/>
              </a:rPr>
              <a:t>Ayrıca </a:t>
            </a:r>
            <a:r>
              <a:rPr lang="tr-TR" sz="2300" dirty="0" smtClean="0">
                <a:latin typeface="Calibri" pitchFamily="34" charset="0"/>
                <a:ea typeface="Times New Roman" pitchFamily="18" charset="0"/>
                <a:cs typeface="Calibri" pitchFamily="34" charset="0"/>
              </a:rPr>
              <a:t>Okul/Kurum </a:t>
            </a:r>
            <a:r>
              <a:rPr kumimoji="0" lang="tr-TR" sz="23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sym typeface="Symbol" pitchFamily="18" charset="2"/>
              </a:rPr>
              <a:t>dışında </a:t>
            </a:r>
            <a:r>
              <a:rPr lang="tr-TR" sz="2300" dirty="0" smtClean="0">
                <a:latin typeface="Calibri" pitchFamily="34" charset="0"/>
                <a:ea typeface="Times New Roman" pitchFamily="18" charset="0"/>
                <a:cs typeface="Calibri" pitchFamily="34" charset="0"/>
              </a:rPr>
              <a:t>Okul/Kurum </a:t>
            </a:r>
            <a:r>
              <a:rPr kumimoji="0" lang="tr-TR" sz="23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sym typeface="Symbol" pitchFamily="18" charset="2"/>
              </a:rPr>
              <a:t>için risk yaratabilecek tesisler, karayolları, demir yolları, hava alanı, yerleşimler, akarsular vb. tüm yerler tanımlanır.</a:t>
            </a:r>
          </a:p>
        </p:txBody>
      </p:sp>
      <p:sp>
        <p:nvSpPr>
          <p:cNvPr id="5" name="Başlık 3"/>
          <p:cNvSpPr txBox="1">
            <a:spLocks/>
          </p:cNvSpPr>
          <p:nvPr/>
        </p:nvSpPr>
        <p:spPr>
          <a:xfrm>
            <a:off x="714348" y="428604"/>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3.Adım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42852"/>
            <a:ext cx="8153400" cy="1341120"/>
          </a:xfrm>
        </p:spPr>
        <p:txBody>
          <a:bodyPr>
            <a:normAutofit/>
          </a:bodyPr>
          <a:lstStyle/>
          <a:p>
            <a:r>
              <a:rPr lang="tr-TR" altLang="tr-TR" sz="3200" b="1" dirty="0" smtClean="0">
                <a:solidFill>
                  <a:srgbClr val="FF0000"/>
                </a:solidFill>
                <a:latin typeface="Calibri" pitchFamily="34" charset="0"/>
              </a:rPr>
              <a:t>1. Temel </a:t>
            </a:r>
            <a:r>
              <a:rPr lang="tr-TR" altLang="tr-TR" sz="3200" b="1" dirty="0">
                <a:solidFill>
                  <a:srgbClr val="FF0000"/>
                </a:solidFill>
                <a:latin typeface="Calibri" pitchFamily="34" charset="0"/>
              </a:rPr>
              <a:t>Kavramlar ve </a:t>
            </a:r>
            <a:r>
              <a:rPr lang="tr-TR" altLang="tr-TR" sz="3200" b="1" dirty="0" smtClean="0">
                <a:solidFill>
                  <a:srgbClr val="FF0000"/>
                </a:solidFill>
                <a:latin typeface="Calibri" pitchFamily="34" charset="0"/>
              </a:rPr>
              <a:t>Tanımlar</a:t>
            </a:r>
            <a:endParaRPr lang="tr-TR" sz="3200" dirty="0">
              <a:solidFill>
                <a:srgbClr val="FF0000"/>
              </a:solidFill>
            </a:endParaRPr>
          </a:p>
        </p:txBody>
      </p:sp>
      <p:pic>
        <p:nvPicPr>
          <p:cNvPr id="4" name="Picture 4" descr="BEARTRP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3636" y="1857364"/>
            <a:ext cx="2127250"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7" name="Content Placeholder 2"/>
          <p:cNvSpPr txBox="1">
            <a:spLocks/>
          </p:cNvSpPr>
          <p:nvPr/>
        </p:nvSpPr>
        <p:spPr>
          <a:xfrm>
            <a:off x="285720" y="2214554"/>
            <a:ext cx="5786478" cy="1614486"/>
          </a:xfrm>
          <a:prstGeom prst="rect">
            <a:avLst/>
          </a:prstGeom>
        </p:spPr>
        <p:txBody>
          <a:bodyPr>
            <a:normAutofit fontScale="92500" lnSpcReduction="20000"/>
          </a:bodyPr>
          <a:lstStyle/>
          <a:p>
            <a:pPr marL="274320" marR="0" lvl="0" indent="-274320" algn="just" defTabSz="914400" rtl="0" eaLnBrk="1" fontAlgn="auto" latinLnBrk="0" hangingPunct="1">
              <a:lnSpc>
                <a:spcPct val="100000"/>
              </a:lnSpc>
              <a:spcBef>
                <a:spcPts val="700"/>
              </a:spcBef>
              <a:spcAft>
                <a:spcPts val="0"/>
              </a:spcAft>
              <a:buClr>
                <a:schemeClr val="accent3"/>
              </a:buClr>
              <a:buSzPct val="60000"/>
              <a:buFont typeface="Wingdings 2"/>
              <a:buChar char=""/>
              <a:tabLst/>
              <a:defRPr/>
            </a:pPr>
            <a:r>
              <a:rPr kumimoji="0" lang="en-GB" sz="3000" b="1" i="0" u="none" strike="noStrike" kern="1200" cap="none" spc="0" normalizeH="0" baseline="0" noProof="0" dirty="0" err="1" smtClean="0">
                <a:ln>
                  <a:noFill/>
                </a:ln>
                <a:solidFill>
                  <a:srgbClr val="FF0000"/>
                </a:solidFill>
                <a:effectLst/>
                <a:uLnTx/>
                <a:uFillTx/>
                <a:latin typeface="Calibri" pitchFamily="34" charset="0"/>
                <a:cs typeface="Calibri" pitchFamily="34" charset="0"/>
              </a:rPr>
              <a:t>Tehlike</a:t>
            </a:r>
            <a:r>
              <a:rPr kumimoji="0" lang="en-GB" sz="3000" b="1" i="0" u="none" strike="noStrike" kern="1200" cap="none" spc="0" normalizeH="0" baseline="0" noProof="0" dirty="0" smtClean="0">
                <a:ln>
                  <a:noFill/>
                </a:ln>
                <a:solidFill>
                  <a:srgbClr val="FF0000"/>
                </a:solidFill>
                <a:effectLst/>
                <a:uLnTx/>
                <a:uFillTx/>
                <a:latin typeface="Calibri" pitchFamily="34" charset="0"/>
                <a:cs typeface="Calibri" pitchFamily="34" charset="0"/>
              </a:rPr>
              <a:t>:</a:t>
            </a:r>
            <a:r>
              <a:rPr kumimoji="0" lang="en-GB" sz="3000" b="0" i="0" u="none" strike="noStrike" kern="1200" cap="none" spc="0" normalizeH="0" baseline="0" noProof="0" dirty="0" smtClean="0">
                <a:ln>
                  <a:noFill/>
                </a:ln>
                <a:solidFill>
                  <a:schemeClr val="tx1"/>
                </a:solidFill>
                <a:effectLst/>
                <a:uLnTx/>
                <a:uFillTx/>
                <a:latin typeface="Calibri" pitchFamily="34" charset="0"/>
                <a:cs typeface="Calibri" pitchFamily="34" charset="0"/>
              </a:rPr>
              <a:t> </a:t>
            </a:r>
            <a:r>
              <a:rPr kumimoji="0" lang="en-GB" sz="3000" b="0" i="0" u="none" strike="noStrike" kern="1200" cap="none" spc="0" normalizeH="0" baseline="0" noProof="0" dirty="0" err="1" smtClean="0">
                <a:ln>
                  <a:noFill/>
                </a:ln>
                <a:solidFill>
                  <a:schemeClr val="tx1"/>
                </a:solidFill>
                <a:effectLst/>
                <a:uLnTx/>
                <a:uFillTx/>
                <a:latin typeface="Calibri" pitchFamily="34" charset="0"/>
                <a:cs typeface="Calibri" pitchFamily="34" charset="0"/>
              </a:rPr>
              <a:t>İşyerinde</a:t>
            </a:r>
            <a:r>
              <a:rPr kumimoji="0" lang="en-GB" sz="3000" b="0" i="0" u="none" strike="noStrike" kern="1200" cap="none" spc="0" normalizeH="0" baseline="0" noProof="0" dirty="0" smtClean="0">
                <a:ln>
                  <a:noFill/>
                </a:ln>
                <a:solidFill>
                  <a:schemeClr val="tx1"/>
                </a:solidFill>
                <a:effectLst/>
                <a:uLnTx/>
                <a:uFillTx/>
                <a:latin typeface="Calibri" pitchFamily="34" charset="0"/>
                <a:cs typeface="Calibri" pitchFamily="34" charset="0"/>
              </a:rPr>
              <a:t> </a:t>
            </a:r>
            <a:r>
              <a:rPr kumimoji="0" lang="en-GB" sz="3000" b="0" i="0" u="none" strike="noStrike" kern="1200" cap="none" spc="0" normalizeH="0" baseline="0" noProof="0" dirty="0" err="1" smtClean="0">
                <a:ln>
                  <a:noFill/>
                </a:ln>
                <a:solidFill>
                  <a:schemeClr val="tx1"/>
                </a:solidFill>
                <a:effectLst/>
                <a:uLnTx/>
                <a:uFillTx/>
                <a:latin typeface="Calibri" pitchFamily="34" charset="0"/>
                <a:cs typeface="Calibri" pitchFamily="34" charset="0"/>
              </a:rPr>
              <a:t>var</a:t>
            </a:r>
            <a:r>
              <a:rPr kumimoji="0" lang="en-GB" sz="3000" b="0" i="0" u="none" strike="noStrike" kern="1200" cap="none" spc="0" normalizeH="0" baseline="0" noProof="0" dirty="0" smtClean="0">
                <a:ln>
                  <a:noFill/>
                </a:ln>
                <a:solidFill>
                  <a:schemeClr val="tx1"/>
                </a:solidFill>
                <a:effectLst/>
                <a:uLnTx/>
                <a:uFillTx/>
                <a:latin typeface="Calibri" pitchFamily="34" charset="0"/>
                <a:cs typeface="Calibri" pitchFamily="34" charset="0"/>
              </a:rPr>
              <a:t> </a:t>
            </a:r>
            <a:r>
              <a:rPr kumimoji="0" lang="en-GB" sz="3000" b="0" i="0" u="none" strike="noStrike" kern="1200" cap="none" spc="0" normalizeH="0" baseline="0" noProof="0" dirty="0" err="1" smtClean="0">
                <a:ln>
                  <a:noFill/>
                </a:ln>
                <a:solidFill>
                  <a:schemeClr val="tx1"/>
                </a:solidFill>
                <a:effectLst/>
                <a:uLnTx/>
                <a:uFillTx/>
                <a:latin typeface="Calibri" pitchFamily="34" charset="0"/>
                <a:cs typeface="Calibri" pitchFamily="34" charset="0"/>
              </a:rPr>
              <a:t>olan</a:t>
            </a:r>
            <a:r>
              <a:rPr kumimoji="0" lang="en-GB" sz="3000" b="0" i="0" u="none" strike="noStrike" kern="1200" cap="none" spc="0" normalizeH="0" baseline="0" noProof="0" dirty="0" smtClean="0">
                <a:ln>
                  <a:noFill/>
                </a:ln>
                <a:solidFill>
                  <a:schemeClr val="tx1"/>
                </a:solidFill>
                <a:effectLst/>
                <a:uLnTx/>
                <a:uFillTx/>
                <a:latin typeface="Calibri" pitchFamily="34" charset="0"/>
                <a:cs typeface="Calibri" pitchFamily="34" charset="0"/>
              </a:rPr>
              <a:t> </a:t>
            </a:r>
            <a:r>
              <a:rPr kumimoji="0" lang="en-GB" sz="3000" b="0" i="0" u="none" strike="noStrike" kern="1200" cap="none" spc="0" normalizeH="0" baseline="0" noProof="0" dirty="0" err="1" smtClean="0">
                <a:ln>
                  <a:noFill/>
                </a:ln>
                <a:solidFill>
                  <a:schemeClr val="tx1"/>
                </a:solidFill>
                <a:effectLst/>
                <a:uLnTx/>
                <a:uFillTx/>
                <a:latin typeface="Calibri" pitchFamily="34" charset="0"/>
                <a:cs typeface="Calibri" pitchFamily="34" charset="0"/>
              </a:rPr>
              <a:t>ya</a:t>
            </a:r>
            <a:r>
              <a:rPr kumimoji="0" lang="en-GB" sz="3000" b="0" i="0" u="none" strike="noStrike" kern="1200" cap="none" spc="0" normalizeH="0" baseline="0" noProof="0" dirty="0" smtClean="0">
                <a:ln>
                  <a:noFill/>
                </a:ln>
                <a:solidFill>
                  <a:schemeClr val="tx1"/>
                </a:solidFill>
                <a:effectLst/>
                <a:uLnTx/>
                <a:uFillTx/>
                <a:latin typeface="Calibri" pitchFamily="34" charset="0"/>
                <a:cs typeface="Calibri" pitchFamily="34" charset="0"/>
              </a:rPr>
              <a:t> </a:t>
            </a:r>
            <a:r>
              <a:rPr kumimoji="0" lang="en-GB" sz="3000" b="0" i="0" u="none" strike="noStrike" kern="1200" cap="none" spc="0" normalizeH="0" baseline="0" noProof="0" dirty="0" err="1" smtClean="0">
                <a:ln>
                  <a:noFill/>
                </a:ln>
                <a:solidFill>
                  <a:schemeClr val="tx1"/>
                </a:solidFill>
                <a:effectLst/>
                <a:uLnTx/>
                <a:uFillTx/>
                <a:latin typeface="Calibri" pitchFamily="34" charset="0"/>
                <a:cs typeface="Calibri" pitchFamily="34" charset="0"/>
              </a:rPr>
              <a:t>da</a:t>
            </a:r>
            <a:r>
              <a:rPr kumimoji="0" lang="en-GB" sz="3000" b="0" i="0" u="none" strike="noStrike" kern="1200" cap="none" spc="0" normalizeH="0" baseline="0" noProof="0" dirty="0" smtClean="0">
                <a:ln>
                  <a:noFill/>
                </a:ln>
                <a:solidFill>
                  <a:schemeClr val="tx1"/>
                </a:solidFill>
                <a:effectLst/>
                <a:uLnTx/>
                <a:uFillTx/>
                <a:latin typeface="Calibri" pitchFamily="34" charset="0"/>
                <a:cs typeface="Calibri" pitchFamily="34" charset="0"/>
              </a:rPr>
              <a:t> </a:t>
            </a:r>
            <a:r>
              <a:rPr kumimoji="0" lang="en-GB" sz="3000" b="0" i="0" u="none" strike="noStrike" kern="1200" cap="none" spc="0" normalizeH="0" baseline="0" noProof="0" dirty="0" err="1" smtClean="0">
                <a:ln>
                  <a:noFill/>
                </a:ln>
                <a:solidFill>
                  <a:schemeClr val="tx1"/>
                </a:solidFill>
                <a:effectLst/>
                <a:uLnTx/>
                <a:uFillTx/>
                <a:latin typeface="Calibri" pitchFamily="34" charset="0"/>
                <a:cs typeface="Calibri" pitchFamily="34" charset="0"/>
              </a:rPr>
              <a:t>dışarıdan</a:t>
            </a:r>
            <a:r>
              <a:rPr kumimoji="0" lang="en-GB" sz="3000" b="0" i="0" u="none" strike="noStrike" kern="1200" cap="none" spc="0" normalizeH="0" baseline="0" noProof="0" dirty="0" smtClean="0">
                <a:ln>
                  <a:noFill/>
                </a:ln>
                <a:solidFill>
                  <a:schemeClr val="tx1"/>
                </a:solidFill>
                <a:effectLst/>
                <a:uLnTx/>
                <a:uFillTx/>
                <a:latin typeface="Calibri" pitchFamily="34" charset="0"/>
                <a:cs typeface="Calibri" pitchFamily="34" charset="0"/>
              </a:rPr>
              <a:t> </a:t>
            </a:r>
            <a:r>
              <a:rPr kumimoji="0" lang="en-GB" sz="3000" b="0" i="0" u="none" strike="noStrike" kern="1200" cap="none" spc="0" normalizeH="0" baseline="0" noProof="0" dirty="0" err="1" smtClean="0">
                <a:ln>
                  <a:noFill/>
                </a:ln>
                <a:solidFill>
                  <a:schemeClr val="tx1"/>
                </a:solidFill>
                <a:effectLst/>
                <a:uLnTx/>
                <a:uFillTx/>
                <a:latin typeface="Calibri" pitchFamily="34" charset="0"/>
                <a:cs typeface="Calibri" pitchFamily="34" charset="0"/>
              </a:rPr>
              <a:t>gelebilecek</a:t>
            </a:r>
            <a:r>
              <a:rPr kumimoji="0" lang="en-GB" sz="3000" b="0" i="0" u="none" strike="noStrike" kern="1200" cap="none" spc="0" normalizeH="0" baseline="0" noProof="0" dirty="0" smtClean="0">
                <a:ln>
                  <a:noFill/>
                </a:ln>
                <a:solidFill>
                  <a:schemeClr val="tx1"/>
                </a:solidFill>
                <a:effectLst/>
                <a:uLnTx/>
                <a:uFillTx/>
                <a:latin typeface="Calibri" pitchFamily="34" charset="0"/>
                <a:cs typeface="Calibri" pitchFamily="34" charset="0"/>
              </a:rPr>
              <a:t>, </a:t>
            </a:r>
            <a:r>
              <a:rPr kumimoji="0" lang="en-GB" sz="3000" b="0" i="0" u="none" strike="noStrike" kern="1200" cap="none" spc="0" normalizeH="0" baseline="0" noProof="0" dirty="0" err="1" smtClean="0">
                <a:ln>
                  <a:noFill/>
                </a:ln>
                <a:solidFill>
                  <a:schemeClr val="tx1"/>
                </a:solidFill>
                <a:effectLst/>
                <a:uLnTx/>
                <a:uFillTx/>
                <a:latin typeface="Calibri" pitchFamily="34" charset="0"/>
                <a:cs typeface="Calibri" pitchFamily="34" charset="0"/>
              </a:rPr>
              <a:t>çalışanı</a:t>
            </a:r>
            <a:r>
              <a:rPr kumimoji="0" lang="en-GB" sz="3000" b="0" i="0" u="none" strike="noStrike" kern="1200" cap="none" spc="0" normalizeH="0" baseline="0" noProof="0" dirty="0" smtClean="0">
                <a:ln>
                  <a:noFill/>
                </a:ln>
                <a:solidFill>
                  <a:schemeClr val="tx1"/>
                </a:solidFill>
                <a:effectLst/>
                <a:uLnTx/>
                <a:uFillTx/>
                <a:latin typeface="Calibri" pitchFamily="34" charset="0"/>
                <a:cs typeface="Calibri" pitchFamily="34" charset="0"/>
              </a:rPr>
              <a:t> </a:t>
            </a:r>
            <a:r>
              <a:rPr kumimoji="0" lang="en-GB" sz="3000" b="0" i="0" u="none" strike="noStrike" kern="1200" cap="none" spc="0" normalizeH="0" baseline="0" noProof="0" dirty="0" err="1" smtClean="0">
                <a:ln>
                  <a:noFill/>
                </a:ln>
                <a:solidFill>
                  <a:schemeClr val="tx1"/>
                </a:solidFill>
                <a:effectLst/>
                <a:uLnTx/>
                <a:uFillTx/>
                <a:latin typeface="Calibri" pitchFamily="34" charset="0"/>
                <a:cs typeface="Calibri" pitchFamily="34" charset="0"/>
              </a:rPr>
              <a:t>veya</a:t>
            </a:r>
            <a:r>
              <a:rPr kumimoji="0" lang="en-GB" sz="3000" b="0" i="0" u="none" strike="noStrike" kern="1200" cap="none" spc="0" normalizeH="0" baseline="0" noProof="0" dirty="0" smtClean="0">
                <a:ln>
                  <a:noFill/>
                </a:ln>
                <a:solidFill>
                  <a:schemeClr val="tx1"/>
                </a:solidFill>
                <a:effectLst/>
                <a:uLnTx/>
                <a:uFillTx/>
                <a:latin typeface="Calibri" pitchFamily="34" charset="0"/>
                <a:cs typeface="Calibri" pitchFamily="34" charset="0"/>
              </a:rPr>
              <a:t> </a:t>
            </a:r>
            <a:r>
              <a:rPr kumimoji="0" lang="en-GB" sz="3000" b="0" i="0" u="none" strike="noStrike" kern="1200" cap="none" spc="0" normalizeH="0" baseline="0" noProof="0" dirty="0" err="1" smtClean="0">
                <a:ln>
                  <a:noFill/>
                </a:ln>
                <a:solidFill>
                  <a:schemeClr val="tx1"/>
                </a:solidFill>
                <a:effectLst/>
                <a:uLnTx/>
                <a:uFillTx/>
                <a:latin typeface="Calibri" pitchFamily="34" charset="0"/>
                <a:cs typeface="Calibri" pitchFamily="34" charset="0"/>
              </a:rPr>
              <a:t>işyerini</a:t>
            </a:r>
            <a:r>
              <a:rPr kumimoji="0" lang="en-GB" sz="3000" b="0" i="0" u="none" strike="noStrike" kern="1200" cap="none" spc="0" normalizeH="0" baseline="0" noProof="0" dirty="0" smtClean="0">
                <a:ln>
                  <a:noFill/>
                </a:ln>
                <a:solidFill>
                  <a:schemeClr val="tx1"/>
                </a:solidFill>
                <a:effectLst/>
                <a:uLnTx/>
                <a:uFillTx/>
                <a:latin typeface="Calibri" pitchFamily="34" charset="0"/>
                <a:cs typeface="Calibri" pitchFamily="34" charset="0"/>
              </a:rPr>
              <a:t> </a:t>
            </a:r>
            <a:r>
              <a:rPr kumimoji="0" lang="en-GB" sz="3000" b="0" i="0" u="none" strike="noStrike" kern="1200" cap="none" spc="0" normalizeH="0" baseline="0" noProof="0" dirty="0" err="1" smtClean="0">
                <a:ln>
                  <a:noFill/>
                </a:ln>
                <a:solidFill>
                  <a:schemeClr val="tx1"/>
                </a:solidFill>
                <a:effectLst/>
                <a:uLnTx/>
                <a:uFillTx/>
                <a:latin typeface="Calibri" pitchFamily="34" charset="0"/>
                <a:cs typeface="Calibri" pitchFamily="34" charset="0"/>
              </a:rPr>
              <a:t>etkileyebilecek</a:t>
            </a:r>
            <a:r>
              <a:rPr kumimoji="0" lang="en-GB" sz="3000" b="0" i="0" u="none" strike="noStrike" kern="1200" cap="none" spc="0" normalizeH="0" baseline="0" noProof="0" dirty="0" smtClean="0">
                <a:ln>
                  <a:noFill/>
                </a:ln>
                <a:solidFill>
                  <a:schemeClr val="tx1"/>
                </a:solidFill>
                <a:effectLst/>
                <a:uLnTx/>
                <a:uFillTx/>
                <a:latin typeface="Calibri" pitchFamily="34" charset="0"/>
                <a:cs typeface="Calibri" pitchFamily="34" charset="0"/>
              </a:rPr>
              <a:t> </a:t>
            </a:r>
            <a:r>
              <a:rPr kumimoji="0" lang="en-GB" sz="3000" b="0" i="0" u="none" strike="noStrike" kern="1200" cap="none" spc="0" normalizeH="0" baseline="0" noProof="0" dirty="0" err="1" smtClean="0">
                <a:ln>
                  <a:noFill/>
                </a:ln>
                <a:solidFill>
                  <a:schemeClr val="tx1"/>
                </a:solidFill>
                <a:effectLst/>
                <a:uLnTx/>
                <a:uFillTx/>
                <a:latin typeface="Calibri" pitchFamily="34" charset="0"/>
                <a:cs typeface="Calibri" pitchFamily="34" charset="0"/>
              </a:rPr>
              <a:t>zarar</a:t>
            </a:r>
            <a:r>
              <a:rPr kumimoji="0" lang="en-GB" sz="3000" b="0" i="0" u="none" strike="noStrike" kern="1200" cap="none" spc="0" normalizeH="0" baseline="0" noProof="0" dirty="0" smtClean="0">
                <a:ln>
                  <a:noFill/>
                </a:ln>
                <a:solidFill>
                  <a:schemeClr val="tx1"/>
                </a:solidFill>
                <a:effectLst/>
                <a:uLnTx/>
                <a:uFillTx/>
                <a:latin typeface="Calibri" pitchFamily="34" charset="0"/>
                <a:cs typeface="Calibri" pitchFamily="34" charset="0"/>
              </a:rPr>
              <a:t> </a:t>
            </a:r>
            <a:r>
              <a:rPr kumimoji="0" lang="en-GB" sz="3000" b="0" i="0" u="none" strike="noStrike" kern="1200" cap="none" spc="0" normalizeH="0" baseline="0" noProof="0" dirty="0" err="1" smtClean="0">
                <a:ln>
                  <a:noFill/>
                </a:ln>
                <a:solidFill>
                  <a:schemeClr val="tx1"/>
                </a:solidFill>
                <a:effectLst/>
                <a:uLnTx/>
                <a:uFillTx/>
                <a:latin typeface="Calibri" pitchFamily="34" charset="0"/>
                <a:cs typeface="Calibri" pitchFamily="34" charset="0"/>
              </a:rPr>
              <a:t>veya</a:t>
            </a:r>
            <a:r>
              <a:rPr kumimoji="0" lang="en-GB" sz="3000" b="0" i="0" u="none" strike="noStrike" kern="1200" cap="none" spc="0" normalizeH="0" baseline="0" noProof="0" dirty="0" smtClean="0">
                <a:ln>
                  <a:noFill/>
                </a:ln>
                <a:solidFill>
                  <a:schemeClr val="tx1"/>
                </a:solidFill>
                <a:effectLst/>
                <a:uLnTx/>
                <a:uFillTx/>
                <a:latin typeface="Calibri" pitchFamily="34" charset="0"/>
                <a:cs typeface="Calibri" pitchFamily="34" charset="0"/>
              </a:rPr>
              <a:t> </a:t>
            </a:r>
            <a:r>
              <a:rPr kumimoji="0" lang="en-GB" sz="3000" b="0" i="0" u="none" strike="noStrike" kern="1200" cap="none" spc="0" normalizeH="0" baseline="0" noProof="0" dirty="0" err="1" smtClean="0">
                <a:ln>
                  <a:noFill/>
                </a:ln>
                <a:solidFill>
                  <a:schemeClr val="tx1"/>
                </a:solidFill>
                <a:effectLst/>
                <a:uLnTx/>
                <a:uFillTx/>
                <a:latin typeface="Calibri" pitchFamily="34" charset="0"/>
                <a:cs typeface="Calibri" pitchFamily="34" charset="0"/>
              </a:rPr>
              <a:t>hasar</a:t>
            </a:r>
            <a:r>
              <a:rPr kumimoji="0" lang="en-GB" sz="3000" b="0" i="0" u="none" strike="noStrike" kern="1200" cap="none" spc="0" normalizeH="0" baseline="0" noProof="0" dirty="0" smtClean="0">
                <a:ln>
                  <a:noFill/>
                </a:ln>
                <a:solidFill>
                  <a:schemeClr val="tx1"/>
                </a:solidFill>
                <a:effectLst/>
                <a:uLnTx/>
                <a:uFillTx/>
                <a:latin typeface="Calibri" pitchFamily="34" charset="0"/>
                <a:cs typeface="Calibri" pitchFamily="34" charset="0"/>
              </a:rPr>
              <a:t> </a:t>
            </a:r>
            <a:r>
              <a:rPr kumimoji="0" lang="en-GB" sz="3000" b="0" i="0" u="none" strike="noStrike" kern="1200" cap="none" spc="0" normalizeH="0" baseline="0" noProof="0" dirty="0" err="1" smtClean="0">
                <a:ln>
                  <a:noFill/>
                </a:ln>
                <a:solidFill>
                  <a:schemeClr val="tx1"/>
                </a:solidFill>
                <a:effectLst/>
                <a:uLnTx/>
                <a:uFillTx/>
                <a:latin typeface="Calibri" pitchFamily="34" charset="0"/>
                <a:cs typeface="Calibri" pitchFamily="34" charset="0"/>
              </a:rPr>
              <a:t>verme</a:t>
            </a:r>
            <a:r>
              <a:rPr kumimoji="0" lang="en-GB" sz="3000" b="0" i="0" u="none" strike="noStrike" kern="1200" cap="none" spc="0" normalizeH="0" baseline="0" noProof="0" dirty="0" smtClean="0">
                <a:ln>
                  <a:noFill/>
                </a:ln>
                <a:solidFill>
                  <a:schemeClr val="tx1"/>
                </a:solidFill>
                <a:effectLst/>
                <a:uLnTx/>
                <a:uFillTx/>
                <a:latin typeface="Calibri" pitchFamily="34" charset="0"/>
                <a:cs typeface="Calibri" pitchFamily="34" charset="0"/>
              </a:rPr>
              <a:t> </a:t>
            </a:r>
            <a:r>
              <a:rPr kumimoji="0" lang="en-GB" sz="3000" b="0" i="0" u="none" strike="noStrike" kern="1200" cap="none" spc="0" normalizeH="0" baseline="0" noProof="0" dirty="0" err="1" smtClean="0">
                <a:ln>
                  <a:noFill/>
                </a:ln>
                <a:solidFill>
                  <a:schemeClr val="tx1"/>
                </a:solidFill>
                <a:effectLst/>
                <a:uLnTx/>
                <a:uFillTx/>
                <a:latin typeface="Calibri" pitchFamily="34" charset="0"/>
                <a:cs typeface="Calibri" pitchFamily="34" charset="0"/>
              </a:rPr>
              <a:t>potansiyeli</a:t>
            </a:r>
            <a:endParaRPr kumimoji="0" lang="en-GB" sz="3000" b="0" i="0" u="none" strike="noStrike" kern="1200" cap="none" spc="0" normalizeH="0" baseline="0" noProof="0" dirty="0" smtClean="0">
              <a:ln>
                <a:noFill/>
              </a:ln>
              <a:solidFill>
                <a:schemeClr val="tx1"/>
              </a:solidFill>
              <a:effectLst/>
              <a:uLnTx/>
              <a:uFillTx/>
              <a:latin typeface="Calibri" pitchFamily="34" charset="0"/>
              <a:cs typeface="Calibri" pitchFamily="34" charset="0"/>
            </a:endParaRPr>
          </a:p>
        </p:txBody>
      </p:sp>
      <p:pic>
        <p:nvPicPr>
          <p:cNvPr id="869" name="Picture 4" descr="Okul bahçesinde feci kaza!"/>
          <p:cNvPicPr>
            <a:picLocks noChangeAspect="1" noChangeArrowheads="1"/>
          </p:cNvPicPr>
          <p:nvPr/>
        </p:nvPicPr>
        <p:blipFill>
          <a:blip r:embed="rId3"/>
          <a:srcRect/>
          <a:stretch>
            <a:fillRect/>
          </a:stretch>
        </p:blipFill>
        <p:spPr bwMode="auto">
          <a:xfrm>
            <a:off x="0" y="4071966"/>
            <a:ext cx="9144000" cy="2786058"/>
          </a:xfrm>
          <a:prstGeom prst="rect">
            <a:avLst/>
          </a:prstGeom>
          <a:noFill/>
        </p:spPr>
      </p:pic>
    </p:spTree>
    <p:extLst>
      <p:ext uri="{BB962C8B-B14F-4D97-AF65-F5344CB8AC3E}">
        <p14:creationId xmlns:p14="http://schemas.microsoft.com/office/powerpoint/2010/main" val="19194933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500034" y="1714488"/>
            <a:ext cx="8643966" cy="400110"/>
          </a:xfrm>
          <a:prstGeom prst="rect">
            <a:avLst/>
          </a:prstGeom>
        </p:spPr>
        <p:txBody>
          <a:bodyPr wrap="square">
            <a:spAutoFit/>
          </a:bodyPr>
          <a:lstStyle/>
          <a:p>
            <a:pPr>
              <a:buClr>
                <a:schemeClr val="accent3"/>
              </a:buClr>
              <a:defRPr/>
            </a:pPr>
            <a:r>
              <a:rPr lang="tr-TR" sz="2000" b="1" dirty="0" smtClean="0">
                <a:latin typeface="Calibri" pitchFamily="34" charset="0"/>
                <a:cs typeface="Calibri" pitchFamily="34" charset="0"/>
              </a:rPr>
              <a:t>Risk Değerlendirmesi Yapılacak alan ve Faaliyetlerin Belirlenmesi</a:t>
            </a:r>
          </a:p>
        </p:txBody>
      </p:sp>
      <p:sp>
        <p:nvSpPr>
          <p:cNvPr id="6" name="Başlık 3"/>
          <p:cNvSpPr txBox="1">
            <a:spLocks/>
          </p:cNvSpPr>
          <p:nvPr/>
        </p:nvSpPr>
        <p:spPr>
          <a:xfrm>
            <a:off x="714348" y="428604"/>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3.Adım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graphicFrame>
        <p:nvGraphicFramePr>
          <p:cNvPr id="8" name="7 Tablo"/>
          <p:cNvGraphicFramePr>
            <a:graphicFrameLocks noGrp="1"/>
          </p:cNvGraphicFramePr>
          <p:nvPr/>
        </p:nvGraphicFramePr>
        <p:xfrm>
          <a:off x="285721" y="2143116"/>
          <a:ext cx="8643997" cy="4588973"/>
        </p:xfrm>
        <a:graphic>
          <a:graphicData uri="http://schemas.openxmlformats.org/drawingml/2006/table">
            <a:tbl>
              <a:tblPr/>
              <a:tblGrid>
                <a:gridCol w="944964"/>
                <a:gridCol w="2986756"/>
                <a:gridCol w="248603"/>
                <a:gridCol w="1016974"/>
                <a:gridCol w="3446700"/>
              </a:tblGrid>
              <a:tr h="357190">
                <a:tc>
                  <a:txBody>
                    <a:bodyPr/>
                    <a:lstStyle/>
                    <a:p>
                      <a:pPr algn="ctr" rtl="0" fontAlgn="t"/>
                      <a:r>
                        <a:rPr lang="tr-TR" sz="1400" b="1" i="0" u="none" strike="noStrike" dirty="0" smtClean="0">
                          <a:solidFill>
                            <a:srgbClr val="000000"/>
                          </a:solidFill>
                          <a:latin typeface="Times New Roman"/>
                        </a:rPr>
                        <a:t>BİRİM </a:t>
                      </a:r>
                      <a:r>
                        <a:rPr lang="tr-TR" sz="1400" b="1" i="0" u="none" strike="noStrike" dirty="0">
                          <a:solidFill>
                            <a:srgbClr val="000000"/>
                          </a:solidFill>
                          <a:latin typeface="Times New Roman"/>
                        </a:rPr>
                        <a:t>NO</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rtl="0" fontAlgn="ctr"/>
                      <a:r>
                        <a:rPr lang="tr-TR" sz="1400" b="1" i="0" u="none" strike="noStrike" dirty="0" smtClean="0">
                          <a:solidFill>
                            <a:srgbClr val="000000"/>
                          </a:solidFill>
                          <a:latin typeface="Times New Roman"/>
                        </a:rPr>
                        <a:t>   BİRİM </a:t>
                      </a:r>
                      <a:r>
                        <a:rPr lang="tr-TR" sz="1400" b="1" i="0" u="none" strike="noStrike" dirty="0">
                          <a:solidFill>
                            <a:srgbClr val="000000"/>
                          </a:solidFill>
                          <a:latin typeface="Times New Roman"/>
                        </a:rPr>
                        <a:t>ADI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
                      <a:r>
                        <a:rPr lang="tr-TR" sz="1400" b="1" i="0" u="none" strike="noStrike" dirty="0">
                          <a:solidFill>
                            <a:srgbClr val="000000"/>
                          </a:solidFill>
                          <a:latin typeface="Calibri"/>
                        </a:rPr>
                        <a:t> </a:t>
                      </a:r>
                    </a:p>
                  </a:txBody>
                  <a:tcPr marL="6486" marR="6486" marT="64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rtl="0" fontAlgn="t"/>
                      <a:r>
                        <a:rPr lang="tr-TR" sz="1200" b="1" i="0" u="none" strike="noStrike" dirty="0" smtClean="0">
                          <a:solidFill>
                            <a:srgbClr val="000000"/>
                          </a:solidFill>
                          <a:latin typeface="Times New Roman"/>
                        </a:rPr>
                        <a:t>BİRİM NO</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rtl="0" fontAlgn="ctr"/>
                      <a:r>
                        <a:rPr lang="tr-TR" sz="1200" b="1" i="0" u="none" strike="noStrike" dirty="0" smtClean="0">
                          <a:solidFill>
                            <a:srgbClr val="000000"/>
                          </a:solidFill>
                          <a:latin typeface="Times New Roman"/>
                        </a:rPr>
                        <a:t>   BİRİM ADI </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219961">
                <a:tc>
                  <a:txBody>
                    <a:bodyPr/>
                    <a:lstStyle/>
                    <a:p>
                      <a:pPr algn="ctr" rtl="0" fontAlgn="ctr"/>
                      <a:r>
                        <a:rPr lang="tr-TR" sz="1200" b="1" i="0" u="none" strike="noStrike" dirty="0" smtClean="0">
                          <a:solidFill>
                            <a:srgbClr val="000000"/>
                          </a:solidFill>
                          <a:latin typeface="Times New Roman"/>
                        </a:rPr>
                        <a:t>1</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200" b="1" i="0" u="none" strike="noStrike" dirty="0" smtClean="0">
                          <a:solidFill>
                            <a:srgbClr val="000000"/>
                          </a:solidFill>
                          <a:latin typeface="Times New Roman"/>
                        </a:rPr>
                        <a:t>ANA GİRİŞLER</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200" b="1" i="0" u="none" strike="noStrike" dirty="0" smtClean="0">
                          <a:solidFill>
                            <a:srgbClr val="000000"/>
                          </a:solidFill>
                          <a:latin typeface="Times New Roman"/>
                        </a:rPr>
                        <a:t>20</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200" b="1" i="0" u="none" strike="noStrike" dirty="0" smtClean="0">
                          <a:solidFill>
                            <a:srgbClr val="000000"/>
                          </a:solidFill>
                          <a:latin typeface="Times New Roman"/>
                        </a:rPr>
                        <a:t>ACİL</a:t>
                      </a:r>
                      <a:r>
                        <a:rPr lang="tr-TR" sz="1200" b="1" i="0" u="none" strike="noStrike" baseline="0" dirty="0" smtClean="0">
                          <a:solidFill>
                            <a:srgbClr val="000000"/>
                          </a:solidFill>
                          <a:latin typeface="Times New Roman"/>
                        </a:rPr>
                        <a:t> ÇIKIŞ KAPILARI</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961">
                <a:tc>
                  <a:txBody>
                    <a:bodyPr/>
                    <a:lstStyle/>
                    <a:p>
                      <a:pPr algn="ctr" rtl="0" fontAlgn="ctr"/>
                      <a:r>
                        <a:rPr lang="tr-TR" sz="1200" b="1" i="0" u="none" strike="noStrike" dirty="0" smtClean="0">
                          <a:solidFill>
                            <a:srgbClr val="000000"/>
                          </a:solidFill>
                          <a:latin typeface="Times New Roman"/>
                        </a:rPr>
                        <a:t>2</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200" b="1" i="0" u="none" strike="noStrike" dirty="0" smtClean="0">
                          <a:solidFill>
                            <a:srgbClr val="000000"/>
                          </a:solidFill>
                          <a:latin typeface="Times New Roman"/>
                        </a:rPr>
                        <a:t>KORİDORLAR</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200" b="1" i="0" u="none" strike="noStrike" dirty="0" smtClean="0">
                          <a:solidFill>
                            <a:srgbClr val="000000"/>
                          </a:solidFill>
                          <a:latin typeface="Times New Roman"/>
                        </a:rPr>
                        <a:t>21</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200" b="1" i="0" u="none" strike="noStrike" dirty="0" smtClean="0">
                          <a:solidFill>
                            <a:srgbClr val="000000"/>
                          </a:solidFill>
                          <a:latin typeface="Times New Roman"/>
                        </a:rPr>
                        <a:t>YANGIN</a:t>
                      </a:r>
                      <a:r>
                        <a:rPr lang="tr-TR" sz="1200" b="1" i="0" u="none" strike="noStrike" baseline="0" dirty="0" smtClean="0">
                          <a:solidFill>
                            <a:srgbClr val="000000"/>
                          </a:solidFill>
                          <a:latin typeface="Times New Roman"/>
                        </a:rPr>
                        <a:t> MERDİVENLERİ</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961">
                <a:tc>
                  <a:txBody>
                    <a:bodyPr/>
                    <a:lstStyle/>
                    <a:p>
                      <a:pPr algn="ctr" rtl="0" fontAlgn="ctr"/>
                      <a:r>
                        <a:rPr lang="tr-TR" sz="1200" b="1" i="0" u="none" strike="noStrike" dirty="0" smtClean="0">
                          <a:solidFill>
                            <a:srgbClr val="000000"/>
                          </a:solidFill>
                          <a:latin typeface="Times New Roman"/>
                        </a:rPr>
                        <a:t>3</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200" b="1" i="0" u="none" strike="noStrike" dirty="0" smtClean="0">
                          <a:solidFill>
                            <a:srgbClr val="000000"/>
                          </a:solidFill>
                          <a:latin typeface="Times New Roman"/>
                        </a:rPr>
                        <a:t>İDARİ ODALAR</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200" b="1" i="0" u="none" strike="noStrike" dirty="0" smtClean="0">
                          <a:solidFill>
                            <a:srgbClr val="000000"/>
                          </a:solidFill>
                          <a:latin typeface="Times New Roman"/>
                        </a:rPr>
                        <a:t>22</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200" b="1" i="0" u="none" strike="noStrike" dirty="0" smtClean="0">
                          <a:solidFill>
                            <a:srgbClr val="000000"/>
                          </a:solidFill>
                          <a:latin typeface="Times New Roman"/>
                        </a:rPr>
                        <a:t>BEKÇİ KULÜBESİ</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961">
                <a:tc>
                  <a:txBody>
                    <a:bodyPr/>
                    <a:lstStyle/>
                    <a:p>
                      <a:pPr algn="ctr" rtl="0" fontAlgn="ctr"/>
                      <a:r>
                        <a:rPr lang="tr-TR" sz="1200" b="1" i="0" u="none" strike="noStrike" dirty="0" smtClean="0">
                          <a:solidFill>
                            <a:srgbClr val="000000"/>
                          </a:solidFill>
                          <a:latin typeface="Times New Roman"/>
                        </a:rPr>
                        <a:t>4</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200" b="1" i="0" u="none" strike="noStrike" dirty="0">
                          <a:solidFill>
                            <a:srgbClr val="000000"/>
                          </a:solidFill>
                          <a:latin typeface="Times New Roman"/>
                        </a:rPr>
                        <a:t>LABORATUAR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200" b="1" i="0" u="none" strike="noStrike" dirty="0" smtClean="0">
                          <a:solidFill>
                            <a:srgbClr val="000000"/>
                          </a:solidFill>
                          <a:latin typeface="Times New Roman"/>
                        </a:rPr>
                        <a:t>23</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200" b="1" i="0" u="none" strike="noStrike" dirty="0" smtClean="0">
                          <a:solidFill>
                            <a:srgbClr val="000000"/>
                          </a:solidFill>
                          <a:latin typeface="Times New Roman"/>
                        </a:rPr>
                        <a:t>SERVİS ARAÇLARI</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961">
                <a:tc>
                  <a:txBody>
                    <a:bodyPr/>
                    <a:lstStyle/>
                    <a:p>
                      <a:pPr algn="ctr" rtl="0" fontAlgn="ctr"/>
                      <a:r>
                        <a:rPr lang="tr-TR" sz="1200" b="1" i="0" u="none" strike="noStrike" dirty="0" smtClean="0">
                          <a:solidFill>
                            <a:srgbClr val="000000"/>
                          </a:solidFill>
                          <a:latin typeface="Times New Roman"/>
                        </a:rPr>
                        <a:t>5</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200" b="1" i="0" u="none" strike="noStrike" dirty="0">
                          <a:solidFill>
                            <a:srgbClr val="000000"/>
                          </a:solidFill>
                          <a:latin typeface="Times New Roman"/>
                        </a:rPr>
                        <a:t>KANTİN VE KAFETERYA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200" b="1" i="0" u="none" strike="noStrike" dirty="0" smtClean="0">
                          <a:solidFill>
                            <a:srgbClr val="000000"/>
                          </a:solidFill>
                          <a:latin typeface="Times New Roman"/>
                        </a:rPr>
                        <a:t>24</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200" b="1" i="0" u="none" strike="noStrike" dirty="0" smtClean="0">
                          <a:solidFill>
                            <a:srgbClr val="000000"/>
                          </a:solidFill>
                          <a:latin typeface="Times New Roman"/>
                        </a:rPr>
                        <a:t>MESCİT</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961">
                <a:tc>
                  <a:txBody>
                    <a:bodyPr/>
                    <a:lstStyle/>
                    <a:p>
                      <a:pPr algn="ctr" rtl="0" fontAlgn="ctr"/>
                      <a:r>
                        <a:rPr lang="tr-TR" sz="1200" b="1" i="0" u="none" strike="noStrike" dirty="0" smtClean="0">
                          <a:solidFill>
                            <a:srgbClr val="000000"/>
                          </a:solidFill>
                          <a:latin typeface="Times New Roman"/>
                        </a:rPr>
                        <a:t>6</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200" b="1" i="0" u="none" strike="noStrike" dirty="0" smtClean="0">
                          <a:solidFill>
                            <a:srgbClr val="000000"/>
                          </a:solidFill>
                          <a:latin typeface="Times New Roman"/>
                        </a:rPr>
                        <a:t>BÜROLAR</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200" b="1" i="0" u="none" strike="noStrike" dirty="0" smtClean="0">
                          <a:solidFill>
                            <a:srgbClr val="000000"/>
                          </a:solidFill>
                          <a:latin typeface="Times New Roman"/>
                        </a:rPr>
                        <a:t>25</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200" b="1" i="0" u="none" strike="noStrike" dirty="0" smtClean="0">
                          <a:solidFill>
                            <a:srgbClr val="000000"/>
                          </a:solidFill>
                          <a:latin typeface="Times New Roman"/>
                        </a:rPr>
                        <a:t>YEMEKHANE</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961">
                <a:tc>
                  <a:txBody>
                    <a:bodyPr/>
                    <a:lstStyle/>
                    <a:p>
                      <a:pPr algn="ctr" rtl="0" fontAlgn="ctr"/>
                      <a:r>
                        <a:rPr lang="tr-TR" sz="1200" b="1" i="0" u="none" strike="noStrike" dirty="0" smtClean="0">
                          <a:solidFill>
                            <a:srgbClr val="000000"/>
                          </a:solidFill>
                          <a:latin typeface="Times New Roman"/>
                        </a:rPr>
                        <a:t>7</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200" b="1" i="0" u="none" strike="noStrike" dirty="0">
                          <a:solidFill>
                            <a:srgbClr val="000000"/>
                          </a:solidFill>
                          <a:latin typeface="Times New Roman"/>
                        </a:rPr>
                        <a:t>SINIFLAR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200" b="1" i="0" u="none" strike="noStrike" dirty="0" smtClean="0">
                          <a:solidFill>
                            <a:srgbClr val="000000"/>
                          </a:solidFill>
                          <a:latin typeface="Times New Roman"/>
                        </a:rPr>
                        <a:t>26</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200" b="1" i="0" u="none" strike="noStrike" dirty="0" smtClean="0">
                          <a:solidFill>
                            <a:srgbClr val="000000"/>
                          </a:solidFill>
                          <a:latin typeface="Times New Roman"/>
                        </a:rPr>
                        <a:t>MUTFAK</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961">
                <a:tc>
                  <a:txBody>
                    <a:bodyPr/>
                    <a:lstStyle/>
                    <a:p>
                      <a:pPr algn="ctr" rtl="0" fontAlgn="ctr"/>
                      <a:r>
                        <a:rPr lang="tr-TR" sz="1200" b="1" i="0" u="none" strike="noStrike" dirty="0" smtClean="0">
                          <a:solidFill>
                            <a:srgbClr val="000000"/>
                          </a:solidFill>
                          <a:latin typeface="Times New Roman"/>
                        </a:rPr>
                        <a:t>8</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200" b="1" i="0" u="none" strike="noStrike" dirty="0" smtClean="0">
                          <a:solidFill>
                            <a:schemeClr val="tx1"/>
                          </a:solidFill>
                          <a:latin typeface="Times New Roman"/>
                        </a:rPr>
                        <a:t>TOPLANTI SALONU </a:t>
                      </a:r>
                      <a:endParaRPr lang="tr-TR" sz="1200" b="1" i="0" u="none" strike="noStrike" dirty="0">
                        <a:solidFill>
                          <a:schemeClr val="tx1"/>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200" b="1" i="0" u="none" strike="noStrike" dirty="0" smtClean="0">
                          <a:solidFill>
                            <a:srgbClr val="000000"/>
                          </a:solidFill>
                          <a:latin typeface="Times New Roman"/>
                        </a:rPr>
                        <a:t>27</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200" b="1" i="0" u="none" strike="noStrike" dirty="0" smtClean="0">
                          <a:solidFill>
                            <a:srgbClr val="000000"/>
                          </a:solidFill>
                          <a:latin typeface="Times New Roman"/>
                        </a:rPr>
                        <a:t>KİLER</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961">
                <a:tc>
                  <a:txBody>
                    <a:bodyPr/>
                    <a:lstStyle/>
                    <a:p>
                      <a:pPr algn="ctr" rtl="0" fontAlgn="ctr"/>
                      <a:r>
                        <a:rPr lang="tr-TR" sz="1200" b="1" i="0" u="none" strike="noStrike" dirty="0" smtClean="0">
                          <a:solidFill>
                            <a:srgbClr val="000000"/>
                          </a:solidFill>
                          <a:latin typeface="Times New Roman"/>
                        </a:rPr>
                        <a:t>9</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200" b="1" i="0" u="none" strike="noStrike" dirty="0" smtClean="0">
                          <a:solidFill>
                            <a:srgbClr val="000000"/>
                          </a:solidFill>
                          <a:latin typeface="Times New Roman"/>
                        </a:rPr>
                        <a:t>ARŞİV VE DEPOLAR</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200" b="1" i="0" u="none" strike="noStrike" dirty="0" smtClean="0">
                          <a:solidFill>
                            <a:srgbClr val="000000"/>
                          </a:solidFill>
                          <a:latin typeface="Times New Roman"/>
                        </a:rPr>
                        <a:t>28</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200" b="1" i="0" u="none" strike="noStrike" dirty="0" smtClean="0">
                          <a:solidFill>
                            <a:srgbClr val="000000"/>
                          </a:solidFill>
                          <a:latin typeface="Times New Roman"/>
                        </a:rPr>
                        <a:t>YATAKHANE</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961">
                <a:tc>
                  <a:txBody>
                    <a:bodyPr/>
                    <a:lstStyle/>
                    <a:p>
                      <a:pPr algn="ctr" rtl="0" fontAlgn="ctr"/>
                      <a:r>
                        <a:rPr lang="tr-TR" sz="1200" b="1" i="0" u="none" strike="noStrike" dirty="0" smtClean="0">
                          <a:solidFill>
                            <a:schemeClr val="tx1"/>
                          </a:solidFill>
                          <a:latin typeface="Times New Roman"/>
                        </a:rPr>
                        <a:t>10</a:t>
                      </a:r>
                      <a:endParaRPr lang="tr-TR" sz="1200" b="1" i="0" u="none" strike="noStrike" dirty="0">
                        <a:solidFill>
                          <a:schemeClr val="tx1"/>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200" b="1" i="0" u="none" strike="noStrike" dirty="0">
                          <a:solidFill>
                            <a:srgbClr val="000000"/>
                          </a:solidFill>
                          <a:latin typeface="Times New Roman"/>
                        </a:rPr>
                        <a:t>MÜZİK ODASI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200" b="1" i="0" u="none" strike="noStrike" dirty="0" smtClean="0">
                          <a:solidFill>
                            <a:srgbClr val="000000"/>
                          </a:solidFill>
                          <a:latin typeface="Times New Roman"/>
                        </a:rPr>
                        <a:t>29</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200" b="1" i="0" u="none" strike="noStrike" dirty="0" smtClean="0">
                          <a:solidFill>
                            <a:srgbClr val="000000"/>
                          </a:solidFill>
                          <a:latin typeface="Times New Roman"/>
                        </a:rPr>
                        <a:t>ACİL DURUM</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282">
                <a:tc>
                  <a:txBody>
                    <a:bodyPr/>
                    <a:lstStyle/>
                    <a:p>
                      <a:pPr algn="ctr" rtl="0" fontAlgn="ctr"/>
                      <a:r>
                        <a:rPr lang="tr-TR" sz="1200" b="1" i="0" u="none" strike="noStrike" dirty="0" smtClean="0">
                          <a:solidFill>
                            <a:srgbClr val="000000"/>
                          </a:solidFill>
                          <a:latin typeface="Times New Roman"/>
                        </a:rPr>
                        <a:t>11</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200" b="1" i="0" u="none" strike="noStrike" dirty="0">
                          <a:solidFill>
                            <a:srgbClr val="000000"/>
                          </a:solidFill>
                          <a:latin typeface="Times New Roman"/>
                        </a:rPr>
                        <a:t>SANAT ODASI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200" b="1" i="0" u="none" strike="noStrike" dirty="0" smtClean="0">
                          <a:solidFill>
                            <a:srgbClr val="000000"/>
                          </a:solidFill>
                          <a:latin typeface="Times New Roman"/>
                        </a:rPr>
                        <a:t>30</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200" b="1" i="0" u="none" strike="noStrike" dirty="0" smtClean="0">
                          <a:solidFill>
                            <a:srgbClr val="000000"/>
                          </a:solidFill>
                          <a:latin typeface="Times New Roman"/>
                        </a:rPr>
                        <a:t>KÜTÜPHANE</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961">
                <a:tc>
                  <a:txBody>
                    <a:bodyPr/>
                    <a:lstStyle/>
                    <a:p>
                      <a:pPr algn="ctr" rtl="0" fontAlgn="ctr"/>
                      <a:r>
                        <a:rPr lang="tr-TR" sz="1200" b="1" i="0" u="none" strike="noStrike" dirty="0" smtClean="0">
                          <a:solidFill>
                            <a:srgbClr val="000000"/>
                          </a:solidFill>
                          <a:latin typeface="Times New Roman"/>
                        </a:rPr>
                        <a:t>12</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200" b="1" i="0" u="none" strike="noStrike" dirty="0">
                          <a:solidFill>
                            <a:srgbClr val="000000"/>
                          </a:solidFill>
                          <a:latin typeface="Times New Roman"/>
                        </a:rPr>
                        <a:t>ISLAK HACİMLER ( WC VE DUŞLAR )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200" b="1" i="0" u="none" strike="noStrike" dirty="0" smtClean="0">
                          <a:solidFill>
                            <a:srgbClr val="000000"/>
                          </a:solidFill>
                          <a:latin typeface="Times New Roman"/>
                        </a:rPr>
                        <a:t>31</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200" b="1" i="0" u="none" strike="noStrike" dirty="0" smtClean="0">
                          <a:solidFill>
                            <a:srgbClr val="000000"/>
                          </a:solidFill>
                          <a:latin typeface="Times New Roman"/>
                        </a:rPr>
                        <a:t>……….</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961">
                <a:tc>
                  <a:txBody>
                    <a:bodyPr/>
                    <a:lstStyle/>
                    <a:p>
                      <a:pPr algn="ctr" rtl="0" fontAlgn="ctr"/>
                      <a:r>
                        <a:rPr lang="tr-TR" sz="1200" b="1" i="0" u="none" strike="noStrike" dirty="0" smtClean="0">
                          <a:solidFill>
                            <a:srgbClr val="000000"/>
                          </a:solidFill>
                          <a:latin typeface="Times New Roman"/>
                        </a:rPr>
                        <a:t>13</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200" b="1" i="0" u="none" strike="noStrike" dirty="0">
                          <a:solidFill>
                            <a:srgbClr val="000000"/>
                          </a:solidFill>
                          <a:latin typeface="Times New Roman"/>
                        </a:rPr>
                        <a:t>SPOR SALONLARI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200" b="1" i="0" u="none" strike="noStrike" dirty="0" smtClean="0">
                          <a:solidFill>
                            <a:srgbClr val="000000"/>
                          </a:solidFill>
                          <a:latin typeface="Times New Roman"/>
                        </a:rPr>
                        <a:t>32</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961">
                <a:tc>
                  <a:txBody>
                    <a:bodyPr/>
                    <a:lstStyle/>
                    <a:p>
                      <a:pPr algn="ctr" rtl="0" fontAlgn="ctr"/>
                      <a:r>
                        <a:rPr lang="tr-TR" sz="1200" b="1" i="0" u="none" strike="noStrike" dirty="0" smtClean="0">
                          <a:solidFill>
                            <a:srgbClr val="000000"/>
                          </a:solidFill>
                          <a:latin typeface="Times New Roman"/>
                        </a:rPr>
                        <a:t>14</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200" b="1" i="0" u="none" strike="noStrike" dirty="0">
                          <a:solidFill>
                            <a:srgbClr val="000000"/>
                          </a:solidFill>
                          <a:latin typeface="Times New Roman"/>
                        </a:rPr>
                        <a:t>YÜZME HAVUZU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200" b="1" i="0" u="none" strike="noStrike" dirty="0" smtClean="0">
                          <a:solidFill>
                            <a:srgbClr val="000000"/>
                          </a:solidFill>
                          <a:latin typeface="Times New Roman"/>
                        </a:rPr>
                        <a:t>33</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961">
                <a:tc>
                  <a:txBody>
                    <a:bodyPr/>
                    <a:lstStyle/>
                    <a:p>
                      <a:pPr algn="ctr" rtl="0" fontAlgn="ctr"/>
                      <a:r>
                        <a:rPr lang="tr-TR" sz="1200" b="1" i="0" u="none" strike="noStrike" dirty="0" smtClean="0">
                          <a:solidFill>
                            <a:srgbClr val="000000"/>
                          </a:solidFill>
                          <a:latin typeface="Times New Roman"/>
                        </a:rPr>
                        <a:t>15</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200" b="1" i="0" u="none" strike="noStrike" dirty="0">
                          <a:solidFill>
                            <a:srgbClr val="000000"/>
                          </a:solidFill>
                          <a:latin typeface="Times New Roman"/>
                        </a:rPr>
                        <a:t>KAZAN DAİRELERİ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200" b="1" i="0" u="none" strike="noStrike" dirty="0" smtClean="0">
                          <a:solidFill>
                            <a:srgbClr val="000000"/>
                          </a:solidFill>
                          <a:latin typeface="Times New Roman"/>
                        </a:rPr>
                        <a:t>34</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164">
                <a:tc>
                  <a:txBody>
                    <a:bodyPr/>
                    <a:lstStyle/>
                    <a:p>
                      <a:pPr algn="ctr" rtl="0" fontAlgn="ctr"/>
                      <a:r>
                        <a:rPr lang="tr-TR" sz="1200" b="1" i="0" u="none" strike="noStrike" dirty="0" smtClean="0">
                          <a:solidFill>
                            <a:srgbClr val="000000"/>
                          </a:solidFill>
                          <a:latin typeface="Times New Roman"/>
                        </a:rPr>
                        <a:t>16</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200" b="1" i="0" u="none" strike="noStrike" dirty="0" smtClean="0">
                          <a:solidFill>
                            <a:srgbClr val="000000"/>
                          </a:solidFill>
                          <a:latin typeface="Times New Roman"/>
                        </a:rPr>
                        <a:t>ATÖLYELER</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200" b="1" i="0" u="none" strike="noStrike" dirty="0" smtClean="0">
                          <a:solidFill>
                            <a:srgbClr val="000000"/>
                          </a:solidFill>
                          <a:latin typeface="Times New Roman"/>
                        </a:rPr>
                        <a:t>35</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961">
                <a:tc>
                  <a:txBody>
                    <a:bodyPr/>
                    <a:lstStyle/>
                    <a:p>
                      <a:pPr algn="ctr" rtl="0" fontAlgn="ctr"/>
                      <a:r>
                        <a:rPr lang="tr-TR" sz="1200" b="1" i="0" u="none" strike="noStrike" dirty="0" smtClean="0">
                          <a:solidFill>
                            <a:srgbClr val="000000"/>
                          </a:solidFill>
                          <a:latin typeface="Times New Roman"/>
                        </a:rPr>
                        <a:t>17</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200" b="1" i="0" u="none" strike="noStrike" dirty="0" smtClean="0">
                          <a:solidFill>
                            <a:srgbClr val="000000"/>
                          </a:solidFill>
                          <a:latin typeface="Times New Roman"/>
                        </a:rPr>
                        <a:t>ATÖLYE İÇİ BİRİMLER</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200" b="1" i="0" u="none" strike="noStrike" dirty="0" smtClean="0">
                          <a:solidFill>
                            <a:srgbClr val="000000"/>
                          </a:solidFill>
                          <a:latin typeface="Times New Roman"/>
                        </a:rPr>
                        <a:t>36</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961">
                <a:tc>
                  <a:txBody>
                    <a:bodyPr/>
                    <a:lstStyle/>
                    <a:p>
                      <a:pPr algn="ctr" rtl="0" fontAlgn="ctr"/>
                      <a:r>
                        <a:rPr lang="tr-TR" sz="1200" b="1" i="0" u="none" strike="noStrike" dirty="0" smtClean="0">
                          <a:solidFill>
                            <a:srgbClr val="000000"/>
                          </a:solidFill>
                          <a:latin typeface="Times New Roman"/>
                        </a:rPr>
                        <a:t>18</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200" b="1" i="0" u="none" strike="noStrike" dirty="0" smtClean="0">
                          <a:solidFill>
                            <a:srgbClr val="000000"/>
                          </a:solidFill>
                          <a:latin typeface="Times New Roman"/>
                        </a:rPr>
                        <a:t>MERDİVENLER</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200" b="1" i="0" u="none" strike="noStrike" dirty="0" smtClean="0">
                          <a:solidFill>
                            <a:srgbClr val="000000"/>
                          </a:solidFill>
                          <a:latin typeface="Times New Roman"/>
                        </a:rPr>
                        <a:t>37</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961">
                <a:tc>
                  <a:txBody>
                    <a:bodyPr/>
                    <a:lstStyle/>
                    <a:p>
                      <a:pPr algn="ctr" rtl="0" fontAlgn="ctr"/>
                      <a:r>
                        <a:rPr lang="tr-TR" sz="1200" b="1" i="0" u="none" strike="noStrike" dirty="0" smtClean="0">
                          <a:solidFill>
                            <a:srgbClr val="000000"/>
                          </a:solidFill>
                          <a:latin typeface="Times New Roman"/>
                        </a:rPr>
                        <a:t>19</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200" b="1" i="0" u="none" strike="noStrike" dirty="0" smtClean="0">
                          <a:solidFill>
                            <a:srgbClr val="000000"/>
                          </a:solidFill>
                          <a:latin typeface="Times New Roman"/>
                        </a:rPr>
                        <a:t>OKUL BAHÇELERİ</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200" b="1" i="0" u="none" strike="noStrike" dirty="0" smtClean="0">
                          <a:solidFill>
                            <a:srgbClr val="000000"/>
                          </a:solidFill>
                          <a:latin typeface="Times New Roman"/>
                        </a:rPr>
                        <a:t>38</a:t>
                      </a: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tr-TR" sz="12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sz="quarter" idx="13"/>
          </p:nvPr>
        </p:nvSpPr>
        <p:spPr bwMode="auto">
          <a:xfrm>
            <a:off x="642910" y="2500306"/>
            <a:ext cx="81534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İşyerinde;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Risk değerlendirmesi yapılacak alanlar,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Alanlarda yapılacak faaliyetler,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Risk değerlendirmesi yapacak ekipler,</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tanımlandıktan sonra Risk Değerlendirme Ekiplerinin görüşleri alınarak Risk Değerlendirme Planı oluşturulur. </a:t>
            </a:r>
          </a:p>
          <a:p>
            <a:pPr marL="0" marR="0" lvl="0" indent="0" algn="just" defTabSz="914400" rtl="0" eaLnBrk="1" fontAlgn="base" latinLnBrk="0" hangingPunct="1">
              <a:lnSpc>
                <a:spcPct val="100000"/>
              </a:lnSpc>
              <a:spcBef>
                <a:spcPct val="0"/>
              </a:spcBef>
              <a:spcAft>
                <a:spcPct val="0"/>
              </a:spcAft>
              <a:buClrTx/>
              <a:buSzTx/>
              <a:buFontTx/>
              <a:buNone/>
              <a:tabLst/>
            </a:pPr>
            <a:endParaRPr lang="tr-TR" sz="2400" dirty="0" smtClean="0">
              <a:latin typeface="Calibri" pitchFamily="34" charset="0"/>
              <a:ea typeface="Times New Roman" pitchFamily="18"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tr-TR" sz="2400" dirty="0" smtClean="0">
                <a:latin typeface="Calibri" pitchFamily="34" charset="0"/>
                <a:ea typeface="Times New Roman" pitchFamily="18" charset="0"/>
                <a:cs typeface="Calibri" pitchFamily="34" charset="0"/>
              </a:rPr>
              <a:t>Bu planda çalışma tarihleri, çalışmaların hangi sürede bitirilmesi gerektiği gibi hususlar planlanır.</a:t>
            </a:r>
          </a:p>
        </p:txBody>
      </p:sp>
      <p:sp>
        <p:nvSpPr>
          <p:cNvPr id="5" name="Content Placeholder 2"/>
          <p:cNvSpPr txBox="1">
            <a:spLocks/>
          </p:cNvSpPr>
          <p:nvPr/>
        </p:nvSpPr>
        <p:spPr>
          <a:xfrm>
            <a:off x="500002" y="1714488"/>
            <a:ext cx="8643998" cy="1143008"/>
          </a:xfrm>
          <a:prstGeom prst="rect">
            <a:avLst/>
          </a:prstGeom>
        </p:spPr>
        <p:txBody>
          <a:bodyPr vert="horz" lIns="91440" tIns="45720" rIns="91440" bIns="45720" rtlCol="0" anchor="t">
            <a:noAutofit/>
          </a:bodyPr>
          <a:lstStyle/>
          <a:p>
            <a:pPr marR="0" lvl="0" algn="l" defTabSz="914400" rtl="0" eaLnBrk="1" fontAlgn="auto" latinLnBrk="0" hangingPunct="1">
              <a:lnSpc>
                <a:spcPct val="100000"/>
              </a:lnSpc>
              <a:spcBef>
                <a:spcPct val="20000"/>
              </a:spcBef>
              <a:spcAft>
                <a:spcPts val="0"/>
              </a:spcAft>
              <a:buClr>
                <a:schemeClr val="accent3"/>
              </a:buClr>
              <a:buSzTx/>
              <a:buFont typeface="Arial" pitchFamily="34" charset="0"/>
              <a:buNone/>
              <a:tabLst/>
              <a:defRPr/>
            </a:pPr>
            <a:r>
              <a:rPr lang="tr-TR" sz="2800" b="1" dirty="0" smtClean="0">
                <a:solidFill>
                  <a:srgbClr val="FF0000"/>
                </a:solidFill>
                <a:latin typeface="Calibri" pitchFamily="34" charset="0"/>
                <a:cs typeface="Calibri" pitchFamily="34" charset="0"/>
              </a:rPr>
              <a:t>4</a:t>
            </a:r>
            <a:r>
              <a:rPr kumimoji="0" lang="tr-TR" sz="2800" b="1" u="none" strike="noStrike" kern="1200" cap="none" spc="0" normalizeH="0" baseline="0" noProof="0" dirty="0" smtClean="0">
                <a:ln>
                  <a:noFill/>
                </a:ln>
                <a:solidFill>
                  <a:srgbClr val="FF0000"/>
                </a:solidFill>
                <a:effectLst/>
                <a:uLnTx/>
                <a:uFillTx/>
                <a:latin typeface="Calibri" pitchFamily="34" charset="0"/>
                <a:cs typeface="Calibri" pitchFamily="34" charset="0"/>
              </a:rPr>
              <a:t>. ADIM : </a:t>
            </a:r>
            <a:r>
              <a:rPr kumimoji="0" lang="tr-TR" sz="2800" b="1" u="none" strike="noStrike" kern="1200" cap="none" spc="0" normalizeH="0" baseline="0" noProof="0" dirty="0" smtClean="0">
                <a:ln>
                  <a:noFill/>
                </a:ln>
                <a:effectLst/>
                <a:uLnTx/>
                <a:uFillTx/>
                <a:latin typeface="Calibri" pitchFamily="34" charset="0"/>
                <a:cs typeface="Calibri" pitchFamily="34" charset="0"/>
              </a:rPr>
              <a:t>Risk değerlendirme Planının</a:t>
            </a:r>
            <a:r>
              <a:rPr kumimoji="0" lang="tr-TR" sz="2800" b="1" u="none" strike="noStrike" kern="1200" cap="none" spc="0" normalizeH="0" noProof="0" dirty="0" smtClean="0">
                <a:ln>
                  <a:noFill/>
                </a:ln>
                <a:effectLst/>
                <a:uLnTx/>
                <a:uFillTx/>
                <a:latin typeface="Calibri" pitchFamily="34" charset="0"/>
                <a:cs typeface="Calibri" pitchFamily="34" charset="0"/>
              </a:rPr>
              <a:t> Oluşturulması</a:t>
            </a:r>
            <a:endParaRPr kumimoji="0" lang="tr-TR" sz="2800" b="1" u="none" strike="noStrike" kern="1200" cap="none" spc="0" normalizeH="0" baseline="0" noProof="0" dirty="0" smtClean="0">
              <a:ln>
                <a:noFill/>
              </a:ln>
              <a:effectLst/>
              <a:uLnTx/>
              <a:uFillTx/>
              <a:latin typeface="Calibri" pitchFamily="34" charset="0"/>
              <a:cs typeface="Calibri" pitchFamily="34" charset="0"/>
            </a:endParaRPr>
          </a:p>
        </p:txBody>
      </p:sp>
      <p:sp>
        <p:nvSpPr>
          <p:cNvPr id="6" name="Başlık 3"/>
          <p:cNvSpPr txBox="1">
            <a:spLocks/>
          </p:cNvSpPr>
          <p:nvPr/>
        </p:nvSpPr>
        <p:spPr>
          <a:xfrm>
            <a:off x="714348" y="428604"/>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4.Adım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00034" y="2643182"/>
            <a:ext cx="828680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
                <a:srgbClr val="FF0000"/>
              </a:buClr>
              <a:buSzTx/>
              <a:buFont typeface="Arial" pitchFamily="34" charset="0"/>
              <a:buChar char="•"/>
              <a:tabLst/>
            </a:pPr>
            <a:r>
              <a:rPr lang="tr-TR" sz="2800" dirty="0" smtClean="0">
                <a:latin typeface="Calibri" pitchFamily="34" charset="0"/>
                <a:ea typeface="Times New Roman" pitchFamily="18" charset="0"/>
                <a:cs typeface="Calibri" pitchFamily="34" charset="0"/>
              </a:rPr>
              <a:t>  Okul ve kurumun kontrolü altındaki alanlar ve alanlardaki faaliyetlerde risk değerlendirmesi yapacak olan her bir Risk Değerlendirmesi Ekibi kendi sorumluluk alanında risk değerlendirmesi çalışmasını gerçekleştirmeden önce, risk değerlendirmesinde kullanılacak bilgileri temin eder:</a:t>
            </a:r>
          </a:p>
        </p:txBody>
      </p:sp>
      <p:pic>
        <p:nvPicPr>
          <p:cNvPr id="5" name="Picture 1" descr="H:\İŞ GÜVENLİĞİ\Kullanılabilecek Resimler\ekip 5.png"/>
          <p:cNvPicPr>
            <a:picLocks noGrp="1" noChangeAspect="1" noChangeArrowheads="1"/>
          </p:cNvPicPr>
          <p:nvPr>
            <p:ph sz="quarter" idx="13"/>
          </p:nvPr>
        </p:nvPicPr>
        <p:blipFill>
          <a:blip r:embed="rId2"/>
          <a:srcRect/>
          <a:stretch>
            <a:fillRect/>
          </a:stretch>
        </p:blipFill>
        <p:spPr bwMode="auto">
          <a:xfrm>
            <a:off x="5572132" y="4888364"/>
            <a:ext cx="3571868" cy="1969636"/>
          </a:xfrm>
          <a:prstGeom prst="rect">
            <a:avLst/>
          </a:prstGeom>
          <a:noFill/>
        </p:spPr>
      </p:pic>
      <p:sp>
        <p:nvSpPr>
          <p:cNvPr id="6" name="Content Placeholder 2"/>
          <p:cNvSpPr txBox="1">
            <a:spLocks noGrp="1"/>
          </p:cNvSpPr>
          <p:nvPr>
            <p:ph type="title"/>
          </p:nvPr>
        </p:nvSpPr>
        <p:spPr>
          <a:xfrm>
            <a:off x="428596" y="1857364"/>
            <a:ext cx="8153400" cy="1341120"/>
          </a:xfrm>
          <a:prstGeom prst="rect">
            <a:avLst/>
          </a:prstGeom>
        </p:spPr>
        <p:txBody>
          <a:bodyPr vert="horz" lIns="91440" tIns="45720" rIns="91440" bIns="45720" rtlCol="0" anchor="t">
            <a:noAutofit/>
          </a:bodyPr>
          <a:lstStyle/>
          <a:p>
            <a:pPr marR="0" lvl="0" algn="l" defTabSz="914400" rtl="0" eaLnBrk="1" fontAlgn="auto" latinLnBrk="0" hangingPunct="1">
              <a:lnSpc>
                <a:spcPct val="100000"/>
              </a:lnSpc>
              <a:spcBef>
                <a:spcPct val="20000"/>
              </a:spcBef>
              <a:spcAft>
                <a:spcPts val="0"/>
              </a:spcAft>
              <a:buClr>
                <a:schemeClr val="accent3"/>
              </a:buClr>
              <a:buSzTx/>
              <a:buFont typeface="Arial" pitchFamily="34" charset="0"/>
              <a:buNone/>
              <a:tabLst/>
              <a:defRPr/>
            </a:pPr>
            <a:r>
              <a:rPr kumimoji="0" lang="tr-TR" sz="2800" b="1" u="none" strike="noStrike" kern="1200" cap="none" spc="0" normalizeH="0" baseline="0" noProof="0" dirty="0" smtClean="0">
                <a:ln>
                  <a:noFill/>
                </a:ln>
                <a:solidFill>
                  <a:srgbClr val="FF0000"/>
                </a:solidFill>
                <a:effectLst/>
                <a:uLnTx/>
                <a:uFillTx/>
                <a:latin typeface="Calibri" pitchFamily="34" charset="0"/>
                <a:ea typeface="+mn-ea"/>
                <a:cs typeface="+mn-cs"/>
              </a:rPr>
              <a:t>5.ADIM: </a:t>
            </a:r>
            <a:r>
              <a:rPr kumimoji="0" lang="tr-TR" sz="2800" b="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Risk Değerlendirme ekiplerinin Ön Hazırlık</a:t>
            </a:r>
            <a:r>
              <a:rPr kumimoji="0" lang="tr-TR" sz="2800" b="1" u="none" strike="noStrike" kern="1200" cap="none" spc="0" normalizeH="0" noProof="0" dirty="0" smtClean="0">
                <a:ln>
                  <a:noFill/>
                </a:ln>
                <a:solidFill>
                  <a:schemeClr val="tx1"/>
                </a:solidFill>
                <a:effectLst/>
                <a:uLnTx/>
                <a:uFillTx/>
                <a:latin typeface="Calibri" pitchFamily="34" charset="0"/>
                <a:ea typeface="+mn-ea"/>
                <a:cs typeface="Calibri" pitchFamily="34" charset="0"/>
              </a:rPr>
              <a:t> yapması</a:t>
            </a:r>
            <a:endParaRPr kumimoji="0" lang="tr-TR" sz="2800" b="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p:txBody>
      </p:sp>
      <p:sp>
        <p:nvSpPr>
          <p:cNvPr id="7" name="Başlık 3"/>
          <p:cNvSpPr txBox="1">
            <a:spLocks/>
          </p:cNvSpPr>
          <p:nvPr/>
        </p:nvSpPr>
        <p:spPr>
          <a:xfrm>
            <a:off x="714348" y="428604"/>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5.Adım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sz="quarter" idx="13"/>
          </p:nvPr>
        </p:nvSpPr>
        <p:spPr bwMode="auto">
          <a:xfrm>
            <a:off x="428596" y="1643050"/>
            <a:ext cx="81534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sz="2000" b="0" i="0" u="none" strike="noStrike" cap="none" normalizeH="0" baseline="0" smtClean="0">
                <a:ln>
                  <a:noFill/>
                </a:ln>
                <a:effectLst/>
                <a:latin typeface="Calibri" pitchFamily="34" charset="0"/>
                <a:ea typeface="Times New Roman" pitchFamily="18" charset="0"/>
                <a:cs typeface="Calibri" pitchFamily="34" charset="0"/>
              </a:rPr>
              <a:t>Bu Bilgiler:</a:t>
            </a:r>
            <a:endParaRPr kumimoji="0" lang="tr-TR" sz="2000" b="0" i="0" u="none" strike="noStrike" cap="none" normalizeH="0" baseline="0" dirty="0" smtClean="0">
              <a:ln>
                <a:noFill/>
              </a:ln>
              <a:effectLst/>
              <a:latin typeface="Calibri" pitchFamily="34" charset="0"/>
              <a:ea typeface="Times New Roman" pitchFamily="18" charset="0"/>
              <a:cs typeface="Calibri"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FF0000"/>
                </a:solidFill>
                <a:effectLst/>
                <a:latin typeface="Calibri" pitchFamily="34" charset="0"/>
                <a:ea typeface="Times New Roman" pitchFamily="18" charset="0"/>
                <a:cs typeface="Calibri" pitchFamily="34" charset="0"/>
              </a:rPr>
              <a:t>Çalışma ortamı, Okul/Kurum bina ve eklentileri, </a:t>
            </a:r>
          </a:p>
          <a:p>
            <a:pPr lvl="0" fontAlgn="base">
              <a:spcBef>
                <a:spcPct val="0"/>
              </a:spcBef>
              <a:spcAft>
                <a:spcPct val="0"/>
              </a:spcAft>
              <a:buFont typeface="Wingdings" pitchFamily="2" charset="2"/>
              <a:buChar char="§"/>
            </a:pPr>
            <a:r>
              <a:rPr lang="tr-TR" sz="2000" dirty="0" smtClean="0">
                <a:solidFill>
                  <a:srgbClr val="000000"/>
                </a:solidFill>
                <a:latin typeface="Calibri" pitchFamily="34" charset="0"/>
                <a:ea typeface="Times New Roman" pitchFamily="18" charset="0"/>
                <a:cs typeface="Calibri" pitchFamily="34" charset="0"/>
              </a:rPr>
              <a:t>Okul/Kurumda </a:t>
            </a:r>
            <a:r>
              <a:rPr kumimoji="0" lang="tr-TR" sz="20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yürütülen faaliyetler ile iş ve işlemler, </a:t>
            </a:r>
          </a:p>
          <a:p>
            <a:pPr fontAlgn="base">
              <a:spcBef>
                <a:spcPct val="0"/>
              </a:spcBef>
              <a:spcAft>
                <a:spcPct val="0"/>
              </a:spcAft>
              <a:buFont typeface="Wingdings" pitchFamily="2" charset="2"/>
              <a:buChar char="§"/>
            </a:pPr>
            <a:r>
              <a:rPr lang="tr-TR" sz="2000" dirty="0" smtClean="0">
                <a:solidFill>
                  <a:srgbClr val="000000"/>
                </a:solidFill>
                <a:latin typeface="Calibri" pitchFamily="34" charset="0"/>
                <a:ea typeface="Times New Roman" pitchFamily="18" charset="0"/>
                <a:cs typeface="Calibri" pitchFamily="34" charset="0"/>
              </a:rPr>
              <a:t>Organizasyon ve hiyerarşik yapı, görev, yetki ve sorumluluklar, </a:t>
            </a:r>
          </a:p>
          <a:p>
            <a:pPr lvl="0" fontAlgn="base">
              <a:spcBef>
                <a:spcPct val="0"/>
              </a:spcBef>
              <a:spcAft>
                <a:spcPct val="0"/>
              </a:spcAft>
              <a:buFont typeface="Wingdings" pitchFamily="2" charset="2"/>
              <a:buChar char="§"/>
            </a:pPr>
            <a:r>
              <a:rPr lang="tr-TR" sz="2000" dirty="0" smtClean="0">
                <a:solidFill>
                  <a:srgbClr val="000000"/>
                </a:solidFill>
                <a:latin typeface="Calibri" pitchFamily="34" charset="0"/>
                <a:ea typeface="Times New Roman" pitchFamily="18" charset="0"/>
                <a:cs typeface="Calibri" pitchFamily="34" charset="0"/>
              </a:rPr>
              <a:t>Okul/Kurumda varsa ü</a:t>
            </a:r>
            <a:r>
              <a:rPr kumimoji="0" lang="tr-TR" sz="20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retim süreç ve teknikleri, </a:t>
            </a:r>
            <a:r>
              <a:rPr lang="tr-TR" sz="2000" dirty="0" smtClean="0">
                <a:solidFill>
                  <a:srgbClr val="000000"/>
                </a:solidFill>
                <a:latin typeface="Calibri" pitchFamily="34" charset="0"/>
                <a:ea typeface="Times New Roman" pitchFamily="18" charset="0"/>
                <a:cs typeface="Calibri" pitchFamily="34" charset="0"/>
              </a:rPr>
              <a:t>İ</a:t>
            </a:r>
            <a:r>
              <a:rPr kumimoji="0" lang="tr-TR" sz="20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ş ekipmanları, </a:t>
            </a:r>
          </a:p>
          <a:p>
            <a:pPr lvl="0" fontAlgn="base">
              <a:spcBef>
                <a:spcPct val="0"/>
              </a:spcBef>
              <a:spcAft>
                <a:spcPct val="0"/>
              </a:spcAft>
              <a:buFont typeface="Wingdings" pitchFamily="2" charset="2"/>
              <a:buChar char="§"/>
            </a:pPr>
            <a:r>
              <a:rPr lang="tr-TR" sz="2000" dirty="0" smtClean="0">
                <a:solidFill>
                  <a:srgbClr val="000000"/>
                </a:solidFill>
                <a:latin typeface="Calibri" pitchFamily="34" charset="0"/>
                <a:ea typeface="Times New Roman" pitchFamily="18" charset="0"/>
                <a:cs typeface="Calibri" pitchFamily="34" charset="0"/>
              </a:rPr>
              <a:t>Okul/Kurumda k</a:t>
            </a:r>
            <a:r>
              <a:rPr kumimoji="0" lang="tr-TR" sz="20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ullanılan maddeler, </a:t>
            </a:r>
          </a:p>
          <a:p>
            <a:pPr marL="0" marR="0" lvl="0" indent="0"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FF0000"/>
                </a:solidFill>
                <a:effectLst/>
                <a:latin typeface="Calibri" pitchFamily="34" charset="0"/>
                <a:ea typeface="Times New Roman" pitchFamily="18" charset="0"/>
                <a:cs typeface="Calibri" pitchFamily="34" charset="0"/>
              </a:rPr>
              <a:t>Artık ve atıklarla ilgili işlemler, </a:t>
            </a:r>
          </a:p>
          <a:p>
            <a:pPr marL="0" marR="0" lvl="0" indent="0"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FF0000"/>
                </a:solidFill>
                <a:effectLst/>
                <a:latin typeface="Calibri" pitchFamily="34" charset="0"/>
                <a:ea typeface="Times New Roman" pitchFamily="18" charset="0"/>
                <a:cs typeface="Calibri" pitchFamily="34" charset="0"/>
              </a:rPr>
              <a:t>Çalışanların eğitim durumları, </a:t>
            </a:r>
          </a:p>
          <a:p>
            <a:pPr lvl="0" fontAlgn="base">
              <a:spcBef>
                <a:spcPct val="0"/>
              </a:spcBef>
              <a:spcAft>
                <a:spcPct val="0"/>
              </a:spcAft>
              <a:buFont typeface="Wingdings" pitchFamily="2" charset="2"/>
              <a:buChar char="§"/>
            </a:pPr>
            <a:r>
              <a:rPr lang="tr-TR" sz="2000" dirty="0" smtClean="0">
                <a:solidFill>
                  <a:srgbClr val="000000"/>
                </a:solidFill>
                <a:latin typeface="Calibri" pitchFamily="34" charset="0"/>
                <a:ea typeface="Times New Roman" pitchFamily="18" charset="0"/>
                <a:cs typeface="Calibri" pitchFamily="34" charset="0"/>
              </a:rPr>
              <a:t>Okul/Kurumun </a:t>
            </a:r>
            <a:r>
              <a:rPr kumimoji="0" lang="tr-TR" sz="20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teftiş sonuçları, </a:t>
            </a:r>
          </a:p>
          <a:p>
            <a:pPr marL="0" marR="0" lvl="0" indent="0"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FF0000"/>
                </a:solidFill>
                <a:effectLst/>
                <a:latin typeface="Calibri" pitchFamily="34" charset="0"/>
                <a:ea typeface="Times New Roman" pitchFamily="18" charset="0"/>
                <a:cs typeface="Calibri" pitchFamily="34" charset="0"/>
              </a:rPr>
              <a:t>Acil durum planları, </a:t>
            </a:r>
          </a:p>
          <a:p>
            <a:pPr marL="0" marR="0" lvl="0" indent="0"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FF0000"/>
                </a:solidFill>
                <a:effectLst/>
                <a:latin typeface="Calibri" pitchFamily="34" charset="0"/>
                <a:ea typeface="Times New Roman" pitchFamily="18" charset="0"/>
                <a:cs typeface="Calibri" pitchFamily="34" charset="0"/>
              </a:rPr>
              <a:t>Sivil Savunma sağlık ve güvenlik planı </a:t>
            </a:r>
          </a:p>
          <a:p>
            <a:pPr>
              <a:spcBef>
                <a:spcPts val="0"/>
              </a:spcBef>
              <a:buFont typeface="Wingdings" pitchFamily="2" charset="2"/>
              <a:buChar char="§"/>
            </a:pPr>
            <a:r>
              <a:rPr lang="tr-TR" sz="2000" dirty="0" smtClean="0">
                <a:solidFill>
                  <a:srgbClr val="000000"/>
                </a:solidFill>
                <a:latin typeface="Calibri" pitchFamily="34" charset="0"/>
                <a:ea typeface="Times New Roman" pitchFamily="18" charset="0"/>
                <a:cs typeface="Calibri" pitchFamily="34" charset="0"/>
              </a:rPr>
              <a:t>Tehlike oluşturabilecek malzemelerin listesi, </a:t>
            </a:r>
          </a:p>
          <a:p>
            <a:pPr>
              <a:spcBef>
                <a:spcPts val="0"/>
              </a:spcBef>
              <a:buFont typeface="Wingdings" pitchFamily="2" charset="2"/>
              <a:buChar char="§"/>
            </a:pPr>
            <a:r>
              <a:rPr lang="tr-TR" sz="2000" dirty="0" smtClean="0">
                <a:solidFill>
                  <a:srgbClr val="000000"/>
                </a:solidFill>
                <a:latin typeface="Calibri" pitchFamily="34" charset="0"/>
                <a:ea typeface="Times New Roman" pitchFamily="18" charset="0"/>
                <a:cs typeface="Calibri" pitchFamily="34" charset="0"/>
              </a:rPr>
              <a:t>Tehlike oluşturabilecek proseslerin listesi, </a:t>
            </a:r>
          </a:p>
          <a:p>
            <a:pPr>
              <a:spcBef>
                <a:spcPts val="0"/>
              </a:spcBef>
              <a:buFont typeface="Wingdings" pitchFamily="2" charset="2"/>
              <a:buChar char="§"/>
            </a:pPr>
            <a:r>
              <a:rPr lang="tr-TR" sz="2000" dirty="0" smtClean="0">
                <a:solidFill>
                  <a:srgbClr val="000000"/>
                </a:solidFill>
                <a:latin typeface="Calibri" pitchFamily="34" charset="0"/>
                <a:ea typeface="Times New Roman" pitchFamily="18" charset="0"/>
                <a:cs typeface="Calibri" pitchFamily="34" charset="0"/>
              </a:rPr>
              <a:t>Yapılan kritik işlemlerin listesi, </a:t>
            </a:r>
          </a:p>
          <a:p>
            <a:pPr>
              <a:spcBef>
                <a:spcPts val="0"/>
              </a:spcBef>
              <a:buFont typeface="Wingdings" pitchFamily="2" charset="2"/>
              <a:buChar char="§"/>
            </a:pPr>
            <a:r>
              <a:rPr lang="tr-TR" sz="2000" dirty="0" smtClean="0">
                <a:solidFill>
                  <a:srgbClr val="000000"/>
                </a:solidFill>
                <a:latin typeface="Calibri" pitchFamily="34" charset="0"/>
                <a:ea typeface="Times New Roman" pitchFamily="18" charset="0"/>
                <a:cs typeface="Calibri" pitchFamily="34" charset="0"/>
              </a:rPr>
              <a:t>Okuldaki kritik ekipmanların listesi v.s. </a:t>
            </a:r>
            <a:r>
              <a:rPr kumimoji="0" lang="tr-TR" sz="2000" i="0" u="none" strike="noStrike" cap="none" normalizeH="0" baseline="0" dirty="0" smtClean="0">
                <a:ln>
                  <a:noFill/>
                </a:ln>
                <a:effectLst/>
                <a:latin typeface="Calibri" pitchFamily="34" charset="0"/>
                <a:ea typeface="Times New Roman" pitchFamily="18" charset="0"/>
                <a:cs typeface="Calibri" pitchFamily="34" charset="0"/>
              </a:rPr>
              <a:t>gibi hazırlanması gereken </a:t>
            </a:r>
            <a:r>
              <a:rPr lang="tr-TR" sz="2000" dirty="0" smtClean="0">
                <a:latin typeface="Calibri" pitchFamily="34" charset="0"/>
                <a:ea typeface="Times New Roman" pitchFamily="18" charset="0"/>
                <a:cs typeface="Calibri" pitchFamily="34" charset="0"/>
              </a:rPr>
              <a:t>belirli </a:t>
            </a:r>
            <a:r>
              <a:rPr kumimoji="0" lang="tr-TR" sz="2000" i="0" u="none" strike="noStrike" cap="none" normalizeH="0" baseline="0" dirty="0" smtClean="0">
                <a:ln>
                  <a:noFill/>
                </a:ln>
                <a:effectLst/>
                <a:latin typeface="Calibri" pitchFamily="34" charset="0"/>
                <a:ea typeface="Times New Roman" pitchFamily="18" charset="0"/>
                <a:cs typeface="Calibri" pitchFamily="34" charset="0"/>
              </a:rPr>
              <a:t>dokümanlar vb. bilgiler toplanır.</a:t>
            </a:r>
            <a:endParaRPr kumimoji="0" lang="tr-TR" sz="4400" i="0" u="none" strike="noStrike" cap="none" normalizeH="0" baseline="0" dirty="0" smtClean="0">
              <a:ln>
                <a:noFill/>
              </a:ln>
              <a:effectLst/>
              <a:latin typeface="Calibri" pitchFamily="34" charset="0"/>
              <a:cs typeface="Calibri" pitchFamily="34" charset="0"/>
            </a:endParaRPr>
          </a:p>
        </p:txBody>
      </p:sp>
      <p:sp>
        <p:nvSpPr>
          <p:cNvPr id="5" name="Başlık 3"/>
          <p:cNvSpPr txBox="1">
            <a:spLocks/>
          </p:cNvSpPr>
          <p:nvPr/>
        </p:nvSpPr>
        <p:spPr>
          <a:xfrm>
            <a:off x="714348" y="428604"/>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5.Adım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85720" y="1785926"/>
            <a:ext cx="8715436"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274638" defTabSz="914400" rtl="0" eaLnBrk="1" fontAlgn="base" latinLnBrk="0" hangingPunct="1">
              <a:lnSpc>
                <a:spcPct val="100000"/>
              </a:lnSpc>
              <a:spcBef>
                <a:spcPct val="0"/>
              </a:spcBef>
              <a:spcAft>
                <a:spcPct val="0"/>
              </a:spcAft>
              <a:buClr>
                <a:srgbClr val="FF0000"/>
              </a:buClr>
              <a:buSzTx/>
              <a:buFontTx/>
              <a:buChar char="•"/>
            </a:pPr>
            <a:r>
              <a:rPr kumimoji="0" lang="tr-TR" sz="23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Risk değerlendirmesi yapılacak alanlardaki </a:t>
            </a:r>
            <a:r>
              <a:rPr kumimoji="0" lang="tr-TR" sz="2300" b="1" i="0" strike="noStrike" cap="none" normalizeH="0" baseline="0" dirty="0" smtClean="0">
                <a:ln>
                  <a:noFill/>
                </a:ln>
                <a:solidFill>
                  <a:srgbClr val="FF0000"/>
                </a:solidFill>
                <a:effectLst/>
                <a:latin typeface="Calibri" pitchFamily="34" charset="0"/>
                <a:ea typeface="Times New Roman" pitchFamily="18" charset="0"/>
                <a:cs typeface="Calibri" pitchFamily="34" charset="0"/>
              </a:rPr>
              <a:t>her bir faaliyetin iş adımları, süreç yönetimi mantığı ile tanımlanır. </a:t>
            </a:r>
            <a:endParaRPr kumimoji="0" lang="tr-TR" sz="23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lvl="0" indent="274638" fontAlgn="base">
              <a:spcBef>
                <a:spcPct val="0"/>
              </a:spcBef>
              <a:spcAft>
                <a:spcPct val="0"/>
              </a:spcAft>
            </a:pPr>
            <a:endParaRPr kumimoji="0" lang="tr-TR" sz="2300" b="1" i="0" u="none" strike="noStrike" cap="none" normalizeH="0" baseline="0" dirty="0" smtClean="0">
              <a:ln>
                <a:noFill/>
              </a:ln>
              <a:solidFill>
                <a:srgbClr val="FF0000"/>
              </a:solidFill>
              <a:effectLst/>
              <a:latin typeface="Calibri" pitchFamily="34" charset="0"/>
              <a:ea typeface="Times New Roman" pitchFamily="18" charset="0"/>
              <a:cs typeface="Calibri" pitchFamily="34" charset="0"/>
            </a:endParaRPr>
          </a:p>
          <a:p>
            <a:pPr lvl="0" indent="274638" fontAlgn="base">
              <a:spcBef>
                <a:spcPct val="0"/>
              </a:spcBef>
              <a:spcAft>
                <a:spcPct val="0"/>
              </a:spcAft>
            </a:pPr>
            <a:r>
              <a:rPr kumimoji="0" lang="tr-TR" sz="2300" b="1" i="0" u="none" strike="noStrike" cap="none" normalizeH="0" baseline="0" dirty="0" smtClean="0">
                <a:ln>
                  <a:noFill/>
                </a:ln>
                <a:solidFill>
                  <a:srgbClr val="FF0000"/>
                </a:solidFill>
                <a:effectLst/>
                <a:latin typeface="Calibri" pitchFamily="34" charset="0"/>
                <a:ea typeface="Times New Roman" pitchFamily="18" charset="0"/>
                <a:cs typeface="Calibri" pitchFamily="34" charset="0"/>
              </a:rPr>
              <a:t>Örneğin;</a:t>
            </a:r>
            <a:r>
              <a:rPr kumimoji="0" lang="tr-TR" sz="2300" b="1" i="0" u="none" strike="noStrike" cap="none" normalizeH="0" dirty="0" smtClean="0">
                <a:ln>
                  <a:noFill/>
                </a:ln>
                <a:solidFill>
                  <a:srgbClr val="FF0000"/>
                </a:solidFill>
                <a:effectLst/>
                <a:latin typeface="Calibri" pitchFamily="34" charset="0"/>
                <a:ea typeface="Times New Roman" pitchFamily="18" charset="0"/>
                <a:cs typeface="Calibri" pitchFamily="34" charset="0"/>
              </a:rPr>
              <a:t> </a:t>
            </a:r>
            <a:r>
              <a:rPr kumimoji="0" lang="tr-TR" sz="2300" b="0" i="0" u="none" strike="noStrike" cap="none" normalizeH="0" dirty="0" smtClean="0">
                <a:ln>
                  <a:noFill/>
                </a:ln>
                <a:solidFill>
                  <a:schemeClr val="tx1"/>
                </a:solidFill>
                <a:effectLst/>
                <a:latin typeface="Calibri" pitchFamily="34" charset="0"/>
                <a:ea typeface="Times New Roman" pitchFamily="18" charset="0"/>
                <a:cs typeface="Calibri" pitchFamily="34" charset="0"/>
              </a:rPr>
              <a:t>Okula yada pansiyona gelen </a:t>
            </a:r>
            <a:r>
              <a:rPr lang="tr-TR" sz="2300" dirty="0" smtClean="0">
                <a:latin typeface="Calibri" pitchFamily="34" charset="0"/>
                <a:ea typeface="Times New Roman" pitchFamily="18" charset="0"/>
                <a:cs typeface="Calibri" pitchFamily="34" charset="0"/>
              </a:rPr>
              <a:t>malzemelerin </a:t>
            </a:r>
            <a:r>
              <a:rPr kumimoji="0" lang="tr-TR" sz="23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depoya taşıma faaliyetinin muhtemel adımları;</a:t>
            </a:r>
          </a:p>
          <a:p>
            <a:pPr lvl="0" indent="274638" fontAlgn="base">
              <a:spcBef>
                <a:spcPct val="0"/>
              </a:spcBef>
              <a:spcAft>
                <a:spcPct val="0"/>
              </a:spcAft>
              <a:buClr>
                <a:srgbClr val="FF0000"/>
              </a:buClr>
              <a:buFont typeface="Arial" pitchFamily="34" charset="0"/>
              <a:buChar char="•"/>
            </a:pPr>
            <a:r>
              <a:rPr kumimoji="0" lang="tr-TR" sz="23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Malzeme aracının yanaşacağı bina kapısı,</a:t>
            </a:r>
          </a:p>
          <a:p>
            <a:pPr lvl="0" indent="274638" fontAlgn="base">
              <a:spcBef>
                <a:spcPct val="0"/>
              </a:spcBef>
              <a:spcAft>
                <a:spcPct val="0"/>
              </a:spcAft>
              <a:buClr>
                <a:srgbClr val="FF0000"/>
              </a:buClr>
              <a:buFont typeface="Arial" pitchFamily="34" charset="0"/>
              <a:buChar char="•"/>
            </a:pPr>
            <a:r>
              <a:rPr kumimoji="0" lang="tr-TR" sz="23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Malzemenin taşınacağı koridor,</a:t>
            </a:r>
          </a:p>
          <a:p>
            <a:pPr lvl="0" indent="274638" fontAlgn="base">
              <a:spcBef>
                <a:spcPct val="0"/>
              </a:spcBef>
              <a:spcAft>
                <a:spcPct val="0"/>
              </a:spcAft>
              <a:buClr>
                <a:srgbClr val="FF0000"/>
              </a:buClr>
              <a:buFont typeface="Arial" pitchFamily="34" charset="0"/>
              <a:buChar char="•"/>
            </a:pPr>
            <a:r>
              <a:rPr kumimoji="0" lang="tr-TR" sz="23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Malzemeyi taşıması gereken </a:t>
            </a:r>
            <a:r>
              <a:rPr lang="tr-TR" sz="2300" dirty="0" smtClean="0">
                <a:latin typeface="Calibri" pitchFamily="34" charset="0"/>
                <a:ea typeface="Times New Roman" pitchFamily="18" charset="0"/>
                <a:cs typeface="Calibri" pitchFamily="34" charset="0"/>
              </a:rPr>
              <a:t>personelin kimler olduğu,</a:t>
            </a:r>
          </a:p>
          <a:p>
            <a:pPr lvl="0" indent="274638" fontAlgn="base">
              <a:spcBef>
                <a:spcPct val="0"/>
              </a:spcBef>
              <a:spcAft>
                <a:spcPct val="0"/>
              </a:spcAft>
              <a:buClr>
                <a:srgbClr val="FF0000"/>
              </a:buClr>
              <a:buFont typeface="Arial" pitchFamily="34" charset="0"/>
              <a:buChar char="•"/>
            </a:pPr>
            <a:r>
              <a:rPr kumimoji="0" lang="tr-TR" sz="23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İlgili</a:t>
            </a:r>
            <a:r>
              <a:rPr kumimoji="0" lang="tr-TR" sz="2300" b="0" i="0" u="none" strike="noStrike" cap="none" normalizeH="0" dirty="0" smtClean="0">
                <a:ln>
                  <a:noFill/>
                </a:ln>
                <a:solidFill>
                  <a:schemeClr val="tx1"/>
                </a:solidFill>
                <a:effectLst/>
                <a:latin typeface="Calibri" pitchFamily="34" charset="0"/>
                <a:ea typeface="Times New Roman" pitchFamily="18" charset="0"/>
                <a:cs typeface="Calibri" pitchFamily="34" charset="0"/>
              </a:rPr>
              <a:t> personelin malzemeyi taşımak için kullanacağı araç ve gerecin neler olduğu,</a:t>
            </a:r>
          </a:p>
          <a:p>
            <a:pPr lvl="0" indent="274638" fontAlgn="base">
              <a:spcBef>
                <a:spcPct val="0"/>
              </a:spcBef>
              <a:spcAft>
                <a:spcPct val="0"/>
              </a:spcAft>
              <a:buClr>
                <a:srgbClr val="FF0000"/>
              </a:buClr>
              <a:buFont typeface="Arial" pitchFamily="34" charset="0"/>
              <a:buChar char="•"/>
            </a:pPr>
            <a:r>
              <a:rPr kumimoji="0" lang="tr-TR" sz="23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Malzemenin</a:t>
            </a:r>
            <a:r>
              <a:rPr kumimoji="0" lang="tr-TR" sz="2300" b="0" i="0" u="none" strike="noStrike" cap="none" normalizeH="0" dirty="0" smtClean="0">
                <a:ln>
                  <a:noFill/>
                </a:ln>
                <a:solidFill>
                  <a:schemeClr val="tx1"/>
                </a:solidFill>
                <a:effectLst/>
                <a:latin typeface="Calibri" pitchFamily="34" charset="0"/>
                <a:ea typeface="Times New Roman" pitchFamily="18" charset="0"/>
                <a:cs typeface="Calibri" pitchFamily="34" charset="0"/>
              </a:rPr>
              <a:t> belirlenen hat boyunca taşınarak </a:t>
            </a:r>
            <a:r>
              <a:rPr lang="tr-TR" sz="2300" dirty="0" smtClean="0">
                <a:latin typeface="Calibri" pitchFamily="34" charset="0"/>
                <a:ea typeface="Times New Roman" pitchFamily="18" charset="0"/>
                <a:cs typeface="Calibri" pitchFamily="34" charset="0"/>
              </a:rPr>
              <a:t>depoya getirilmesi</a:t>
            </a:r>
            <a:r>
              <a:rPr kumimoji="0" lang="tr-TR" sz="2300" b="0" i="0" u="none" strike="noStrike" cap="none" normalizeH="0" dirty="0" smtClean="0">
                <a:ln>
                  <a:noFill/>
                </a:ln>
                <a:solidFill>
                  <a:schemeClr val="tx1"/>
                </a:solidFill>
                <a:effectLst/>
                <a:latin typeface="Calibri" pitchFamily="34" charset="0"/>
                <a:ea typeface="Times New Roman" pitchFamily="18" charset="0"/>
                <a:cs typeface="Calibri" pitchFamily="34" charset="0"/>
              </a:rPr>
              <a:t>,</a:t>
            </a:r>
          </a:p>
          <a:p>
            <a:pPr lvl="0" indent="274638" fontAlgn="base">
              <a:spcBef>
                <a:spcPct val="0"/>
              </a:spcBef>
              <a:spcAft>
                <a:spcPct val="0"/>
              </a:spcAft>
              <a:buClr>
                <a:srgbClr val="FF0000"/>
              </a:buClr>
              <a:buFont typeface="Arial" pitchFamily="34" charset="0"/>
              <a:buChar char="•"/>
            </a:pPr>
            <a:r>
              <a:rPr lang="tr-TR" sz="2300" dirty="0" smtClean="0">
                <a:latin typeface="Calibri" pitchFamily="34" charset="0"/>
                <a:ea typeface="Times New Roman" pitchFamily="18" charset="0"/>
                <a:cs typeface="Calibri" pitchFamily="34" charset="0"/>
              </a:rPr>
              <a:t>Malzemenin d</a:t>
            </a:r>
            <a:r>
              <a:rPr kumimoji="0" lang="tr-TR" sz="23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epoda uygun yerlere yerleştirilmesi,</a:t>
            </a:r>
            <a:r>
              <a:rPr kumimoji="0" lang="tr-TR" sz="2300" b="0" i="0" u="none" strike="noStrike" cap="none" normalizeH="0" dirty="0" smtClean="0">
                <a:ln>
                  <a:noFill/>
                </a:ln>
                <a:solidFill>
                  <a:schemeClr val="tx1"/>
                </a:solidFill>
                <a:effectLst/>
                <a:latin typeface="Calibri" pitchFamily="34" charset="0"/>
                <a:ea typeface="Times New Roman" pitchFamily="18" charset="0"/>
                <a:cs typeface="Calibri" pitchFamily="34" charset="0"/>
              </a:rPr>
              <a:t> </a:t>
            </a:r>
            <a:r>
              <a:rPr lang="tr-TR" sz="2300" dirty="0" smtClean="0">
                <a:latin typeface="Calibri" pitchFamily="34" charset="0"/>
                <a:ea typeface="Times New Roman" pitchFamily="18" charset="0"/>
                <a:cs typeface="Calibri" pitchFamily="34" charset="0"/>
              </a:rPr>
              <a:t>ş</a:t>
            </a:r>
            <a:r>
              <a:rPr kumimoji="0" lang="tr-TR" sz="23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eklinde olabilir.</a:t>
            </a:r>
            <a:endParaRPr kumimoji="0" lang="tr-TR" sz="23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5" name="Başlık 3"/>
          <p:cNvSpPr txBox="1">
            <a:spLocks/>
          </p:cNvSpPr>
          <p:nvPr/>
        </p:nvSpPr>
        <p:spPr>
          <a:xfrm>
            <a:off x="714348" y="428604"/>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5.Adım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sz="quarter" idx="13"/>
          </p:nvPr>
        </p:nvSpPr>
        <p:spPr bwMode="auto">
          <a:xfrm>
            <a:off x="642910" y="2357430"/>
            <a:ext cx="8153400" cy="39395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30188" algn="l"/>
              </a:tabLst>
            </a:pPr>
            <a:r>
              <a:rPr kumimoji="0" lang="tr-TR"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tr-TR" sz="25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Bu adım iş sağlığı ve güvenliği risk değerlendirmesinin en önemli adımıdır. Çünkü tanımlanamayan tehlike ve risklerin kontrol edilmesi ve yönetilmesinin mümkün olamayacağı açıktır.</a:t>
            </a:r>
            <a:endParaRPr kumimoji="0" lang="tr-TR" sz="25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30188" algn="l"/>
              </a:tabLst>
            </a:pPr>
            <a:r>
              <a:rPr kumimoji="0" lang="tr-TR" sz="25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Okulun kontrolü altındaki alan ve faaliyetlerle ilgili olarak her bir Risk Değerlendirme Ekibi tarafından, aşağıdaki yöntem kullanılarak </a:t>
            </a:r>
            <a:r>
              <a:rPr kumimoji="0" lang="tr-TR" sz="25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sorumlu olunan alanların </a:t>
            </a:r>
            <a:r>
              <a:rPr kumimoji="0" lang="tr-TR" sz="25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ve alanlarda yapılan </a:t>
            </a:r>
            <a:r>
              <a:rPr kumimoji="0" lang="tr-TR" sz="25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her bir faaliyetin</a:t>
            </a:r>
            <a:r>
              <a:rPr kumimoji="0" lang="tr-TR" sz="25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her bir adımı ile ilgili iş sağlığı ve güvenliği </a:t>
            </a:r>
            <a:r>
              <a:rPr kumimoji="0" lang="tr-TR" sz="25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tehlike ve riskleri tanımlanır </a:t>
            </a:r>
            <a:r>
              <a:rPr kumimoji="0" lang="tr-TR" sz="25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ve hazırlanacak bir “</a:t>
            </a:r>
            <a:r>
              <a:rPr kumimoji="0" lang="tr-TR" sz="25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İş Sağlığı ve Güvenliği Risk Değerlendirme Formu</a:t>
            </a:r>
            <a:r>
              <a:rPr kumimoji="0" lang="tr-TR" sz="25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”nda kayıt altına alınır.</a:t>
            </a:r>
          </a:p>
        </p:txBody>
      </p:sp>
      <p:sp>
        <p:nvSpPr>
          <p:cNvPr id="6" name="Content Placeholder 2"/>
          <p:cNvSpPr txBox="1">
            <a:spLocks/>
          </p:cNvSpPr>
          <p:nvPr/>
        </p:nvSpPr>
        <p:spPr>
          <a:xfrm>
            <a:off x="642910" y="1857364"/>
            <a:ext cx="8286808" cy="928694"/>
          </a:xfrm>
          <a:prstGeom prst="rect">
            <a:avLst/>
          </a:prstGeom>
        </p:spPr>
        <p:txBody>
          <a:bodyPr vert="horz" lIns="91440" tIns="45720" rIns="91440" bIns="45720" rtlCol="0" anchor="t">
            <a:noAutofit/>
          </a:bodyPr>
          <a:lstStyle/>
          <a:p>
            <a:pPr lvl="0">
              <a:spcBef>
                <a:spcPct val="20000"/>
              </a:spcBef>
              <a:buClr>
                <a:schemeClr val="accent3"/>
              </a:buClr>
              <a:defRPr/>
            </a:pPr>
            <a:r>
              <a:rPr kumimoji="0" lang="tr-TR" sz="2800" b="1" u="none" strike="noStrike" kern="1200" cap="none" spc="0" normalizeH="0" baseline="0" noProof="0" dirty="0" smtClean="0">
                <a:ln>
                  <a:noFill/>
                </a:ln>
                <a:solidFill>
                  <a:srgbClr val="FF0000"/>
                </a:solidFill>
                <a:effectLst/>
                <a:uLnTx/>
                <a:uFillTx/>
                <a:latin typeface="Calibri" pitchFamily="34" charset="0"/>
              </a:rPr>
              <a:t>6.ADIM: </a:t>
            </a:r>
            <a:r>
              <a:rPr lang="tr-TR" sz="2800" b="1" dirty="0" smtClean="0">
                <a:latin typeface="Calibri" pitchFamily="34" charset="0"/>
              </a:rPr>
              <a:t>Tehlike ve Risklerin Tanımlanması</a:t>
            </a:r>
            <a:endParaRPr kumimoji="0" lang="tr-TR" sz="2800" b="1" u="none" strike="noStrike" kern="1200" cap="none" spc="0" normalizeH="0" baseline="0" noProof="0" dirty="0" smtClean="0">
              <a:ln>
                <a:noFill/>
              </a:ln>
              <a:effectLst/>
              <a:uLnTx/>
              <a:uFillTx/>
              <a:latin typeface="Calibri" pitchFamily="34" charset="0"/>
            </a:endParaRPr>
          </a:p>
        </p:txBody>
      </p:sp>
      <p:sp>
        <p:nvSpPr>
          <p:cNvPr id="7" name="Başlık 3"/>
          <p:cNvSpPr txBox="1">
            <a:spLocks/>
          </p:cNvSpPr>
          <p:nvPr/>
        </p:nvSpPr>
        <p:spPr>
          <a:xfrm>
            <a:off x="714348" y="428604"/>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6.Adım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214282" y="0"/>
          <a:ext cx="8715436"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Başlık 3"/>
          <p:cNvSpPr txBox="1">
            <a:spLocks/>
          </p:cNvSpPr>
          <p:nvPr/>
        </p:nvSpPr>
        <p:spPr>
          <a:xfrm>
            <a:off x="714348" y="428604"/>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6.Adım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612648" y="1803400"/>
            <a:ext cx="81534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265113" algn="just" defTabSz="914400" rtl="0" eaLnBrk="0" fontAlgn="base" latinLnBrk="0" hangingPunct="0">
              <a:lnSpc>
                <a:spcPct val="100000"/>
              </a:lnSpc>
              <a:spcBef>
                <a:spcPct val="0"/>
              </a:spcBef>
              <a:spcAft>
                <a:spcPct val="0"/>
              </a:spcAft>
              <a:buClr>
                <a:srgbClr val="FF0000"/>
              </a:buClr>
              <a:buSzTx/>
              <a:buFontTx/>
              <a:buChar char="•"/>
              <a:tabLst>
                <a:tab pos="230188" algn="l"/>
              </a:tabLst>
            </a:pPr>
            <a:r>
              <a:rPr kumimoji="0" lang="tr-TR"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İlgili alanın ve faaliyetin yerinde gözlemlenmesi tehlike ve risk tanımlamanın en önemli adımıdır. Risk Değerlendirme Ekibinin tüm üyeleri tarafından </a:t>
            </a:r>
            <a:r>
              <a:rPr kumimoji="0" lang="tr-TR" sz="20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mümkün olan her durumda ilgili alanda ve faaliyetin her bir adımında yerinde gözlem yapılır. </a:t>
            </a:r>
          </a:p>
          <a:p>
            <a:pPr marL="0" marR="0" lvl="0" indent="0" algn="just" defTabSz="914400" rtl="0" eaLnBrk="0" fontAlgn="base" latinLnBrk="0" hangingPunct="0">
              <a:lnSpc>
                <a:spcPct val="100000"/>
              </a:lnSpc>
              <a:spcBef>
                <a:spcPct val="0"/>
              </a:spcBef>
              <a:spcAft>
                <a:spcPct val="0"/>
              </a:spcAft>
              <a:buClrTx/>
              <a:buSzTx/>
              <a:tabLst>
                <a:tab pos="230188" algn="l"/>
              </a:tabLst>
            </a:pPr>
            <a:endParaRPr kumimoji="0" lang="tr-TR" sz="2000" b="1" i="0" u="none" strike="noStrike" cap="none" normalizeH="0" baseline="0" dirty="0" smtClean="0">
              <a:ln>
                <a:noFill/>
              </a:ln>
              <a:solidFill>
                <a:schemeClr val="tx1"/>
              </a:solidFill>
              <a:effectLst/>
              <a:latin typeface="Calibri" pitchFamily="34" charset="0"/>
              <a:cs typeface="Calibri" pitchFamily="34" charset="0"/>
            </a:endParaRPr>
          </a:p>
          <a:p>
            <a:pPr marR="0" lvl="0" indent="265113" algn="just" defTabSz="914400" rtl="0" eaLnBrk="0" fontAlgn="base" latinLnBrk="0" hangingPunct="0">
              <a:lnSpc>
                <a:spcPct val="100000"/>
              </a:lnSpc>
              <a:spcBef>
                <a:spcPct val="0"/>
              </a:spcBef>
              <a:spcAft>
                <a:spcPct val="0"/>
              </a:spcAft>
              <a:buClr>
                <a:srgbClr val="FF0000"/>
              </a:buClr>
              <a:buSzTx/>
              <a:buFontTx/>
              <a:buChar char="•"/>
              <a:tabLst>
                <a:tab pos="230188" algn="l"/>
              </a:tabLst>
            </a:pPr>
            <a:r>
              <a:rPr kumimoji="0" lang="tr-TR"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Ekip içinde bulunsa dahi ilgili alanda ve faaliyette </a:t>
            </a:r>
            <a:r>
              <a:rPr kumimoji="0" lang="tr-TR" sz="20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diğer çalışanlarla görüşmeler yapılarak</a:t>
            </a:r>
            <a:r>
              <a:rPr kumimoji="0" lang="tr-TR"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alan veya faaliyetle ilgili İSG tehlikeleri ve riskleri, risklere karşı uygulanan mevcut risk kontrol tedbirleri ve alınmasını istedikleri ilave risk kontrol tedbirleri ile </a:t>
            </a:r>
            <a:r>
              <a:rPr kumimoji="0" lang="tr-TR" sz="20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ilgili görüşleri alınır. </a:t>
            </a:r>
            <a:endParaRPr kumimoji="0" lang="tr-TR" sz="2000" b="1" i="0" u="none" strike="noStrike" cap="none" normalizeH="0" baseline="0" dirty="0" smtClean="0">
              <a:ln>
                <a:noFill/>
              </a:ln>
              <a:solidFill>
                <a:schemeClr val="tx1"/>
              </a:solidFill>
              <a:effectLst/>
              <a:latin typeface="Calibri" pitchFamily="34" charset="0"/>
              <a:cs typeface="Calibri" pitchFamily="34" charset="0"/>
            </a:endParaRPr>
          </a:p>
        </p:txBody>
      </p:sp>
      <p:sp>
        <p:nvSpPr>
          <p:cNvPr id="5" name="3 Slayt Numarası Yer Tutucusu"/>
          <p:cNvSpPr>
            <a:spLocks noGrp="1"/>
          </p:cNvSpPr>
          <p:nvPr>
            <p:ph type="sldNum" sz="quarter" idx="12"/>
          </p:nvPr>
        </p:nvSpPr>
        <p:spPr>
          <a:xfrm>
            <a:off x="609602" y="6248207"/>
            <a:ext cx="5421083" cy="365125"/>
          </a:xfrm>
        </p:spPr>
        <p:txBody>
          <a:bodyPr/>
          <a:lstStyle/>
          <a:p>
            <a:pPr>
              <a:defRPr/>
            </a:pPr>
            <a:fld id="{9F0178FD-9409-459C-8CA5-AF6C14833749}" type="slidenum">
              <a:rPr lang="tr-TR" smtClean="0"/>
              <a:pPr>
                <a:defRPr/>
              </a:pPr>
              <a:t>37</a:t>
            </a:fld>
            <a:endParaRPr lang="tr-TR" dirty="0"/>
          </a:p>
        </p:txBody>
      </p:sp>
      <p:sp>
        <p:nvSpPr>
          <p:cNvPr id="6" name="5 Oval"/>
          <p:cNvSpPr/>
          <p:nvPr/>
        </p:nvSpPr>
        <p:spPr>
          <a:xfrm>
            <a:off x="2714612" y="4929198"/>
            <a:ext cx="2714644" cy="107157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t>ÇALIŞANLARLA GÖRÜŞME</a:t>
            </a:r>
            <a:endParaRPr lang="tr-TR" sz="2000" dirty="0"/>
          </a:p>
        </p:txBody>
      </p:sp>
      <p:sp>
        <p:nvSpPr>
          <p:cNvPr id="7" name="6 Oval"/>
          <p:cNvSpPr/>
          <p:nvPr/>
        </p:nvSpPr>
        <p:spPr>
          <a:xfrm>
            <a:off x="5857884" y="4714884"/>
            <a:ext cx="2714644" cy="107157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t>KAYIT ALTINA ALMA</a:t>
            </a:r>
            <a:endParaRPr lang="tr-TR" sz="2400" dirty="0"/>
          </a:p>
        </p:txBody>
      </p:sp>
      <p:pic>
        <p:nvPicPr>
          <p:cNvPr id="8" name="irc_mi" descr="fotograf-makineleri">
            <a:hlinkClick r:id="rId2"/>
          </p:cNvPr>
          <p:cNvPicPr>
            <a:picLocks noChangeAspect="1" noChangeArrowheads="1"/>
          </p:cNvPicPr>
          <p:nvPr/>
        </p:nvPicPr>
        <p:blipFill>
          <a:blip r:embed="rId3" cstate="print"/>
          <a:srcRect/>
          <a:stretch>
            <a:fillRect/>
          </a:stretch>
        </p:blipFill>
        <p:spPr bwMode="auto">
          <a:xfrm>
            <a:off x="5214942" y="6000744"/>
            <a:ext cx="1285884" cy="857256"/>
          </a:xfrm>
          <a:prstGeom prst="rect">
            <a:avLst/>
          </a:prstGeom>
          <a:noFill/>
          <a:ln w="9525">
            <a:noFill/>
            <a:miter lim="800000"/>
            <a:headEnd/>
            <a:tailEnd/>
          </a:ln>
        </p:spPr>
      </p:pic>
      <p:pic>
        <p:nvPicPr>
          <p:cNvPr id="9" name="irc_mi" descr="tablet">
            <a:hlinkClick r:id="rId4"/>
          </p:cNvPr>
          <p:cNvPicPr>
            <a:picLocks noChangeAspect="1" noChangeArrowheads="1"/>
          </p:cNvPicPr>
          <p:nvPr/>
        </p:nvPicPr>
        <p:blipFill>
          <a:blip r:embed="rId5" cstate="print"/>
          <a:srcRect/>
          <a:stretch>
            <a:fillRect/>
          </a:stretch>
        </p:blipFill>
        <p:spPr bwMode="auto">
          <a:xfrm>
            <a:off x="7572396" y="5786454"/>
            <a:ext cx="1285884" cy="904317"/>
          </a:xfrm>
          <a:prstGeom prst="rect">
            <a:avLst/>
          </a:prstGeom>
          <a:noFill/>
          <a:ln w="9525">
            <a:noFill/>
            <a:miter lim="800000"/>
            <a:headEnd/>
            <a:tailEnd/>
          </a:ln>
        </p:spPr>
      </p:pic>
      <p:pic>
        <p:nvPicPr>
          <p:cNvPr id="10" name="Picture 5" descr="C:\Users\Burak\AppData\Local\Microsoft\Windows\Temporary Internet Files\Content.IE5\UD631A6B\MP900448478[1].jpg"/>
          <p:cNvPicPr>
            <a:picLocks noChangeAspect="1" noChangeArrowheads="1"/>
          </p:cNvPicPr>
          <p:nvPr/>
        </p:nvPicPr>
        <p:blipFill>
          <a:blip r:embed="rId6" cstate="print"/>
          <a:srcRect/>
          <a:stretch>
            <a:fillRect/>
          </a:stretch>
        </p:blipFill>
        <p:spPr bwMode="auto">
          <a:xfrm>
            <a:off x="0" y="4857760"/>
            <a:ext cx="2643174" cy="2000240"/>
          </a:xfrm>
          <a:prstGeom prst="rect">
            <a:avLst/>
          </a:prstGeom>
          <a:noFill/>
        </p:spPr>
      </p:pic>
      <p:sp>
        <p:nvSpPr>
          <p:cNvPr id="11" name="Başlık 3"/>
          <p:cNvSpPr txBox="1">
            <a:spLocks/>
          </p:cNvSpPr>
          <p:nvPr/>
        </p:nvSpPr>
        <p:spPr>
          <a:xfrm>
            <a:off x="714348" y="428604"/>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6.Adım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SC07935"/>
          <p:cNvPicPr>
            <a:picLocks noChangeAspect="1" noChangeArrowheads="1"/>
          </p:cNvPicPr>
          <p:nvPr/>
        </p:nvPicPr>
        <p:blipFill>
          <a:blip r:embed="rId2" cstate="print"/>
          <a:srcRect/>
          <a:stretch>
            <a:fillRect/>
          </a:stretch>
        </p:blipFill>
        <p:spPr bwMode="auto">
          <a:xfrm>
            <a:off x="142844" y="1928802"/>
            <a:ext cx="4428075" cy="3500462"/>
          </a:xfrm>
          <a:prstGeom prst="rect">
            <a:avLst/>
          </a:prstGeom>
          <a:noFill/>
          <a:ln>
            <a:solidFill>
              <a:srgbClr val="FF0000"/>
            </a:solidFill>
          </a:ln>
        </p:spPr>
      </p:pic>
      <p:pic>
        <p:nvPicPr>
          <p:cNvPr id="5" name="Picture 4" descr="KNT T5 1"/>
          <p:cNvPicPr>
            <a:picLocks noChangeAspect="1" noChangeArrowheads="1"/>
          </p:cNvPicPr>
          <p:nvPr/>
        </p:nvPicPr>
        <p:blipFill>
          <a:blip r:embed="rId3" cstate="print"/>
          <a:srcRect/>
          <a:stretch>
            <a:fillRect/>
          </a:stretch>
        </p:blipFill>
        <p:spPr bwMode="auto">
          <a:xfrm>
            <a:off x="4643438" y="3357562"/>
            <a:ext cx="4353896" cy="3380066"/>
          </a:xfrm>
          <a:prstGeom prst="rect">
            <a:avLst/>
          </a:prstGeom>
          <a:noFill/>
          <a:ln>
            <a:solidFill>
              <a:srgbClr val="FF0000"/>
            </a:solidFill>
          </a:ln>
        </p:spPr>
      </p:pic>
      <p:sp>
        <p:nvSpPr>
          <p:cNvPr id="9" name="Başlık 3"/>
          <p:cNvSpPr txBox="1">
            <a:spLocks/>
          </p:cNvSpPr>
          <p:nvPr/>
        </p:nvSpPr>
        <p:spPr>
          <a:xfrm>
            <a:off x="714348" y="428604"/>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6.Adım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a:spLocks noGrp="1"/>
          </p:cNvSpPr>
          <p:nvPr>
            <p:ph type="title"/>
          </p:nvPr>
        </p:nvSpPr>
        <p:spPr>
          <a:xfrm>
            <a:off x="357158" y="1928802"/>
            <a:ext cx="8153400" cy="555302"/>
          </a:xfrm>
        </p:spPr>
        <p:txBody>
          <a:bodyPr>
            <a:noAutofit/>
          </a:bodyPr>
          <a:lstStyle/>
          <a:p>
            <a:pPr algn="ctr" eaLnBrk="1" hangingPunct="1"/>
            <a:r>
              <a:rPr lang="tr-TR" sz="4000" b="1" dirty="0" smtClean="0">
                <a:solidFill>
                  <a:schemeClr val="tx1"/>
                </a:solidFill>
                <a:latin typeface="Calibri" pitchFamily="34" charset="0"/>
                <a:cs typeface="Calibri" pitchFamily="34" charset="0"/>
              </a:rPr>
              <a:t>              Tehlike Kaynakları</a:t>
            </a:r>
          </a:p>
        </p:txBody>
      </p:sp>
      <p:sp>
        <p:nvSpPr>
          <p:cNvPr id="9219" name="2 İçerik Yer Tutucusu"/>
          <p:cNvSpPr>
            <a:spLocks noGrp="1"/>
          </p:cNvSpPr>
          <p:nvPr>
            <p:ph idx="1"/>
          </p:nvPr>
        </p:nvSpPr>
        <p:spPr>
          <a:xfrm>
            <a:off x="3357554" y="2786058"/>
            <a:ext cx="5614987" cy="3571900"/>
          </a:xfrm>
        </p:spPr>
        <p:txBody>
          <a:bodyPr/>
          <a:lstStyle/>
          <a:p>
            <a:pPr eaLnBrk="1" hangingPunct="1">
              <a:buFont typeface="Arial" charset="0"/>
              <a:buNone/>
            </a:pPr>
            <a:r>
              <a:rPr lang="tr-TR" b="1" dirty="0" smtClean="0">
                <a:solidFill>
                  <a:srgbClr val="FF0000"/>
                </a:solidFill>
                <a:latin typeface="Calibri" pitchFamily="34" charset="0"/>
                <a:cs typeface="Calibri" pitchFamily="34" charset="0"/>
              </a:rPr>
              <a:t>1. Fiziksel Tehlikeler:</a:t>
            </a:r>
            <a:endParaRPr lang="tr-TR" dirty="0" smtClean="0">
              <a:solidFill>
                <a:srgbClr val="FF0000"/>
              </a:solidFill>
              <a:latin typeface="Calibri" pitchFamily="34" charset="0"/>
              <a:cs typeface="Calibri" pitchFamily="34" charset="0"/>
            </a:endParaRPr>
          </a:p>
          <a:p>
            <a:pPr eaLnBrk="1" hangingPunct="1">
              <a:buFont typeface="Arial" charset="0"/>
              <a:buNone/>
            </a:pPr>
            <a:r>
              <a:rPr lang="tr-TR" dirty="0" smtClean="0">
                <a:latin typeface="Calibri" pitchFamily="34" charset="0"/>
                <a:cs typeface="Calibri" pitchFamily="34" charset="0"/>
              </a:rPr>
              <a:t>• Titreşim</a:t>
            </a:r>
          </a:p>
          <a:p>
            <a:pPr eaLnBrk="1" hangingPunct="1">
              <a:buFont typeface="Arial" charset="0"/>
              <a:buNone/>
            </a:pPr>
            <a:r>
              <a:rPr lang="tr-TR" dirty="0" smtClean="0">
                <a:latin typeface="Calibri" pitchFamily="34" charset="0"/>
                <a:cs typeface="Calibri" pitchFamily="34" charset="0"/>
              </a:rPr>
              <a:t>• Gürültü</a:t>
            </a:r>
          </a:p>
          <a:p>
            <a:pPr eaLnBrk="1" hangingPunct="1">
              <a:buFont typeface="Arial" charset="0"/>
              <a:buNone/>
            </a:pPr>
            <a:r>
              <a:rPr lang="tr-TR" dirty="0" smtClean="0">
                <a:latin typeface="Calibri" pitchFamily="34" charset="0"/>
                <a:cs typeface="Calibri" pitchFamily="34" charset="0"/>
              </a:rPr>
              <a:t>• Yetersiz havalandırma</a:t>
            </a:r>
          </a:p>
          <a:p>
            <a:pPr eaLnBrk="1" hangingPunct="1">
              <a:buFont typeface="Arial" charset="0"/>
              <a:buNone/>
            </a:pPr>
            <a:r>
              <a:rPr lang="tr-TR" dirty="0" smtClean="0">
                <a:latin typeface="Calibri" pitchFamily="34" charset="0"/>
                <a:cs typeface="Calibri" pitchFamily="34" charset="0"/>
              </a:rPr>
              <a:t>• Aşırı Isı, nem ve hava hareketleri</a:t>
            </a:r>
          </a:p>
          <a:p>
            <a:pPr eaLnBrk="1" hangingPunct="1">
              <a:buFont typeface="Arial" charset="0"/>
              <a:buNone/>
            </a:pPr>
            <a:r>
              <a:rPr lang="tr-TR" dirty="0" smtClean="0">
                <a:latin typeface="Calibri" pitchFamily="34" charset="0"/>
                <a:cs typeface="Calibri" pitchFamily="34" charset="0"/>
              </a:rPr>
              <a:t>• Yetersiz veya aşırı aydınlatma</a:t>
            </a:r>
          </a:p>
          <a:p>
            <a:pPr eaLnBrk="1" hangingPunct="1">
              <a:buFont typeface="Arial" charset="0"/>
              <a:buNone/>
            </a:pPr>
            <a:endParaRPr lang="tr-TR" dirty="0" smtClean="0"/>
          </a:p>
        </p:txBody>
      </p:sp>
      <p:pic>
        <p:nvPicPr>
          <p:cNvPr id="9220" name="Picture 2" descr="https://encrypted-tbn2.gstatic.com/images?q=tbn:ANd9GcTL8hiaX_z_GhdS6YThki92S09pyr4ZL60jeo9GWFG1RvvEasabTw"/>
          <p:cNvPicPr>
            <a:picLocks noChangeAspect="1" noChangeArrowheads="1"/>
          </p:cNvPicPr>
          <p:nvPr/>
        </p:nvPicPr>
        <p:blipFill>
          <a:blip r:embed="rId3"/>
          <a:srcRect/>
          <a:stretch>
            <a:fillRect/>
          </a:stretch>
        </p:blipFill>
        <p:spPr bwMode="auto">
          <a:xfrm>
            <a:off x="214313" y="2928934"/>
            <a:ext cx="2928937" cy="3357562"/>
          </a:xfrm>
          <a:prstGeom prst="rect">
            <a:avLst/>
          </a:prstGeom>
          <a:noFill/>
          <a:ln w="9525">
            <a:noFill/>
            <a:miter lim="800000"/>
            <a:headEnd/>
            <a:tailEnd/>
          </a:ln>
        </p:spPr>
      </p:pic>
      <p:sp>
        <p:nvSpPr>
          <p:cNvPr id="6" name="Başlık 3"/>
          <p:cNvSpPr txBox="1">
            <a:spLocks/>
          </p:cNvSpPr>
          <p:nvPr/>
        </p:nvSpPr>
        <p:spPr>
          <a:xfrm>
            <a:off x="714348" y="428604"/>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6.Adım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Tree>
  </p:cSld>
  <p:clrMapOvr>
    <a:masterClrMapping/>
  </p:clrMapOvr>
  <p:transition>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42844" y="3571876"/>
            <a:ext cx="4754488" cy="2786082"/>
          </a:xfrm>
        </p:spPr>
        <p:txBody>
          <a:bodyPr>
            <a:normAutofit/>
          </a:bodyPr>
          <a:lstStyle/>
          <a:p>
            <a:pPr>
              <a:lnSpc>
                <a:spcPct val="90000"/>
              </a:lnSpc>
              <a:buNone/>
            </a:pPr>
            <a:endParaRPr lang="tr-TR" sz="2600" b="1" dirty="0">
              <a:latin typeface="Calibri" pitchFamily="34" charset="0"/>
              <a:ea typeface="ＭＳ Ｐゴシック" pitchFamily="34" charset="-128"/>
              <a:cs typeface="Calibri" pitchFamily="34" charset="0"/>
            </a:endParaRPr>
          </a:p>
          <a:p>
            <a:pPr>
              <a:lnSpc>
                <a:spcPct val="90000"/>
              </a:lnSpc>
              <a:buNone/>
            </a:pPr>
            <a:endParaRPr lang="tr-TR" sz="2600" dirty="0">
              <a:solidFill>
                <a:schemeClr val="hlink"/>
              </a:solidFill>
              <a:latin typeface="Calibri" pitchFamily="34" charset="0"/>
              <a:ea typeface="ＭＳ Ｐゴシック" pitchFamily="34" charset="-128"/>
              <a:cs typeface="Calibri" pitchFamily="34" charset="0"/>
            </a:endParaRPr>
          </a:p>
          <a:p>
            <a:pPr>
              <a:lnSpc>
                <a:spcPct val="90000"/>
              </a:lnSpc>
              <a:buNone/>
            </a:pPr>
            <a:endParaRPr lang="tr-TR" sz="2600" b="1" dirty="0">
              <a:solidFill>
                <a:schemeClr val="hlink"/>
              </a:solidFill>
              <a:latin typeface="Calibri" pitchFamily="34" charset="0"/>
              <a:ea typeface="ＭＳ Ｐゴシック" pitchFamily="34" charset="-128"/>
              <a:cs typeface="Calibri" pitchFamily="34" charset="0"/>
            </a:endParaRPr>
          </a:p>
          <a:p>
            <a:pPr>
              <a:lnSpc>
                <a:spcPct val="90000"/>
              </a:lnSpc>
              <a:buFont typeface="Wingdings" pitchFamily="2" charset="2"/>
              <a:buChar char="§"/>
            </a:pPr>
            <a:r>
              <a:rPr lang="tr-TR" sz="2600" b="1" dirty="0">
                <a:solidFill>
                  <a:srgbClr val="FF0000"/>
                </a:solidFill>
                <a:latin typeface="Calibri" pitchFamily="34" charset="0"/>
                <a:ea typeface="ＭＳ Ｐゴシック" pitchFamily="34" charset="-128"/>
                <a:cs typeface="Calibri" pitchFamily="34" charset="0"/>
              </a:rPr>
              <a:t>Kaza:</a:t>
            </a:r>
            <a:r>
              <a:rPr lang="tr-TR" sz="2600" dirty="0">
                <a:latin typeface="Calibri" pitchFamily="34" charset="0"/>
                <a:ea typeface="ＭＳ Ｐゴシック" pitchFamily="34" charset="-128"/>
                <a:cs typeface="Calibri" pitchFamily="34" charset="0"/>
              </a:rPr>
              <a:t> </a:t>
            </a:r>
            <a:r>
              <a:rPr lang="tr-TR" sz="2600" u="sng" dirty="0">
                <a:latin typeface="Calibri" pitchFamily="34" charset="0"/>
                <a:ea typeface="ＭＳ Ｐゴシック" pitchFamily="34" charset="-128"/>
                <a:cs typeface="Calibri" pitchFamily="34" charset="0"/>
              </a:rPr>
              <a:t>Yaralanmaya, sağlığın bozulmasına veya ölüme </a:t>
            </a:r>
            <a:r>
              <a:rPr lang="tr-TR" sz="2600" b="1" dirty="0">
                <a:latin typeface="Calibri" pitchFamily="34" charset="0"/>
                <a:ea typeface="ＭＳ Ｐゴシック" pitchFamily="34" charset="-128"/>
                <a:cs typeface="Calibri" pitchFamily="34" charset="0"/>
              </a:rPr>
              <a:t>sebep olan olaydır. </a:t>
            </a:r>
          </a:p>
          <a:p>
            <a:endParaRPr lang="tr-TR" sz="2600" dirty="0"/>
          </a:p>
        </p:txBody>
      </p:sp>
      <p:pic>
        <p:nvPicPr>
          <p:cNvPr id="4" name="Picture 2" descr="El nmero uno de su promocin en el  Master de riesgos laborab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3570" y="1857364"/>
            <a:ext cx="320675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YARALI SAK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3570" y="4143380"/>
            <a:ext cx="3206750" cy="2401888"/>
          </a:xfrm>
          <a:prstGeom prst="rect">
            <a:avLst/>
          </a:prstGeom>
          <a:solidFill>
            <a:schemeClr val="tx1"/>
          </a:solidFill>
          <a:ln w="25400">
            <a:solidFill>
              <a:schemeClr val="tx1"/>
            </a:solidFill>
            <a:miter lim="800000"/>
            <a:headEnd/>
            <a:tailEnd/>
          </a:ln>
        </p:spPr>
      </p:pic>
      <p:sp>
        <p:nvSpPr>
          <p:cNvPr id="6" name="Content Placeholder 2"/>
          <p:cNvSpPr txBox="1">
            <a:spLocks/>
          </p:cNvSpPr>
          <p:nvPr/>
        </p:nvSpPr>
        <p:spPr>
          <a:xfrm>
            <a:off x="428596" y="1928802"/>
            <a:ext cx="4929222" cy="2714644"/>
          </a:xfrm>
          <a:prstGeom prst="rect">
            <a:avLst/>
          </a:prstGeom>
        </p:spPr>
        <p:txBody>
          <a:bodyPr>
            <a:normAutofit fontScale="62500" lnSpcReduction="20000"/>
          </a:bodyPr>
          <a:lstStyle/>
          <a:p>
            <a:r>
              <a:rPr kumimoji="0" lang="en-GB" sz="4200" b="1" i="0" u="none" strike="noStrike" kern="1200" cap="none" spc="0" normalizeH="0" baseline="0" noProof="0" dirty="0" smtClean="0">
                <a:ln>
                  <a:noFill/>
                </a:ln>
                <a:solidFill>
                  <a:srgbClr val="FF0000"/>
                </a:solidFill>
                <a:effectLst/>
                <a:uLnTx/>
                <a:uFillTx/>
                <a:latin typeface="Calibri" pitchFamily="34" charset="0"/>
                <a:cs typeface="Calibri" pitchFamily="34" charset="0"/>
              </a:rPr>
              <a:t>Risk</a:t>
            </a:r>
            <a:r>
              <a:rPr kumimoji="0" lang="en-GB" sz="4200" b="1" i="0" u="none" strike="noStrike" kern="1200" cap="none" spc="0" normalizeH="0" baseline="0" noProof="0" dirty="0" smtClean="0">
                <a:ln>
                  <a:noFill/>
                </a:ln>
                <a:solidFill>
                  <a:schemeClr val="tx1"/>
                </a:solidFill>
                <a:effectLst/>
                <a:uLnTx/>
                <a:uFillTx/>
                <a:latin typeface="Calibri" pitchFamily="34" charset="0"/>
                <a:cs typeface="Calibri" pitchFamily="34" charset="0"/>
              </a:rPr>
              <a:t>:</a:t>
            </a:r>
            <a:r>
              <a:rPr kumimoji="0" lang="en-GB" sz="4200" b="0" i="0" u="none" strike="noStrike" kern="1200" cap="none" spc="0" normalizeH="0" baseline="0" noProof="0" dirty="0" smtClean="0">
                <a:ln>
                  <a:noFill/>
                </a:ln>
                <a:solidFill>
                  <a:schemeClr val="tx1"/>
                </a:solidFill>
                <a:effectLst/>
                <a:uLnTx/>
                <a:uFillTx/>
                <a:latin typeface="Calibri" pitchFamily="34" charset="0"/>
                <a:cs typeface="Calibri" pitchFamily="34" charset="0"/>
              </a:rPr>
              <a:t> </a:t>
            </a:r>
            <a:r>
              <a:rPr kumimoji="0" lang="en-GB" sz="4200" b="0" i="0" u="none" strike="noStrike" kern="1200" cap="none" spc="0" normalizeH="0" baseline="0" noProof="0" dirty="0" err="1" smtClean="0">
                <a:ln>
                  <a:noFill/>
                </a:ln>
                <a:solidFill>
                  <a:schemeClr val="tx1"/>
                </a:solidFill>
                <a:effectLst/>
                <a:uLnTx/>
                <a:uFillTx/>
                <a:latin typeface="Calibri" pitchFamily="34" charset="0"/>
                <a:cs typeface="Calibri" pitchFamily="34" charset="0"/>
              </a:rPr>
              <a:t>Tehlikeden</a:t>
            </a:r>
            <a:r>
              <a:rPr kumimoji="0" lang="en-GB" sz="4200" b="0" i="0" u="none" strike="noStrike" kern="1200" cap="none" spc="0" normalizeH="0" baseline="0" noProof="0" dirty="0" smtClean="0">
                <a:ln>
                  <a:noFill/>
                </a:ln>
                <a:solidFill>
                  <a:schemeClr val="tx1"/>
                </a:solidFill>
                <a:effectLst/>
                <a:uLnTx/>
                <a:uFillTx/>
                <a:latin typeface="Calibri" pitchFamily="34" charset="0"/>
                <a:cs typeface="Calibri" pitchFamily="34" charset="0"/>
              </a:rPr>
              <a:t> kaynaklanacak </a:t>
            </a:r>
            <a:r>
              <a:rPr kumimoji="0" lang="en-GB" sz="4200" b="0" i="0" u="none" strike="noStrike" kern="1200" cap="none" spc="0" normalizeH="0" baseline="0" noProof="0" dirty="0" err="1" smtClean="0">
                <a:ln>
                  <a:noFill/>
                </a:ln>
                <a:solidFill>
                  <a:schemeClr val="tx1"/>
                </a:solidFill>
                <a:effectLst/>
                <a:uLnTx/>
                <a:uFillTx/>
                <a:latin typeface="Calibri" pitchFamily="34" charset="0"/>
                <a:cs typeface="Calibri" pitchFamily="34" charset="0"/>
              </a:rPr>
              <a:t>kayıp</a:t>
            </a:r>
            <a:r>
              <a:rPr kumimoji="0" lang="en-GB" sz="4200" b="0" i="0" u="none" strike="noStrike" kern="1200" cap="none" spc="0" normalizeH="0" baseline="0" noProof="0" dirty="0" smtClean="0">
                <a:ln>
                  <a:noFill/>
                </a:ln>
                <a:solidFill>
                  <a:schemeClr val="tx1"/>
                </a:solidFill>
                <a:effectLst/>
                <a:uLnTx/>
                <a:uFillTx/>
                <a:latin typeface="Calibri" pitchFamily="34" charset="0"/>
                <a:cs typeface="Calibri" pitchFamily="34" charset="0"/>
              </a:rPr>
              <a:t>, </a:t>
            </a:r>
            <a:r>
              <a:rPr kumimoji="0" lang="en-GB" sz="4200" b="0" i="0" u="none" strike="noStrike" kern="1200" cap="none" spc="0" normalizeH="0" baseline="0" noProof="0" dirty="0" err="1" smtClean="0">
                <a:ln>
                  <a:noFill/>
                </a:ln>
                <a:solidFill>
                  <a:schemeClr val="tx1"/>
                </a:solidFill>
                <a:effectLst/>
                <a:uLnTx/>
                <a:uFillTx/>
                <a:latin typeface="Calibri" pitchFamily="34" charset="0"/>
                <a:cs typeface="Calibri" pitchFamily="34" charset="0"/>
              </a:rPr>
              <a:t>yaralanma</a:t>
            </a:r>
            <a:r>
              <a:rPr kumimoji="0" lang="en-GB" sz="4200" b="0" i="0" u="none" strike="noStrike" kern="1200" cap="none" spc="0" normalizeH="0" baseline="0" noProof="0" dirty="0" smtClean="0">
                <a:ln>
                  <a:noFill/>
                </a:ln>
                <a:solidFill>
                  <a:schemeClr val="tx1"/>
                </a:solidFill>
                <a:effectLst/>
                <a:uLnTx/>
                <a:uFillTx/>
                <a:latin typeface="Calibri" pitchFamily="34" charset="0"/>
                <a:cs typeface="Calibri" pitchFamily="34" charset="0"/>
              </a:rPr>
              <a:t> </a:t>
            </a:r>
            <a:r>
              <a:rPr kumimoji="0" lang="en-GB" sz="4200" b="0" i="0" u="none" strike="noStrike" kern="1200" cap="none" spc="0" normalizeH="0" baseline="0" noProof="0" dirty="0" err="1" smtClean="0">
                <a:ln>
                  <a:noFill/>
                </a:ln>
                <a:solidFill>
                  <a:schemeClr val="tx1"/>
                </a:solidFill>
                <a:effectLst/>
                <a:uLnTx/>
                <a:uFillTx/>
                <a:latin typeface="Calibri" pitchFamily="34" charset="0"/>
                <a:cs typeface="Calibri" pitchFamily="34" charset="0"/>
              </a:rPr>
              <a:t>ya</a:t>
            </a:r>
            <a:r>
              <a:rPr kumimoji="0" lang="en-GB" sz="4200" b="0" i="0" u="none" strike="noStrike" kern="1200" cap="none" spc="0" normalizeH="0" baseline="0" noProof="0" dirty="0" smtClean="0">
                <a:ln>
                  <a:noFill/>
                </a:ln>
                <a:solidFill>
                  <a:schemeClr val="tx1"/>
                </a:solidFill>
                <a:effectLst/>
                <a:uLnTx/>
                <a:uFillTx/>
                <a:latin typeface="Calibri" pitchFamily="34" charset="0"/>
                <a:cs typeface="Calibri" pitchFamily="34" charset="0"/>
              </a:rPr>
              <a:t> </a:t>
            </a:r>
            <a:r>
              <a:rPr kumimoji="0" lang="en-GB" sz="4200" b="0" i="0" u="none" strike="noStrike" kern="1200" cap="none" spc="0" normalizeH="0" baseline="0" noProof="0" dirty="0" err="1" smtClean="0">
                <a:ln>
                  <a:noFill/>
                </a:ln>
                <a:solidFill>
                  <a:schemeClr val="tx1"/>
                </a:solidFill>
                <a:effectLst/>
                <a:uLnTx/>
                <a:uFillTx/>
                <a:latin typeface="Calibri" pitchFamily="34" charset="0"/>
                <a:cs typeface="Calibri" pitchFamily="34" charset="0"/>
              </a:rPr>
              <a:t>da</a:t>
            </a:r>
            <a:r>
              <a:rPr kumimoji="0" lang="en-GB" sz="4200" b="0" i="0" u="none" strike="noStrike" kern="1200" cap="none" spc="0" normalizeH="0" baseline="0" noProof="0" dirty="0" smtClean="0">
                <a:ln>
                  <a:noFill/>
                </a:ln>
                <a:solidFill>
                  <a:schemeClr val="tx1"/>
                </a:solidFill>
                <a:effectLst/>
                <a:uLnTx/>
                <a:uFillTx/>
                <a:latin typeface="Calibri" pitchFamily="34" charset="0"/>
                <a:cs typeface="Calibri" pitchFamily="34" charset="0"/>
              </a:rPr>
              <a:t> </a:t>
            </a:r>
            <a:r>
              <a:rPr kumimoji="0" lang="en-GB" sz="4200" b="0" i="0" u="none" strike="noStrike" kern="1200" cap="none" spc="0" normalizeH="0" baseline="0" noProof="0" dirty="0" err="1" smtClean="0">
                <a:ln>
                  <a:noFill/>
                </a:ln>
                <a:solidFill>
                  <a:schemeClr val="tx1"/>
                </a:solidFill>
                <a:effectLst/>
                <a:uLnTx/>
                <a:uFillTx/>
                <a:latin typeface="Calibri" pitchFamily="34" charset="0"/>
                <a:cs typeface="Calibri" pitchFamily="34" charset="0"/>
              </a:rPr>
              <a:t>başka</a:t>
            </a:r>
            <a:r>
              <a:rPr kumimoji="0" lang="en-GB" sz="4200" b="0" i="0" u="none" strike="noStrike" kern="1200" cap="none" spc="0" normalizeH="0" baseline="0" noProof="0" dirty="0" smtClean="0">
                <a:ln>
                  <a:noFill/>
                </a:ln>
                <a:solidFill>
                  <a:schemeClr val="tx1"/>
                </a:solidFill>
                <a:effectLst/>
                <a:uLnTx/>
                <a:uFillTx/>
                <a:latin typeface="Calibri" pitchFamily="34" charset="0"/>
                <a:cs typeface="Calibri" pitchFamily="34" charset="0"/>
              </a:rPr>
              <a:t> </a:t>
            </a:r>
            <a:r>
              <a:rPr kumimoji="0" lang="en-GB" sz="4200" b="0" i="0" u="none" strike="noStrike" kern="1200" cap="none" spc="0" normalizeH="0" baseline="0" noProof="0" dirty="0" err="1" smtClean="0">
                <a:ln>
                  <a:noFill/>
                </a:ln>
                <a:solidFill>
                  <a:schemeClr val="tx1"/>
                </a:solidFill>
                <a:effectLst/>
                <a:uLnTx/>
                <a:uFillTx/>
                <a:latin typeface="Calibri" pitchFamily="34" charset="0"/>
                <a:cs typeface="Calibri" pitchFamily="34" charset="0"/>
              </a:rPr>
              <a:t>zararlı</a:t>
            </a:r>
            <a:r>
              <a:rPr kumimoji="0" lang="en-GB" sz="4200" b="0" i="0" u="none" strike="noStrike" kern="1200" cap="none" spc="0" normalizeH="0" baseline="0" noProof="0" dirty="0" smtClean="0">
                <a:ln>
                  <a:noFill/>
                </a:ln>
                <a:solidFill>
                  <a:schemeClr val="tx1"/>
                </a:solidFill>
                <a:effectLst/>
                <a:uLnTx/>
                <a:uFillTx/>
                <a:latin typeface="Calibri" pitchFamily="34" charset="0"/>
                <a:cs typeface="Calibri" pitchFamily="34" charset="0"/>
              </a:rPr>
              <a:t> </a:t>
            </a:r>
            <a:r>
              <a:rPr kumimoji="0" lang="en-GB" sz="4200" b="0" i="0" u="none" strike="noStrike" kern="1200" cap="none" spc="0" normalizeH="0" baseline="0" noProof="0" dirty="0" err="1" smtClean="0">
                <a:ln>
                  <a:noFill/>
                </a:ln>
                <a:solidFill>
                  <a:schemeClr val="tx1"/>
                </a:solidFill>
                <a:effectLst/>
                <a:uLnTx/>
                <a:uFillTx/>
                <a:latin typeface="Calibri" pitchFamily="34" charset="0"/>
                <a:cs typeface="Calibri" pitchFamily="34" charset="0"/>
              </a:rPr>
              <a:t>sonuç</a:t>
            </a:r>
            <a:r>
              <a:rPr kumimoji="0" lang="en-GB" sz="4200" b="0" i="0" u="none" strike="noStrike" kern="1200" cap="none" spc="0" normalizeH="0" baseline="0" noProof="0" dirty="0" smtClean="0">
                <a:ln>
                  <a:noFill/>
                </a:ln>
                <a:solidFill>
                  <a:schemeClr val="tx1"/>
                </a:solidFill>
                <a:effectLst/>
                <a:uLnTx/>
                <a:uFillTx/>
                <a:latin typeface="Calibri" pitchFamily="34" charset="0"/>
                <a:cs typeface="Calibri" pitchFamily="34" charset="0"/>
              </a:rPr>
              <a:t> </a:t>
            </a:r>
            <a:r>
              <a:rPr kumimoji="0" lang="en-GB" sz="4200" b="0" i="0" u="none" strike="noStrike" kern="1200" cap="none" spc="0" normalizeH="0" baseline="0" noProof="0" dirty="0" err="1" smtClean="0">
                <a:ln>
                  <a:noFill/>
                </a:ln>
                <a:solidFill>
                  <a:schemeClr val="tx1"/>
                </a:solidFill>
                <a:effectLst/>
                <a:uLnTx/>
                <a:uFillTx/>
                <a:latin typeface="Calibri" pitchFamily="34" charset="0"/>
                <a:cs typeface="Calibri" pitchFamily="34" charset="0"/>
              </a:rPr>
              <a:t>meydana</a:t>
            </a:r>
            <a:r>
              <a:rPr kumimoji="0" lang="en-GB" sz="4200" b="0" i="0" u="none" strike="noStrike" kern="1200" cap="none" spc="0" normalizeH="0" baseline="0" noProof="0" dirty="0" smtClean="0">
                <a:ln>
                  <a:noFill/>
                </a:ln>
                <a:solidFill>
                  <a:schemeClr val="tx1"/>
                </a:solidFill>
                <a:effectLst/>
                <a:uLnTx/>
                <a:uFillTx/>
                <a:latin typeface="Calibri" pitchFamily="34" charset="0"/>
                <a:cs typeface="Calibri" pitchFamily="34" charset="0"/>
              </a:rPr>
              <a:t> </a:t>
            </a:r>
            <a:r>
              <a:rPr kumimoji="0" lang="en-GB" sz="4200" b="0" i="0" u="none" strike="noStrike" kern="1200" cap="none" spc="0" normalizeH="0" baseline="0" noProof="0" dirty="0" err="1" smtClean="0">
                <a:ln>
                  <a:noFill/>
                </a:ln>
                <a:solidFill>
                  <a:schemeClr val="tx1"/>
                </a:solidFill>
                <a:effectLst/>
                <a:uLnTx/>
                <a:uFillTx/>
                <a:latin typeface="Calibri" pitchFamily="34" charset="0"/>
                <a:cs typeface="Calibri" pitchFamily="34" charset="0"/>
              </a:rPr>
              <a:t>gelme</a:t>
            </a:r>
            <a:r>
              <a:rPr kumimoji="0" lang="en-GB" sz="4200" b="0" i="0" u="none" strike="noStrike" kern="1200" cap="none" spc="0" normalizeH="0" baseline="0" noProof="0" dirty="0" smtClean="0">
                <a:ln>
                  <a:noFill/>
                </a:ln>
                <a:solidFill>
                  <a:schemeClr val="tx1"/>
                </a:solidFill>
                <a:effectLst/>
                <a:uLnTx/>
                <a:uFillTx/>
                <a:latin typeface="Calibri" pitchFamily="34" charset="0"/>
                <a:cs typeface="Calibri" pitchFamily="34" charset="0"/>
              </a:rPr>
              <a:t> </a:t>
            </a:r>
            <a:r>
              <a:rPr kumimoji="0" lang="en-GB" sz="4200" b="0" i="0" u="none" strike="noStrike" kern="1200" cap="none" spc="0" normalizeH="0" baseline="0" noProof="0" dirty="0" err="1" smtClean="0">
                <a:ln>
                  <a:noFill/>
                </a:ln>
                <a:solidFill>
                  <a:schemeClr val="tx1"/>
                </a:solidFill>
                <a:effectLst/>
                <a:uLnTx/>
                <a:uFillTx/>
                <a:latin typeface="Calibri" pitchFamily="34" charset="0"/>
                <a:cs typeface="Calibri" pitchFamily="34" charset="0"/>
              </a:rPr>
              <a:t>ihtimali</a:t>
            </a:r>
            <a:r>
              <a:rPr kumimoji="0" lang="en-GB" sz="4200" b="0" i="0" u="none" strike="noStrike" kern="1200" cap="none" spc="0" normalizeH="0" baseline="0" noProof="0" dirty="0" smtClean="0">
                <a:ln>
                  <a:noFill/>
                </a:ln>
                <a:solidFill>
                  <a:schemeClr val="tx1"/>
                </a:solidFill>
                <a:effectLst/>
                <a:uLnTx/>
                <a:uFillTx/>
                <a:latin typeface="Calibri" pitchFamily="34" charset="0"/>
                <a:cs typeface="Calibri" pitchFamily="34" charset="0"/>
              </a:rPr>
              <a:t>,</a:t>
            </a:r>
            <a:r>
              <a:rPr lang="tr-TR" sz="4200" dirty="0" smtClean="0">
                <a:latin typeface="Calibri" pitchFamily="34" charset="0"/>
                <a:cs typeface="Calibri" pitchFamily="34" charset="0"/>
              </a:rPr>
              <a:t> </a:t>
            </a:r>
          </a:p>
          <a:p>
            <a:endParaRPr lang="tr-TR" sz="4200" dirty="0" smtClean="0">
              <a:latin typeface="Calibri" pitchFamily="34" charset="0"/>
              <a:cs typeface="Calibri" pitchFamily="34" charset="0"/>
            </a:endParaRPr>
          </a:p>
          <a:p>
            <a:r>
              <a:rPr lang="tr-TR" sz="4200" dirty="0" smtClean="0">
                <a:solidFill>
                  <a:srgbClr val="FF0000"/>
                </a:solidFill>
                <a:latin typeface="Calibri" pitchFamily="34" charset="0"/>
                <a:cs typeface="Calibri" pitchFamily="34" charset="0"/>
              </a:rPr>
              <a:t>•</a:t>
            </a:r>
            <a:r>
              <a:rPr lang="tr-TR" sz="4200" dirty="0" smtClean="0">
                <a:latin typeface="Calibri" pitchFamily="34" charset="0"/>
                <a:cs typeface="Calibri" pitchFamily="34" charset="0"/>
              </a:rPr>
              <a:t>Caddeyi karşıdan karşıya geçme</a:t>
            </a:r>
          </a:p>
          <a:p>
            <a:r>
              <a:rPr lang="tr-TR" sz="4200" dirty="0" smtClean="0">
                <a:solidFill>
                  <a:srgbClr val="FF0000"/>
                </a:solidFill>
                <a:latin typeface="Calibri" pitchFamily="34" charset="0"/>
                <a:cs typeface="Calibri" pitchFamily="34" charset="0"/>
              </a:rPr>
              <a:t>•</a:t>
            </a:r>
            <a:r>
              <a:rPr lang="tr-TR" sz="4200" dirty="0" smtClean="0">
                <a:latin typeface="Calibri" pitchFamily="34" charset="0"/>
                <a:cs typeface="Calibri" pitchFamily="34" charset="0"/>
              </a:rPr>
              <a:t>Bir sandalye üzerine çıkmak veya bir merdiveni kullanmak</a:t>
            </a:r>
          </a:p>
          <a:p>
            <a:pPr marL="274320" marR="0" lvl="0" indent="-274320" algn="l" defTabSz="914400" rtl="0" eaLnBrk="1" fontAlgn="auto" latinLnBrk="0" hangingPunct="1">
              <a:lnSpc>
                <a:spcPct val="100000"/>
              </a:lnSpc>
              <a:spcBef>
                <a:spcPts val="700"/>
              </a:spcBef>
              <a:spcAft>
                <a:spcPts val="0"/>
              </a:spcAft>
              <a:buClr>
                <a:schemeClr val="accent3"/>
              </a:buClr>
              <a:buSzPct val="60000"/>
              <a:buFont typeface="Wingdings" pitchFamily="2" charset="2"/>
              <a:buChar char="§"/>
              <a:tabLst/>
              <a:defRPr/>
            </a:pPr>
            <a:endParaRPr kumimoji="0" lang="en-GB" sz="3000" b="0" i="0" u="none" strike="noStrike" kern="1200" cap="none" spc="0" normalizeH="0" baseline="0" noProof="0" dirty="0" smtClean="0">
              <a:ln>
                <a:noFill/>
              </a:ln>
              <a:solidFill>
                <a:schemeClr val="tx1"/>
              </a:solidFill>
              <a:effectLst/>
              <a:uLnTx/>
              <a:uFillTx/>
              <a:latin typeface="Calibri" pitchFamily="34" charset="0"/>
              <a:cs typeface="Calibri" pitchFamily="34" charset="0"/>
            </a:endParaRPr>
          </a:p>
        </p:txBody>
      </p:sp>
      <p:sp>
        <p:nvSpPr>
          <p:cNvPr id="10" name="Başlık 1"/>
          <p:cNvSpPr txBox="1">
            <a:spLocks/>
          </p:cNvSpPr>
          <p:nvPr/>
        </p:nvSpPr>
        <p:spPr>
          <a:xfrm>
            <a:off x="785786" y="0"/>
            <a:ext cx="8153400" cy="134112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altLang="tr-TR" sz="3200" b="1" i="0" u="none" strike="noStrike" kern="1200" cap="none" spc="0" normalizeH="0" baseline="0" noProof="0" dirty="0" smtClean="0">
                <a:ln>
                  <a:noFill/>
                </a:ln>
                <a:solidFill>
                  <a:srgbClr val="FF0000"/>
                </a:solidFill>
                <a:effectLst/>
                <a:uLnTx/>
                <a:uFillTx/>
                <a:latin typeface="Calibri" pitchFamily="34" charset="0"/>
                <a:ea typeface="+mj-ea"/>
                <a:cs typeface="+mj-cs"/>
              </a:rPr>
              <a:t>1. Temel Kavramlar ve Tanımlar</a:t>
            </a:r>
            <a:endParaRPr kumimoji="0" lang="tr-TR" sz="3200" b="0"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24264032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357554" y="2071678"/>
            <a:ext cx="5643602" cy="1143000"/>
          </a:xfrm>
        </p:spPr>
        <p:txBody>
          <a:bodyPr rtlCol="0">
            <a:normAutofit fontScale="90000"/>
          </a:bodyPr>
          <a:lstStyle/>
          <a:p>
            <a:pPr eaLnBrk="1" fontAlgn="auto" hangingPunct="1">
              <a:spcAft>
                <a:spcPts val="0"/>
              </a:spcAft>
              <a:defRPr/>
            </a:pPr>
            <a:r>
              <a:rPr lang="tr-TR" b="1" dirty="0" smtClean="0">
                <a:solidFill>
                  <a:srgbClr val="FF0000"/>
                </a:solidFill>
              </a:rPr>
              <a:t/>
            </a:r>
            <a:br>
              <a:rPr lang="tr-TR" b="1" dirty="0" smtClean="0">
                <a:solidFill>
                  <a:srgbClr val="FF0000"/>
                </a:solidFill>
              </a:rPr>
            </a:br>
            <a:r>
              <a:rPr lang="tr-TR" sz="4000" b="1" dirty="0" smtClean="0">
                <a:solidFill>
                  <a:srgbClr val="FF0000"/>
                </a:solidFill>
              </a:rPr>
              <a:t/>
            </a:r>
            <a:br>
              <a:rPr lang="tr-TR" sz="4000" b="1" dirty="0" smtClean="0">
                <a:solidFill>
                  <a:srgbClr val="FF0000"/>
                </a:solidFill>
              </a:rPr>
            </a:br>
            <a:r>
              <a:rPr lang="tr-TR" sz="3100" b="1" dirty="0" smtClean="0">
                <a:solidFill>
                  <a:srgbClr val="FF0000"/>
                </a:solidFill>
              </a:rPr>
              <a:t>2. Kimyasal Tehlikeler:</a:t>
            </a:r>
            <a:r>
              <a:rPr lang="tr-TR" dirty="0" smtClean="0">
                <a:solidFill>
                  <a:srgbClr val="FF0000"/>
                </a:solidFill>
              </a:rPr>
              <a:t/>
            </a:r>
            <a:br>
              <a:rPr lang="tr-TR" dirty="0" smtClean="0">
                <a:solidFill>
                  <a:srgbClr val="FF0000"/>
                </a:solidFill>
              </a:rPr>
            </a:br>
            <a:endParaRPr lang="tr-TR" dirty="0">
              <a:solidFill>
                <a:srgbClr val="FF0000"/>
              </a:solidFill>
            </a:endParaRPr>
          </a:p>
        </p:txBody>
      </p:sp>
      <p:sp>
        <p:nvSpPr>
          <p:cNvPr id="3" name="2 İçerik Yer Tutucusu"/>
          <p:cNvSpPr>
            <a:spLocks noGrp="1"/>
          </p:cNvSpPr>
          <p:nvPr>
            <p:ph idx="1"/>
          </p:nvPr>
        </p:nvSpPr>
        <p:spPr>
          <a:xfrm>
            <a:off x="2928926" y="2714620"/>
            <a:ext cx="5962650" cy="4525963"/>
          </a:xfrm>
        </p:spPr>
        <p:txBody>
          <a:bodyPr rtlCol="0">
            <a:normAutofit/>
          </a:bodyPr>
          <a:lstStyle/>
          <a:p>
            <a:pPr algn="just" eaLnBrk="1" fontAlgn="auto" hangingPunct="1">
              <a:spcAft>
                <a:spcPts val="0"/>
              </a:spcAft>
              <a:buFont typeface="Wingdings" pitchFamily="2" charset="2"/>
              <a:buChar char="§"/>
              <a:defRPr/>
            </a:pPr>
            <a:r>
              <a:rPr lang="tr-TR" sz="2400" dirty="0" smtClean="0">
                <a:latin typeface="Calibri" pitchFamily="34" charset="0"/>
                <a:cs typeface="Calibri" pitchFamily="34" charset="0"/>
              </a:rPr>
              <a:t>Toksik </a:t>
            </a:r>
            <a:r>
              <a:rPr lang="tr-TR" sz="2400" dirty="0">
                <a:latin typeface="Calibri" pitchFamily="34" charset="0"/>
                <a:cs typeface="Calibri" pitchFamily="34" charset="0"/>
              </a:rPr>
              <a:t>gazlar, organik sıvıların buharları, ergimiş haldeki metal gazları</a:t>
            </a:r>
          </a:p>
          <a:p>
            <a:pPr algn="just" eaLnBrk="1" fontAlgn="auto" hangingPunct="1">
              <a:spcAft>
                <a:spcPts val="0"/>
              </a:spcAft>
              <a:buFont typeface="Wingdings" pitchFamily="2" charset="2"/>
              <a:buChar char="§"/>
              <a:defRPr/>
            </a:pPr>
            <a:r>
              <a:rPr lang="tr-TR" sz="2400" dirty="0" smtClean="0">
                <a:latin typeface="Calibri" pitchFamily="34" charset="0"/>
                <a:cs typeface="Calibri" pitchFamily="34" charset="0"/>
              </a:rPr>
              <a:t>Radyasyona </a:t>
            </a:r>
            <a:r>
              <a:rPr lang="tr-TR" sz="2400" dirty="0">
                <a:latin typeface="Calibri" pitchFamily="34" charset="0"/>
                <a:cs typeface="Calibri" pitchFamily="34" charset="0"/>
              </a:rPr>
              <a:t>maruz kalma (X ışınları, doğal ve yapay radyoaktif </a:t>
            </a:r>
            <a:r>
              <a:rPr lang="tr-TR" sz="2400" dirty="0" smtClean="0">
                <a:latin typeface="Calibri" pitchFamily="34" charset="0"/>
                <a:cs typeface="Calibri" pitchFamily="34" charset="0"/>
              </a:rPr>
              <a:t>maddeler, kızılötesi </a:t>
            </a:r>
            <a:r>
              <a:rPr lang="tr-TR" sz="2400" dirty="0">
                <a:latin typeface="Calibri" pitchFamily="34" charset="0"/>
                <a:cs typeface="Calibri" pitchFamily="34" charset="0"/>
              </a:rPr>
              <a:t>ve mor ötesi ışınlar</a:t>
            </a:r>
          </a:p>
          <a:p>
            <a:pPr algn="just" eaLnBrk="1" fontAlgn="auto" hangingPunct="1">
              <a:spcAft>
                <a:spcPts val="0"/>
              </a:spcAft>
              <a:buFont typeface="Wingdings" pitchFamily="2" charset="2"/>
              <a:buChar char="§"/>
              <a:defRPr/>
            </a:pPr>
            <a:r>
              <a:rPr lang="tr-TR" sz="2400" dirty="0" smtClean="0">
                <a:latin typeface="Calibri" pitchFamily="34" charset="0"/>
                <a:cs typeface="Calibri" pitchFamily="34" charset="0"/>
              </a:rPr>
              <a:t>Asitler</a:t>
            </a:r>
            <a:r>
              <a:rPr lang="tr-TR" sz="2400" dirty="0">
                <a:latin typeface="Calibri" pitchFamily="34" charset="0"/>
                <a:cs typeface="Calibri" pitchFamily="34" charset="0"/>
              </a:rPr>
              <a:t>, Bazlar nedeniyle yanma</a:t>
            </a:r>
          </a:p>
          <a:p>
            <a:pPr algn="just" eaLnBrk="1" fontAlgn="auto" hangingPunct="1">
              <a:spcAft>
                <a:spcPts val="0"/>
              </a:spcAft>
              <a:buFont typeface="Wingdings" pitchFamily="2" charset="2"/>
              <a:buChar char="§"/>
              <a:defRPr/>
            </a:pPr>
            <a:r>
              <a:rPr lang="tr-TR" sz="2400" dirty="0" err="1" smtClean="0">
                <a:latin typeface="Calibri" pitchFamily="34" charset="0"/>
                <a:cs typeface="Calibri" pitchFamily="34" charset="0"/>
              </a:rPr>
              <a:t>İnert</a:t>
            </a:r>
            <a:r>
              <a:rPr lang="tr-TR" sz="2400" dirty="0" smtClean="0">
                <a:latin typeface="Calibri" pitchFamily="34" charset="0"/>
                <a:cs typeface="Calibri" pitchFamily="34" charset="0"/>
              </a:rPr>
              <a:t> </a:t>
            </a:r>
            <a:r>
              <a:rPr lang="tr-TR" sz="2400" dirty="0">
                <a:latin typeface="Calibri" pitchFamily="34" charset="0"/>
                <a:cs typeface="Calibri" pitchFamily="34" charset="0"/>
              </a:rPr>
              <a:t>tozlar, </a:t>
            </a:r>
            <a:r>
              <a:rPr lang="tr-TR" sz="2400" dirty="0" err="1">
                <a:latin typeface="Calibri" pitchFamily="34" charset="0"/>
                <a:cs typeface="Calibri" pitchFamily="34" charset="0"/>
              </a:rPr>
              <a:t>fibrojenik</a:t>
            </a:r>
            <a:r>
              <a:rPr lang="tr-TR" sz="2400" dirty="0">
                <a:latin typeface="Calibri" pitchFamily="34" charset="0"/>
                <a:cs typeface="Calibri" pitchFamily="34" charset="0"/>
              </a:rPr>
              <a:t> tozlar, </a:t>
            </a:r>
            <a:r>
              <a:rPr lang="tr-TR" sz="2400" dirty="0" err="1">
                <a:latin typeface="Calibri" pitchFamily="34" charset="0"/>
                <a:cs typeface="Calibri" pitchFamily="34" charset="0"/>
              </a:rPr>
              <a:t>toksik</a:t>
            </a:r>
            <a:r>
              <a:rPr lang="tr-TR" sz="2400" dirty="0">
                <a:latin typeface="Calibri" pitchFamily="34" charset="0"/>
                <a:cs typeface="Calibri" pitchFamily="34" charset="0"/>
              </a:rPr>
              <a:t> tozlar, </a:t>
            </a:r>
            <a:r>
              <a:rPr lang="tr-TR" sz="2400" dirty="0" err="1">
                <a:latin typeface="Calibri" pitchFamily="34" charset="0"/>
                <a:cs typeface="Calibri" pitchFamily="34" charset="0"/>
              </a:rPr>
              <a:t>kansorejonik</a:t>
            </a:r>
            <a:r>
              <a:rPr lang="tr-TR" sz="2400" dirty="0">
                <a:latin typeface="Calibri" pitchFamily="34" charset="0"/>
                <a:cs typeface="Calibri" pitchFamily="34" charset="0"/>
              </a:rPr>
              <a:t> tozlar, alerjik tozlar</a:t>
            </a:r>
          </a:p>
          <a:p>
            <a:pPr eaLnBrk="1" fontAlgn="auto" hangingPunct="1">
              <a:spcAft>
                <a:spcPts val="0"/>
              </a:spcAft>
              <a:buFont typeface="Arial" pitchFamily="34" charset="0"/>
              <a:buChar char="•"/>
              <a:defRPr/>
            </a:pPr>
            <a:endParaRPr lang="tr-TR" dirty="0"/>
          </a:p>
        </p:txBody>
      </p:sp>
      <p:pic>
        <p:nvPicPr>
          <p:cNvPr id="10244" name="Picture 2" descr="https://encrypted-tbn1.gstatic.com/images?q=tbn:ANd9GcSRPN1cvQw3PwaFLiOq3GcZtUH1aSUct5m_XCAcafqplOAza1YJJw"/>
          <p:cNvPicPr>
            <a:picLocks noChangeAspect="1" noChangeArrowheads="1"/>
          </p:cNvPicPr>
          <p:nvPr/>
        </p:nvPicPr>
        <p:blipFill>
          <a:blip r:embed="rId3"/>
          <a:srcRect/>
          <a:stretch>
            <a:fillRect/>
          </a:stretch>
        </p:blipFill>
        <p:spPr bwMode="auto">
          <a:xfrm>
            <a:off x="0" y="1785938"/>
            <a:ext cx="2928938" cy="2857500"/>
          </a:xfrm>
          <a:prstGeom prst="rect">
            <a:avLst/>
          </a:prstGeom>
          <a:noFill/>
          <a:ln w="9525">
            <a:noFill/>
            <a:miter lim="800000"/>
            <a:headEnd/>
            <a:tailEnd/>
          </a:ln>
        </p:spPr>
      </p:pic>
      <p:sp>
        <p:nvSpPr>
          <p:cNvPr id="7" name="Başlık 3"/>
          <p:cNvSpPr txBox="1">
            <a:spLocks/>
          </p:cNvSpPr>
          <p:nvPr/>
        </p:nvSpPr>
        <p:spPr>
          <a:xfrm>
            <a:off x="714348" y="428604"/>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6.Adım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Tree>
  </p:cSld>
  <p:clrMapOvr>
    <a:masterClrMapping/>
  </p:clrMapOvr>
  <p:transition>
    <p:blinds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1214422"/>
            <a:ext cx="8572562" cy="1489080"/>
          </a:xfrm>
        </p:spPr>
        <p:txBody>
          <a:bodyPr rtlCol="0">
            <a:normAutofit fontScale="90000"/>
          </a:bodyPr>
          <a:lstStyle/>
          <a:p>
            <a:pPr algn="l" eaLnBrk="1" fontAlgn="auto" hangingPunct="1">
              <a:spcAft>
                <a:spcPts val="0"/>
              </a:spcAft>
              <a:defRPr/>
            </a:pPr>
            <a:r>
              <a:rPr lang="tr-TR" sz="3100" b="1" dirty="0" smtClean="0">
                <a:solidFill>
                  <a:srgbClr val="FF0000"/>
                </a:solidFill>
              </a:rPr>
              <a:t/>
            </a:r>
            <a:br>
              <a:rPr lang="tr-TR" sz="3100" b="1" dirty="0" smtClean="0">
                <a:solidFill>
                  <a:srgbClr val="FF0000"/>
                </a:solidFill>
              </a:rPr>
            </a:br>
            <a:r>
              <a:rPr lang="tr-TR" sz="3100" b="1" dirty="0" smtClean="0">
                <a:solidFill>
                  <a:srgbClr val="FF0000"/>
                </a:solidFill>
                <a:latin typeface="Calibri" pitchFamily="34" charset="0"/>
                <a:cs typeface="Calibri" pitchFamily="34" charset="0"/>
              </a:rPr>
              <a:t>3. Elektrikle Çalışma İle Meydana Gelen Tehlikeler:</a:t>
            </a:r>
            <a:r>
              <a:rPr lang="tr-TR" sz="3100" dirty="0" smtClean="0">
                <a:solidFill>
                  <a:srgbClr val="FF0000"/>
                </a:solidFill>
              </a:rPr>
              <a:t/>
            </a:r>
            <a:br>
              <a:rPr lang="tr-TR" sz="3100" dirty="0" smtClean="0">
                <a:solidFill>
                  <a:srgbClr val="FF0000"/>
                </a:solidFill>
              </a:rPr>
            </a:br>
            <a:endParaRPr lang="tr-TR" sz="3100" dirty="0">
              <a:solidFill>
                <a:srgbClr val="FF0000"/>
              </a:solidFill>
            </a:endParaRPr>
          </a:p>
        </p:txBody>
      </p:sp>
      <p:sp>
        <p:nvSpPr>
          <p:cNvPr id="3" name="2 İçerik Yer Tutucusu"/>
          <p:cNvSpPr>
            <a:spLocks noGrp="1"/>
          </p:cNvSpPr>
          <p:nvPr>
            <p:ph idx="1"/>
          </p:nvPr>
        </p:nvSpPr>
        <p:spPr>
          <a:xfrm>
            <a:off x="2643174" y="1785937"/>
            <a:ext cx="6500826" cy="5072063"/>
          </a:xfrm>
        </p:spPr>
        <p:txBody>
          <a:bodyPr rtlCol="0">
            <a:normAutofit fontScale="92500" lnSpcReduction="20000"/>
          </a:bodyPr>
          <a:lstStyle/>
          <a:p>
            <a:pPr algn="just" eaLnBrk="1" fontAlgn="auto" hangingPunct="1">
              <a:spcAft>
                <a:spcPts val="0"/>
              </a:spcAft>
              <a:buFont typeface="Arial" pitchFamily="34" charset="0"/>
              <a:buNone/>
              <a:defRPr/>
            </a:pPr>
            <a:r>
              <a:rPr lang="tr-TR" dirty="0" smtClean="0"/>
              <a:t>	</a:t>
            </a:r>
            <a:r>
              <a:rPr lang="tr-TR" sz="2600" dirty="0" smtClean="0">
                <a:latin typeface="Calibri" pitchFamily="34" charset="0"/>
                <a:cs typeface="Calibri" pitchFamily="34" charset="0"/>
              </a:rPr>
              <a:t>	   </a:t>
            </a:r>
          </a:p>
          <a:p>
            <a:pPr eaLnBrk="1" fontAlgn="auto" hangingPunct="1">
              <a:spcAft>
                <a:spcPts val="0"/>
              </a:spcAft>
              <a:buSzPct val="59000"/>
              <a:buFont typeface="Wingdings" pitchFamily="2" charset="2"/>
              <a:buChar char="§"/>
              <a:defRPr/>
            </a:pPr>
            <a:r>
              <a:rPr lang="tr-TR" sz="2500" dirty="0" smtClean="0">
                <a:latin typeface="Calibri" pitchFamily="34" charset="0"/>
                <a:cs typeface="Calibri" pitchFamily="34" charset="0"/>
              </a:rPr>
              <a:t>Topraklaması </a:t>
            </a:r>
            <a:r>
              <a:rPr lang="tr-TR" sz="2500" dirty="0">
                <a:latin typeface="Calibri" pitchFamily="34" charset="0"/>
                <a:cs typeface="Calibri" pitchFamily="34" charset="0"/>
              </a:rPr>
              <a:t>yapılmamış tezgahlar veya el </a:t>
            </a:r>
            <a:r>
              <a:rPr lang="tr-TR" sz="2500" dirty="0" smtClean="0">
                <a:latin typeface="Calibri" pitchFamily="34" charset="0"/>
                <a:cs typeface="Calibri" pitchFamily="34" charset="0"/>
              </a:rPr>
              <a:t>aletleri,</a:t>
            </a:r>
            <a:endParaRPr lang="tr-TR" sz="2500" dirty="0">
              <a:latin typeface="Calibri" pitchFamily="34" charset="0"/>
              <a:cs typeface="Calibri" pitchFamily="34" charset="0"/>
            </a:endParaRPr>
          </a:p>
          <a:p>
            <a:pPr eaLnBrk="1" fontAlgn="auto" hangingPunct="1">
              <a:spcAft>
                <a:spcPts val="0"/>
              </a:spcAft>
              <a:buFont typeface="Wingdings" pitchFamily="2" charset="2"/>
              <a:buChar char="§"/>
              <a:defRPr/>
            </a:pPr>
            <a:r>
              <a:rPr lang="tr-TR" sz="2500" dirty="0" smtClean="0">
                <a:latin typeface="Calibri" pitchFamily="34" charset="0"/>
                <a:cs typeface="Calibri" pitchFamily="34" charset="0"/>
              </a:rPr>
              <a:t>Topraklamanın </a:t>
            </a:r>
            <a:r>
              <a:rPr lang="tr-TR" sz="2500" dirty="0">
                <a:latin typeface="Calibri" pitchFamily="34" charset="0"/>
                <a:cs typeface="Calibri" pitchFamily="34" charset="0"/>
              </a:rPr>
              <a:t>belli </a:t>
            </a:r>
            <a:r>
              <a:rPr lang="tr-TR" sz="2500" dirty="0" smtClean="0">
                <a:latin typeface="Calibri" pitchFamily="34" charset="0"/>
                <a:cs typeface="Calibri" pitchFamily="34" charset="0"/>
              </a:rPr>
              <a:t>periyotlarla </a:t>
            </a:r>
            <a:r>
              <a:rPr lang="tr-TR" sz="2500" dirty="0">
                <a:latin typeface="Calibri" pitchFamily="34" charset="0"/>
                <a:cs typeface="Calibri" pitchFamily="34" charset="0"/>
              </a:rPr>
              <a:t>kontrolünün </a:t>
            </a:r>
            <a:r>
              <a:rPr sz="2500" smtClean="0">
                <a:latin typeface="Calibri" pitchFamily="34" charset="0"/>
                <a:cs typeface="Calibri" pitchFamily="34" charset="0"/>
              </a:rPr>
              <a:t>y</a:t>
            </a:r>
            <a:r>
              <a:rPr lang="tr-TR" sz="2500" dirty="0" err="1" smtClean="0">
                <a:latin typeface="Calibri" pitchFamily="34" charset="0"/>
                <a:cs typeface="Calibri" pitchFamily="34" charset="0"/>
              </a:rPr>
              <a:t>apılmaması</a:t>
            </a:r>
            <a:r>
              <a:rPr lang="tr-TR" sz="2500" dirty="0" smtClean="0">
                <a:latin typeface="Calibri" pitchFamily="34" charset="0"/>
                <a:cs typeface="Calibri" pitchFamily="34" charset="0"/>
              </a:rPr>
              <a:t>,</a:t>
            </a:r>
            <a:endParaRPr lang="tr-TR" sz="2500" dirty="0">
              <a:latin typeface="Calibri" pitchFamily="34" charset="0"/>
              <a:cs typeface="Calibri" pitchFamily="34" charset="0"/>
            </a:endParaRPr>
          </a:p>
          <a:p>
            <a:pPr eaLnBrk="1" fontAlgn="auto" hangingPunct="1">
              <a:spcAft>
                <a:spcPts val="0"/>
              </a:spcAft>
              <a:buFont typeface="Wingdings" pitchFamily="2" charset="2"/>
              <a:buChar char="§"/>
              <a:defRPr/>
            </a:pPr>
            <a:r>
              <a:rPr lang="tr-TR" sz="2500" dirty="0" smtClean="0">
                <a:latin typeface="Calibri" pitchFamily="34" charset="0"/>
                <a:cs typeface="Calibri" pitchFamily="34" charset="0"/>
              </a:rPr>
              <a:t>Elektrik </a:t>
            </a:r>
            <a:r>
              <a:rPr lang="tr-TR" sz="2500" dirty="0">
                <a:latin typeface="Calibri" pitchFamily="34" charset="0"/>
                <a:cs typeface="Calibri" pitchFamily="34" charset="0"/>
              </a:rPr>
              <a:t>ve aydınlatma tesisatının periyodik </a:t>
            </a:r>
            <a:r>
              <a:rPr lang="tr-TR" sz="2500" dirty="0" smtClean="0">
                <a:latin typeface="Calibri" pitchFamily="34" charset="0"/>
                <a:cs typeface="Calibri" pitchFamily="34" charset="0"/>
              </a:rPr>
              <a:t>kontrolünün yaptırılmaması,</a:t>
            </a:r>
            <a:endParaRPr lang="tr-TR" sz="2500" dirty="0">
              <a:latin typeface="Calibri" pitchFamily="34" charset="0"/>
              <a:cs typeface="Calibri" pitchFamily="34" charset="0"/>
            </a:endParaRPr>
          </a:p>
          <a:p>
            <a:pPr eaLnBrk="1" fontAlgn="auto" hangingPunct="1">
              <a:spcAft>
                <a:spcPts val="0"/>
              </a:spcAft>
              <a:buFont typeface="Wingdings" pitchFamily="2" charset="2"/>
              <a:buChar char="§"/>
              <a:defRPr/>
            </a:pPr>
            <a:r>
              <a:rPr lang="tr-TR" sz="2500" dirty="0" smtClean="0">
                <a:latin typeface="Calibri" pitchFamily="34" charset="0"/>
                <a:cs typeface="Calibri" pitchFamily="34" charset="0"/>
              </a:rPr>
              <a:t>Yıpranmış </a:t>
            </a:r>
            <a:r>
              <a:rPr lang="tr-TR" sz="2500" dirty="0">
                <a:latin typeface="Calibri" pitchFamily="34" charset="0"/>
                <a:cs typeface="Calibri" pitchFamily="34" charset="0"/>
              </a:rPr>
              <a:t>ve hatalı onarılmış el </a:t>
            </a:r>
            <a:r>
              <a:rPr lang="tr-TR" sz="2500" dirty="0" smtClean="0">
                <a:latin typeface="Calibri" pitchFamily="34" charset="0"/>
                <a:cs typeface="Calibri" pitchFamily="34" charset="0"/>
              </a:rPr>
              <a:t>aletleri,</a:t>
            </a:r>
            <a:endParaRPr lang="tr-TR" sz="2500" dirty="0">
              <a:latin typeface="Calibri" pitchFamily="34" charset="0"/>
              <a:cs typeface="Calibri" pitchFamily="34" charset="0"/>
            </a:endParaRPr>
          </a:p>
          <a:p>
            <a:pPr eaLnBrk="1" fontAlgn="auto" hangingPunct="1">
              <a:spcAft>
                <a:spcPts val="0"/>
              </a:spcAft>
              <a:buFont typeface="Wingdings" pitchFamily="2" charset="2"/>
              <a:buChar char="§"/>
              <a:defRPr/>
            </a:pPr>
            <a:r>
              <a:rPr lang="tr-TR" sz="2500" dirty="0" smtClean="0">
                <a:latin typeface="Calibri" pitchFamily="34" charset="0"/>
                <a:cs typeface="Calibri" pitchFamily="34" charset="0"/>
              </a:rPr>
              <a:t>Yetkisiz </a:t>
            </a:r>
            <a:r>
              <a:rPr lang="tr-TR" sz="2500" dirty="0">
                <a:latin typeface="Calibri" pitchFamily="34" charset="0"/>
                <a:cs typeface="Calibri" pitchFamily="34" charset="0"/>
              </a:rPr>
              <a:t>kişilerin müdahale etmek </a:t>
            </a:r>
            <a:r>
              <a:rPr lang="tr-TR" sz="2500" dirty="0" smtClean="0">
                <a:latin typeface="Calibri" pitchFamily="34" charset="0"/>
                <a:cs typeface="Calibri" pitchFamily="34" charset="0"/>
              </a:rPr>
              <a:t>istemesi,</a:t>
            </a:r>
            <a:endParaRPr lang="tr-TR" sz="2500" dirty="0">
              <a:latin typeface="Calibri" pitchFamily="34" charset="0"/>
              <a:cs typeface="Calibri" pitchFamily="34" charset="0"/>
            </a:endParaRPr>
          </a:p>
          <a:p>
            <a:pPr eaLnBrk="1" fontAlgn="auto" hangingPunct="1">
              <a:spcAft>
                <a:spcPts val="0"/>
              </a:spcAft>
              <a:buFont typeface="Wingdings" pitchFamily="2" charset="2"/>
              <a:buChar char="§"/>
              <a:defRPr/>
            </a:pPr>
            <a:r>
              <a:rPr lang="tr-TR" sz="2500" dirty="0" smtClean="0">
                <a:latin typeface="Calibri" pitchFamily="34" charset="0"/>
                <a:cs typeface="Calibri" pitchFamily="34" charset="0"/>
              </a:rPr>
              <a:t>Kırık </a:t>
            </a:r>
            <a:r>
              <a:rPr lang="tr-TR" sz="2500" dirty="0">
                <a:latin typeface="Calibri" pitchFamily="34" charset="0"/>
                <a:cs typeface="Calibri" pitchFamily="34" charset="0"/>
              </a:rPr>
              <a:t>yıpranmış el </a:t>
            </a:r>
            <a:r>
              <a:rPr lang="tr-TR" sz="2500" dirty="0" smtClean="0">
                <a:latin typeface="Calibri" pitchFamily="34" charset="0"/>
                <a:cs typeface="Calibri" pitchFamily="34" charset="0"/>
              </a:rPr>
              <a:t>aletleri,</a:t>
            </a:r>
            <a:endParaRPr lang="tr-TR" sz="2500" dirty="0">
              <a:latin typeface="Calibri" pitchFamily="34" charset="0"/>
              <a:cs typeface="Calibri" pitchFamily="34" charset="0"/>
            </a:endParaRPr>
          </a:p>
          <a:p>
            <a:pPr eaLnBrk="1" fontAlgn="auto" hangingPunct="1">
              <a:spcAft>
                <a:spcPts val="0"/>
              </a:spcAft>
              <a:buFont typeface="Wingdings" pitchFamily="2" charset="2"/>
              <a:buChar char="§"/>
              <a:defRPr/>
            </a:pPr>
            <a:r>
              <a:rPr lang="tr-TR" sz="2500" dirty="0" smtClean="0">
                <a:latin typeface="Calibri" pitchFamily="34" charset="0"/>
                <a:cs typeface="Calibri" pitchFamily="34" charset="0"/>
              </a:rPr>
              <a:t>Koruyucu </a:t>
            </a:r>
            <a:r>
              <a:rPr lang="tr-TR" sz="2500" dirty="0">
                <a:latin typeface="Calibri" pitchFamily="34" charset="0"/>
                <a:cs typeface="Calibri" pitchFamily="34" charset="0"/>
              </a:rPr>
              <a:t>baret, eldiven, çizme, </a:t>
            </a:r>
            <a:r>
              <a:rPr lang="tr-TR" sz="2500" dirty="0" err="1">
                <a:latin typeface="Calibri" pitchFamily="34" charset="0"/>
                <a:cs typeface="Calibri" pitchFamily="34" charset="0"/>
              </a:rPr>
              <a:t>ıstaka</a:t>
            </a:r>
            <a:r>
              <a:rPr lang="tr-TR" sz="2500" dirty="0">
                <a:latin typeface="Calibri" pitchFamily="34" charset="0"/>
                <a:cs typeface="Calibri" pitchFamily="34" charset="0"/>
              </a:rPr>
              <a:t> veya tabure gibi kişisel </a:t>
            </a:r>
            <a:r>
              <a:rPr lang="tr-TR" sz="2500" dirty="0" smtClean="0">
                <a:latin typeface="Calibri" pitchFamily="34" charset="0"/>
                <a:cs typeface="Calibri" pitchFamily="34" charset="0"/>
              </a:rPr>
              <a:t>koruyucuların bulunmaması,</a:t>
            </a:r>
            <a:endParaRPr lang="tr-TR" sz="2500" dirty="0">
              <a:latin typeface="Calibri" pitchFamily="34" charset="0"/>
              <a:cs typeface="Calibri" pitchFamily="34" charset="0"/>
            </a:endParaRPr>
          </a:p>
          <a:p>
            <a:pPr eaLnBrk="1" fontAlgn="auto" hangingPunct="1">
              <a:spcAft>
                <a:spcPts val="0"/>
              </a:spcAft>
              <a:buFont typeface="Wingdings" pitchFamily="2" charset="2"/>
              <a:buChar char="§"/>
              <a:defRPr/>
            </a:pPr>
            <a:r>
              <a:rPr lang="tr-TR" sz="2500" dirty="0" smtClean="0">
                <a:latin typeface="Calibri" pitchFamily="34" charset="0"/>
                <a:cs typeface="Calibri" pitchFamily="34" charset="0"/>
              </a:rPr>
              <a:t>Zeminin yalıtılmaması,</a:t>
            </a:r>
            <a:endParaRPr lang="tr-TR" sz="2500" dirty="0">
              <a:latin typeface="Calibri" pitchFamily="34" charset="0"/>
              <a:cs typeface="Calibri" pitchFamily="34" charset="0"/>
            </a:endParaRPr>
          </a:p>
          <a:p>
            <a:pPr eaLnBrk="1" fontAlgn="auto" hangingPunct="1">
              <a:spcAft>
                <a:spcPts val="0"/>
              </a:spcAft>
              <a:buFont typeface="Wingdings" pitchFamily="2" charset="2"/>
              <a:buChar char="§"/>
              <a:defRPr/>
            </a:pPr>
            <a:r>
              <a:rPr lang="tr-TR" sz="2500" dirty="0" smtClean="0">
                <a:latin typeface="Calibri" pitchFamily="34" charset="0"/>
                <a:cs typeface="Calibri" pitchFamily="34" charset="0"/>
              </a:rPr>
              <a:t>Yüksek </a:t>
            </a:r>
            <a:r>
              <a:rPr lang="tr-TR" sz="2500" dirty="0">
                <a:latin typeface="Calibri" pitchFamily="34" charset="0"/>
                <a:cs typeface="Calibri" pitchFamily="34" charset="0"/>
              </a:rPr>
              <a:t>gerilim ile çalışmada gerekli kurallara </a:t>
            </a:r>
            <a:r>
              <a:rPr lang="tr-TR" sz="2500" dirty="0" smtClean="0">
                <a:latin typeface="Calibri" pitchFamily="34" charset="0"/>
                <a:cs typeface="Calibri" pitchFamily="34" charset="0"/>
              </a:rPr>
              <a:t>uyulmaması.</a:t>
            </a:r>
            <a:endParaRPr lang="tr-TR" sz="2500" dirty="0">
              <a:latin typeface="Calibri" pitchFamily="34" charset="0"/>
              <a:cs typeface="Calibri" pitchFamily="34" charset="0"/>
            </a:endParaRPr>
          </a:p>
          <a:p>
            <a:pPr algn="just" eaLnBrk="1" fontAlgn="auto" hangingPunct="1">
              <a:spcAft>
                <a:spcPts val="0"/>
              </a:spcAft>
              <a:buFont typeface="Arial" pitchFamily="34" charset="0"/>
              <a:buChar char="•"/>
              <a:defRPr/>
            </a:pPr>
            <a:endParaRPr lang="tr-TR" dirty="0"/>
          </a:p>
        </p:txBody>
      </p:sp>
      <p:pic>
        <p:nvPicPr>
          <p:cNvPr id="11268" name="Picture 2" descr="http://wikiataturkilkogretim.wikispaces.com/file/view/elektrik.jpg/147657975/elektrik.jpg"/>
          <p:cNvPicPr>
            <a:picLocks noChangeAspect="1" noChangeArrowheads="1"/>
          </p:cNvPicPr>
          <p:nvPr/>
        </p:nvPicPr>
        <p:blipFill>
          <a:blip r:embed="rId3"/>
          <a:srcRect/>
          <a:stretch>
            <a:fillRect/>
          </a:stretch>
        </p:blipFill>
        <p:spPr bwMode="auto">
          <a:xfrm>
            <a:off x="0" y="2357430"/>
            <a:ext cx="2643174" cy="4500570"/>
          </a:xfrm>
          <a:prstGeom prst="rect">
            <a:avLst/>
          </a:prstGeom>
          <a:noFill/>
          <a:ln w="9525">
            <a:noFill/>
            <a:miter lim="800000"/>
            <a:headEnd/>
            <a:tailEnd/>
          </a:ln>
        </p:spPr>
      </p:pic>
      <p:sp>
        <p:nvSpPr>
          <p:cNvPr id="7" name="Başlık 3"/>
          <p:cNvSpPr txBox="1">
            <a:spLocks/>
          </p:cNvSpPr>
          <p:nvPr/>
        </p:nvSpPr>
        <p:spPr>
          <a:xfrm>
            <a:off x="714348" y="428604"/>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6.Adım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Tree>
  </p:cSld>
  <p:clrMapOvr>
    <a:masterClrMapping/>
  </p:clrMapOvr>
  <p:transition>
    <p:blinds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1928802"/>
            <a:ext cx="8229600" cy="774700"/>
          </a:xfrm>
        </p:spPr>
        <p:txBody>
          <a:bodyPr rtlCol="0">
            <a:normAutofit fontScale="90000"/>
          </a:bodyPr>
          <a:lstStyle/>
          <a:p>
            <a:pPr eaLnBrk="1" fontAlgn="auto" hangingPunct="1">
              <a:spcAft>
                <a:spcPts val="0"/>
              </a:spcAft>
              <a:defRPr/>
            </a:pPr>
            <a:r>
              <a:rPr lang="tr-TR" b="1" dirty="0" smtClean="0">
                <a:solidFill>
                  <a:srgbClr val="FF0000"/>
                </a:solidFill>
              </a:rPr>
              <a:t/>
            </a:r>
            <a:br>
              <a:rPr lang="tr-TR" b="1" dirty="0" smtClean="0">
                <a:solidFill>
                  <a:srgbClr val="FF0000"/>
                </a:solidFill>
              </a:rPr>
            </a:br>
            <a:r>
              <a:rPr lang="tr-TR" b="1" dirty="0" smtClean="0">
                <a:solidFill>
                  <a:srgbClr val="FF0000"/>
                </a:solidFill>
              </a:rPr>
              <a:t>     </a:t>
            </a:r>
            <a:br>
              <a:rPr lang="tr-TR" b="1" dirty="0" smtClean="0">
                <a:solidFill>
                  <a:srgbClr val="FF0000"/>
                </a:solidFill>
              </a:rPr>
            </a:br>
            <a:r>
              <a:rPr b="1" smtClean="0">
                <a:solidFill>
                  <a:srgbClr val="FF0000"/>
                </a:solidFill>
              </a:rPr>
              <a:t/>
            </a:r>
            <a:br>
              <a:rPr b="1" smtClean="0">
                <a:solidFill>
                  <a:srgbClr val="FF0000"/>
                </a:solidFill>
              </a:rPr>
            </a:br>
            <a:r>
              <a:rPr b="1" smtClean="0">
                <a:solidFill>
                  <a:srgbClr val="FF0000"/>
                </a:solidFill>
              </a:rPr>
              <a:t>   </a:t>
            </a:r>
            <a:r>
              <a:rPr lang="tr-TR" sz="3100" b="1" dirty="0" smtClean="0">
                <a:solidFill>
                  <a:srgbClr val="FF0000"/>
                </a:solidFill>
                <a:latin typeface="Calibri" pitchFamily="34" charset="0"/>
                <a:cs typeface="Calibri" pitchFamily="34" charset="0"/>
              </a:rPr>
              <a:t>4. Mekanik Tehlikeler:</a:t>
            </a:r>
            <a:r>
              <a:rPr lang="tr-TR" sz="3100" dirty="0" smtClean="0">
                <a:solidFill>
                  <a:srgbClr val="FF0000"/>
                </a:solidFill>
              </a:rPr>
              <a:t/>
            </a:r>
            <a:br>
              <a:rPr lang="tr-TR" sz="3100" dirty="0" smtClean="0">
                <a:solidFill>
                  <a:srgbClr val="FF0000"/>
                </a:solidFill>
              </a:rPr>
            </a:br>
            <a:endParaRPr lang="tr-TR" sz="3100" dirty="0">
              <a:solidFill>
                <a:srgbClr val="FF0000"/>
              </a:solidFill>
            </a:endParaRPr>
          </a:p>
        </p:txBody>
      </p:sp>
      <p:sp>
        <p:nvSpPr>
          <p:cNvPr id="3" name="2 İçerik Yer Tutucusu"/>
          <p:cNvSpPr>
            <a:spLocks noGrp="1"/>
          </p:cNvSpPr>
          <p:nvPr>
            <p:ph idx="1"/>
          </p:nvPr>
        </p:nvSpPr>
        <p:spPr>
          <a:xfrm>
            <a:off x="142844" y="2357430"/>
            <a:ext cx="8643998" cy="4697413"/>
          </a:xfrm>
        </p:spPr>
        <p:txBody>
          <a:bodyPr rtlCol="0">
            <a:normAutofit fontScale="55000" lnSpcReduction="20000"/>
          </a:bodyPr>
          <a:lstStyle/>
          <a:p>
            <a:pPr algn="just">
              <a:buNone/>
              <a:defRPr/>
            </a:pPr>
            <a:r>
              <a:rPr lang="tr-TR" sz="4000" dirty="0" smtClean="0">
                <a:latin typeface="Calibri" pitchFamily="34" charset="0"/>
                <a:cs typeface="Calibri" pitchFamily="34" charset="0"/>
              </a:rPr>
              <a:t>		</a:t>
            </a:r>
            <a:r>
              <a:rPr lang="tr-TR" sz="4000" dirty="0" smtClean="0">
                <a:solidFill>
                  <a:srgbClr val="FF0000"/>
                </a:solidFill>
                <a:latin typeface="Calibri" pitchFamily="34" charset="0"/>
                <a:cs typeface="Calibri" pitchFamily="34" charset="0"/>
              </a:rPr>
              <a:t>•</a:t>
            </a:r>
            <a:r>
              <a:rPr lang="tr-TR" sz="4000" dirty="0" smtClean="0">
                <a:latin typeface="Calibri" pitchFamily="34" charset="0"/>
                <a:cs typeface="Calibri" pitchFamily="34" charset="0"/>
              </a:rPr>
              <a:t>Makine </a:t>
            </a:r>
            <a:r>
              <a:rPr lang="tr-TR" sz="4000" dirty="0">
                <a:latin typeface="Calibri" pitchFamily="34" charset="0"/>
                <a:cs typeface="Calibri" pitchFamily="34" charset="0"/>
              </a:rPr>
              <a:t>ve tezgahın ezen, delen, kesen, dönen operasyon </a:t>
            </a:r>
            <a:r>
              <a:rPr lang="tr-TR" sz="4000" dirty="0" smtClean="0">
                <a:latin typeface="Calibri" pitchFamily="34" charset="0"/>
                <a:cs typeface="Calibri" pitchFamily="34" charset="0"/>
              </a:rPr>
              <a:t>koruyucusunun bulunmaması,</a:t>
            </a:r>
            <a:endParaRPr lang="tr-TR" sz="4000" dirty="0">
              <a:latin typeface="Calibri" pitchFamily="34" charset="0"/>
              <a:cs typeface="Calibri" pitchFamily="34" charset="0"/>
            </a:endParaRPr>
          </a:p>
          <a:p>
            <a:pPr algn="just">
              <a:buNone/>
              <a:defRPr/>
            </a:pPr>
            <a:r>
              <a:rPr lang="tr-TR" sz="4000" dirty="0" smtClean="0">
                <a:latin typeface="Calibri" pitchFamily="34" charset="0"/>
                <a:cs typeface="Calibri" pitchFamily="34" charset="0"/>
              </a:rPr>
              <a:t>		</a:t>
            </a:r>
            <a:r>
              <a:rPr lang="tr-TR" sz="4000" dirty="0" smtClean="0">
                <a:solidFill>
                  <a:srgbClr val="FF0000"/>
                </a:solidFill>
                <a:latin typeface="Calibri" pitchFamily="34" charset="0"/>
                <a:cs typeface="Calibri" pitchFamily="34" charset="0"/>
              </a:rPr>
              <a:t>•</a:t>
            </a:r>
            <a:r>
              <a:rPr lang="tr-TR" sz="4000" dirty="0" smtClean="0">
                <a:latin typeface="Calibri" pitchFamily="34" charset="0"/>
                <a:cs typeface="Calibri" pitchFamily="34" charset="0"/>
              </a:rPr>
              <a:t> </a:t>
            </a:r>
            <a:r>
              <a:rPr lang="tr-TR" sz="4000" dirty="0">
                <a:latin typeface="Calibri" pitchFamily="34" charset="0"/>
                <a:cs typeface="Calibri" pitchFamily="34" charset="0"/>
              </a:rPr>
              <a:t>Preslerde çift el kumanda </a:t>
            </a:r>
            <a:r>
              <a:rPr lang="tr-TR" sz="4000" dirty="0" smtClean="0">
                <a:latin typeface="Calibri" pitchFamily="34" charset="0"/>
                <a:cs typeface="Calibri" pitchFamily="34" charset="0"/>
              </a:rPr>
              <a:t>kullanılmaması,</a:t>
            </a:r>
            <a:endParaRPr lang="tr-TR" sz="4000" dirty="0">
              <a:latin typeface="Calibri" pitchFamily="34" charset="0"/>
              <a:cs typeface="Calibri" pitchFamily="34" charset="0"/>
            </a:endParaRPr>
          </a:p>
          <a:p>
            <a:pPr algn="just">
              <a:buNone/>
              <a:defRPr/>
            </a:pPr>
            <a:r>
              <a:rPr lang="tr-TR" sz="4000" dirty="0" smtClean="0">
                <a:latin typeface="Calibri" pitchFamily="34" charset="0"/>
                <a:cs typeface="Calibri" pitchFamily="34" charset="0"/>
              </a:rPr>
              <a:t>		</a:t>
            </a:r>
            <a:r>
              <a:rPr lang="tr-TR" sz="4000" dirty="0" smtClean="0">
                <a:solidFill>
                  <a:srgbClr val="FF0000"/>
                </a:solidFill>
                <a:latin typeface="Calibri" pitchFamily="34" charset="0"/>
                <a:cs typeface="Calibri" pitchFamily="34" charset="0"/>
              </a:rPr>
              <a:t>•</a:t>
            </a:r>
            <a:r>
              <a:rPr lang="tr-TR" sz="4000" dirty="0" smtClean="0">
                <a:latin typeface="Calibri" pitchFamily="34" charset="0"/>
                <a:cs typeface="Calibri" pitchFamily="34" charset="0"/>
              </a:rPr>
              <a:t> </a:t>
            </a:r>
            <a:r>
              <a:rPr lang="tr-TR" sz="4000" dirty="0">
                <a:latin typeface="Calibri" pitchFamily="34" charset="0"/>
                <a:cs typeface="Calibri" pitchFamily="34" charset="0"/>
              </a:rPr>
              <a:t>Preslerde ayak pedalı koruyucusu </a:t>
            </a:r>
            <a:r>
              <a:rPr lang="tr-TR" sz="4000" dirty="0" smtClean="0">
                <a:latin typeface="Calibri" pitchFamily="34" charset="0"/>
                <a:cs typeface="Calibri" pitchFamily="34" charset="0"/>
              </a:rPr>
              <a:t>olmaması,</a:t>
            </a:r>
            <a:endParaRPr lang="tr-TR" sz="4000" dirty="0">
              <a:latin typeface="Calibri" pitchFamily="34" charset="0"/>
              <a:cs typeface="Calibri" pitchFamily="34" charset="0"/>
            </a:endParaRPr>
          </a:p>
          <a:p>
            <a:pPr algn="just">
              <a:buNone/>
              <a:defRPr/>
            </a:pPr>
            <a:r>
              <a:rPr lang="tr-TR" sz="4000" dirty="0" smtClean="0">
                <a:latin typeface="Calibri" pitchFamily="34" charset="0"/>
                <a:cs typeface="Calibri" pitchFamily="34" charset="0"/>
              </a:rPr>
              <a:t>		</a:t>
            </a:r>
            <a:r>
              <a:rPr lang="tr-TR" sz="4000" dirty="0" smtClean="0">
                <a:solidFill>
                  <a:srgbClr val="FF0000"/>
                </a:solidFill>
                <a:latin typeface="Calibri" pitchFamily="34" charset="0"/>
                <a:cs typeface="Calibri" pitchFamily="34" charset="0"/>
              </a:rPr>
              <a:t>•</a:t>
            </a:r>
            <a:r>
              <a:rPr lang="tr-TR" sz="4000" dirty="0" smtClean="0">
                <a:latin typeface="Calibri" pitchFamily="34" charset="0"/>
                <a:cs typeface="Calibri" pitchFamily="34" charset="0"/>
              </a:rPr>
              <a:t> </a:t>
            </a:r>
            <a:r>
              <a:rPr lang="tr-TR" sz="4000" dirty="0">
                <a:latin typeface="Calibri" pitchFamily="34" charset="0"/>
                <a:cs typeface="Calibri" pitchFamily="34" charset="0"/>
              </a:rPr>
              <a:t>Transmisyon kayışlarının koruyucusunun takılmamış </a:t>
            </a:r>
            <a:r>
              <a:rPr lang="tr-TR" sz="4000" dirty="0" smtClean="0">
                <a:latin typeface="Calibri" pitchFamily="34" charset="0"/>
                <a:cs typeface="Calibri" pitchFamily="34" charset="0"/>
              </a:rPr>
              <a:t>olması,</a:t>
            </a:r>
            <a:endParaRPr lang="tr-TR" sz="4000" dirty="0">
              <a:latin typeface="Calibri" pitchFamily="34" charset="0"/>
              <a:cs typeface="Calibri" pitchFamily="34" charset="0"/>
            </a:endParaRPr>
          </a:p>
          <a:p>
            <a:pPr algn="just">
              <a:buNone/>
              <a:defRPr/>
            </a:pPr>
            <a:r>
              <a:rPr lang="tr-TR" sz="4000" dirty="0" smtClean="0">
                <a:latin typeface="Calibri" pitchFamily="34" charset="0"/>
                <a:cs typeface="Calibri" pitchFamily="34" charset="0"/>
              </a:rPr>
              <a:t>		</a:t>
            </a:r>
            <a:r>
              <a:rPr lang="tr-TR" sz="4000" dirty="0" smtClean="0">
                <a:solidFill>
                  <a:srgbClr val="FF0000"/>
                </a:solidFill>
                <a:latin typeface="Calibri" pitchFamily="34" charset="0"/>
                <a:cs typeface="Calibri" pitchFamily="34" charset="0"/>
              </a:rPr>
              <a:t>•</a:t>
            </a:r>
            <a:r>
              <a:rPr lang="tr-TR" sz="4000" dirty="0" smtClean="0">
                <a:latin typeface="Calibri" pitchFamily="34" charset="0"/>
                <a:cs typeface="Calibri" pitchFamily="34" charset="0"/>
              </a:rPr>
              <a:t> </a:t>
            </a:r>
            <a:r>
              <a:rPr lang="tr-TR" sz="4000" dirty="0" err="1">
                <a:latin typeface="Calibri" pitchFamily="34" charset="0"/>
                <a:cs typeface="Calibri" pitchFamily="34" charset="0"/>
              </a:rPr>
              <a:t>Makina</a:t>
            </a:r>
            <a:r>
              <a:rPr lang="tr-TR" sz="4000" dirty="0">
                <a:latin typeface="Calibri" pitchFamily="34" charset="0"/>
                <a:cs typeface="Calibri" pitchFamily="34" charset="0"/>
              </a:rPr>
              <a:t> ve tezgahı tehlike anında durduracak stop butonun </a:t>
            </a:r>
            <a:r>
              <a:rPr lang="tr-TR" sz="4000" dirty="0" smtClean="0">
                <a:latin typeface="Calibri" pitchFamily="34" charset="0"/>
                <a:cs typeface="Calibri" pitchFamily="34" charset="0"/>
              </a:rPr>
              <a:t>ya da </a:t>
            </a:r>
            <a:r>
              <a:rPr lang="tr-TR" sz="4000" dirty="0" err="1" smtClean="0">
                <a:latin typeface="Calibri" pitchFamily="34" charset="0"/>
                <a:cs typeface="Calibri" pitchFamily="34" charset="0"/>
              </a:rPr>
              <a:t>swich’nin</a:t>
            </a:r>
            <a:r>
              <a:rPr lang="tr-TR" sz="4000" dirty="0" smtClean="0">
                <a:latin typeface="Calibri" pitchFamily="34" charset="0"/>
                <a:cs typeface="Calibri" pitchFamily="34" charset="0"/>
              </a:rPr>
              <a:t> bulunmaması,</a:t>
            </a:r>
            <a:endParaRPr lang="tr-TR" sz="4000" dirty="0">
              <a:latin typeface="Calibri" pitchFamily="34" charset="0"/>
              <a:cs typeface="Calibri" pitchFamily="34" charset="0"/>
            </a:endParaRPr>
          </a:p>
          <a:p>
            <a:pPr algn="just">
              <a:buNone/>
              <a:defRPr/>
            </a:pPr>
            <a:r>
              <a:rPr lang="tr-TR" sz="4000" dirty="0" smtClean="0">
                <a:latin typeface="Calibri" pitchFamily="34" charset="0"/>
                <a:cs typeface="Calibri" pitchFamily="34" charset="0"/>
              </a:rPr>
              <a:t>		</a:t>
            </a:r>
            <a:r>
              <a:rPr lang="tr-TR" sz="4000" dirty="0" smtClean="0">
                <a:solidFill>
                  <a:srgbClr val="FF0000"/>
                </a:solidFill>
                <a:latin typeface="Calibri" pitchFamily="34" charset="0"/>
                <a:cs typeface="Calibri" pitchFamily="34" charset="0"/>
              </a:rPr>
              <a:t>•</a:t>
            </a:r>
            <a:r>
              <a:rPr lang="tr-TR" sz="4000" dirty="0" smtClean="0">
                <a:latin typeface="Calibri" pitchFamily="34" charset="0"/>
                <a:cs typeface="Calibri" pitchFamily="34" charset="0"/>
              </a:rPr>
              <a:t> </a:t>
            </a:r>
            <a:r>
              <a:rPr lang="tr-TR" sz="4000" dirty="0">
                <a:latin typeface="Calibri" pitchFamily="34" charset="0"/>
                <a:cs typeface="Calibri" pitchFamily="34" charset="0"/>
              </a:rPr>
              <a:t>Yetersiz ve uygun olmayan </a:t>
            </a:r>
            <a:r>
              <a:rPr lang="tr-TR" sz="4000" dirty="0" err="1">
                <a:latin typeface="Calibri" pitchFamily="34" charset="0"/>
                <a:cs typeface="Calibri" pitchFamily="34" charset="0"/>
              </a:rPr>
              <a:t>makina</a:t>
            </a:r>
            <a:r>
              <a:rPr lang="tr-TR" sz="4000" dirty="0">
                <a:latin typeface="Calibri" pitchFamily="34" charset="0"/>
                <a:cs typeface="Calibri" pitchFamily="34" charset="0"/>
              </a:rPr>
              <a:t> ve koruyucu </a:t>
            </a:r>
            <a:r>
              <a:rPr lang="tr-TR" sz="4000" dirty="0" err="1" smtClean="0">
                <a:latin typeface="Calibri" pitchFamily="34" charset="0"/>
                <a:cs typeface="Calibri" pitchFamily="34" charset="0"/>
              </a:rPr>
              <a:t>techizat</a:t>
            </a:r>
            <a:r>
              <a:rPr lang="tr-TR" sz="4000" dirty="0" smtClean="0">
                <a:latin typeface="Calibri" pitchFamily="34" charset="0"/>
                <a:cs typeface="Calibri" pitchFamily="34" charset="0"/>
              </a:rPr>
              <a:t>,</a:t>
            </a:r>
            <a:endParaRPr lang="tr-TR" sz="4000" dirty="0">
              <a:latin typeface="Calibri" pitchFamily="34" charset="0"/>
              <a:cs typeface="Calibri" pitchFamily="34" charset="0"/>
            </a:endParaRPr>
          </a:p>
          <a:p>
            <a:pPr algn="just">
              <a:buNone/>
              <a:defRPr/>
            </a:pPr>
            <a:r>
              <a:rPr lang="tr-TR" sz="4000" dirty="0" smtClean="0">
                <a:latin typeface="Calibri" pitchFamily="34" charset="0"/>
                <a:cs typeface="Calibri" pitchFamily="34" charset="0"/>
              </a:rPr>
              <a:t>		</a:t>
            </a:r>
            <a:r>
              <a:rPr lang="tr-TR" sz="4000" dirty="0" smtClean="0">
                <a:solidFill>
                  <a:srgbClr val="FF0000"/>
                </a:solidFill>
                <a:latin typeface="Calibri" pitchFamily="34" charset="0"/>
                <a:cs typeface="Calibri" pitchFamily="34" charset="0"/>
              </a:rPr>
              <a:t>• </a:t>
            </a:r>
            <a:r>
              <a:rPr lang="tr-TR" sz="4000" dirty="0">
                <a:latin typeface="Calibri" pitchFamily="34" charset="0"/>
                <a:cs typeface="Calibri" pitchFamily="34" charset="0"/>
              </a:rPr>
              <a:t>Yetersiz uyarı </a:t>
            </a:r>
            <a:r>
              <a:rPr lang="tr-TR" sz="4000" dirty="0" smtClean="0">
                <a:latin typeface="Calibri" pitchFamily="34" charset="0"/>
                <a:cs typeface="Calibri" pitchFamily="34" charset="0"/>
              </a:rPr>
              <a:t>sistemleri,</a:t>
            </a:r>
            <a:endParaRPr lang="tr-TR" sz="4000" dirty="0">
              <a:latin typeface="Calibri" pitchFamily="34" charset="0"/>
              <a:cs typeface="Calibri" pitchFamily="34" charset="0"/>
            </a:endParaRPr>
          </a:p>
          <a:p>
            <a:pPr algn="just">
              <a:buNone/>
              <a:defRPr/>
            </a:pPr>
            <a:r>
              <a:rPr lang="tr-TR" sz="4000" dirty="0" smtClean="0">
                <a:latin typeface="Calibri" pitchFamily="34" charset="0"/>
                <a:cs typeface="Calibri" pitchFamily="34" charset="0"/>
              </a:rPr>
              <a:t>		</a:t>
            </a:r>
            <a:r>
              <a:rPr lang="tr-TR" sz="4000" dirty="0" smtClean="0">
                <a:solidFill>
                  <a:srgbClr val="FF0000"/>
                </a:solidFill>
                <a:latin typeface="Calibri" pitchFamily="34" charset="0"/>
                <a:cs typeface="Calibri" pitchFamily="34" charset="0"/>
              </a:rPr>
              <a:t>•</a:t>
            </a:r>
            <a:r>
              <a:rPr lang="tr-TR" sz="4000" dirty="0" smtClean="0">
                <a:latin typeface="Calibri" pitchFamily="34" charset="0"/>
                <a:cs typeface="Calibri" pitchFamily="34" charset="0"/>
              </a:rPr>
              <a:t> </a:t>
            </a:r>
            <a:r>
              <a:rPr lang="tr-TR" sz="4000" dirty="0">
                <a:latin typeface="Calibri" pitchFamily="34" charset="0"/>
                <a:cs typeface="Calibri" pitchFamily="34" charset="0"/>
              </a:rPr>
              <a:t>Düzensiz ve dağınık işyeri </a:t>
            </a:r>
            <a:r>
              <a:rPr lang="tr-TR" sz="4000" dirty="0" smtClean="0">
                <a:latin typeface="Calibri" pitchFamily="34" charset="0"/>
                <a:cs typeface="Calibri" pitchFamily="34" charset="0"/>
              </a:rPr>
              <a:t>ortamı,</a:t>
            </a:r>
            <a:endParaRPr lang="tr-TR" sz="4000" dirty="0">
              <a:latin typeface="Calibri" pitchFamily="34" charset="0"/>
              <a:cs typeface="Calibri" pitchFamily="34" charset="0"/>
            </a:endParaRPr>
          </a:p>
          <a:p>
            <a:pPr algn="just">
              <a:buNone/>
              <a:defRPr/>
            </a:pPr>
            <a:r>
              <a:rPr lang="tr-TR" sz="4000" dirty="0" smtClean="0">
                <a:latin typeface="Calibri" pitchFamily="34" charset="0"/>
                <a:cs typeface="Calibri" pitchFamily="34" charset="0"/>
              </a:rPr>
              <a:t>		</a:t>
            </a:r>
            <a:r>
              <a:rPr lang="tr-TR" sz="4000" dirty="0" smtClean="0">
                <a:solidFill>
                  <a:srgbClr val="FF0000"/>
                </a:solidFill>
                <a:latin typeface="Calibri" pitchFamily="34" charset="0"/>
                <a:cs typeface="Calibri" pitchFamily="34" charset="0"/>
              </a:rPr>
              <a:t>•</a:t>
            </a:r>
            <a:r>
              <a:rPr lang="tr-TR" sz="4000" dirty="0" smtClean="0">
                <a:latin typeface="Calibri" pitchFamily="34" charset="0"/>
                <a:cs typeface="Calibri" pitchFamily="34" charset="0"/>
              </a:rPr>
              <a:t> </a:t>
            </a:r>
            <a:r>
              <a:rPr lang="tr-TR" sz="4000" dirty="0" err="1">
                <a:latin typeface="Calibri" pitchFamily="34" charset="0"/>
                <a:cs typeface="Calibri" pitchFamily="34" charset="0"/>
              </a:rPr>
              <a:t>Makinaların</a:t>
            </a:r>
            <a:r>
              <a:rPr lang="tr-TR" sz="4000" dirty="0">
                <a:latin typeface="Calibri" pitchFamily="34" charset="0"/>
                <a:cs typeface="Calibri" pitchFamily="34" charset="0"/>
              </a:rPr>
              <a:t>, kaldırma aletlerinin, kazanların, kompresörlerin vb. gerekli bakım </a:t>
            </a:r>
            <a:r>
              <a:rPr lang="tr-TR" sz="4000" dirty="0" smtClean="0">
                <a:latin typeface="Calibri" pitchFamily="34" charset="0"/>
                <a:cs typeface="Calibri" pitchFamily="34" charset="0"/>
              </a:rPr>
              <a:t>ve periyodik </a:t>
            </a:r>
            <a:r>
              <a:rPr lang="tr-TR" sz="4000" dirty="0">
                <a:latin typeface="Calibri" pitchFamily="34" charset="0"/>
                <a:cs typeface="Calibri" pitchFamily="34" charset="0"/>
              </a:rPr>
              <a:t>kontrollerinin </a:t>
            </a:r>
            <a:r>
              <a:rPr lang="tr-TR" sz="4000" dirty="0" smtClean="0">
                <a:latin typeface="Calibri" pitchFamily="34" charset="0"/>
                <a:cs typeface="Calibri" pitchFamily="34" charset="0"/>
              </a:rPr>
              <a:t>yapılmaması.</a:t>
            </a:r>
            <a:endParaRPr lang="tr-TR" sz="4000" dirty="0">
              <a:latin typeface="Calibri" pitchFamily="34" charset="0"/>
              <a:cs typeface="Calibri" pitchFamily="34" charset="0"/>
            </a:endParaRPr>
          </a:p>
          <a:p>
            <a:pPr algn="just" eaLnBrk="1" fontAlgn="auto" hangingPunct="1">
              <a:spcAft>
                <a:spcPts val="0"/>
              </a:spcAft>
              <a:buFont typeface="Arial" pitchFamily="34" charset="0"/>
              <a:buChar char="•"/>
              <a:defRPr/>
            </a:pPr>
            <a:endParaRPr lang="tr-TR" dirty="0"/>
          </a:p>
        </p:txBody>
      </p:sp>
      <p:sp>
        <p:nvSpPr>
          <p:cNvPr id="7" name="Başlık 3"/>
          <p:cNvSpPr txBox="1">
            <a:spLocks/>
          </p:cNvSpPr>
          <p:nvPr/>
        </p:nvSpPr>
        <p:spPr>
          <a:xfrm>
            <a:off x="714348" y="428604"/>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6.Adım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Tree>
  </p:cSld>
  <p:clrMapOvr>
    <a:masterClrMapping/>
  </p:clrMapOvr>
  <p:transition>
    <p:blinds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2143116"/>
            <a:ext cx="8329612" cy="4525963"/>
          </a:xfrm>
        </p:spPr>
        <p:txBody>
          <a:bodyPr rtlCol="0">
            <a:normAutofit fontScale="92500" lnSpcReduction="20000"/>
          </a:bodyPr>
          <a:lstStyle/>
          <a:p>
            <a:pPr algn="just" eaLnBrk="1" fontAlgn="auto" hangingPunct="1">
              <a:spcAft>
                <a:spcPts val="0"/>
              </a:spcAft>
              <a:buFont typeface="Arial" pitchFamily="34" charset="0"/>
              <a:buNone/>
              <a:defRPr/>
            </a:pPr>
            <a:r>
              <a:rPr lang="tr-TR" dirty="0" smtClean="0">
                <a:latin typeface="Calibri" pitchFamily="34" charset="0"/>
                <a:cs typeface="Calibri" pitchFamily="34" charset="0"/>
              </a:rPr>
              <a:t>		</a:t>
            </a:r>
            <a:r>
              <a:rPr lang="tr-TR" dirty="0" smtClean="0">
                <a:solidFill>
                  <a:srgbClr val="FF0000"/>
                </a:solidFill>
                <a:latin typeface="Calibri" pitchFamily="34" charset="0"/>
                <a:cs typeface="Calibri" pitchFamily="34" charset="0"/>
              </a:rPr>
              <a:t>•</a:t>
            </a:r>
            <a:r>
              <a:rPr lang="tr-TR" dirty="0" smtClean="0">
                <a:latin typeface="Calibri" pitchFamily="34" charset="0"/>
                <a:cs typeface="Calibri" pitchFamily="34" charset="0"/>
              </a:rPr>
              <a:t>Makine </a:t>
            </a:r>
            <a:r>
              <a:rPr lang="tr-TR" dirty="0">
                <a:latin typeface="Calibri" pitchFamily="34" charset="0"/>
                <a:cs typeface="Calibri" pitchFamily="34" charset="0"/>
              </a:rPr>
              <a:t>veya tezgahlarda </a:t>
            </a:r>
            <a:r>
              <a:rPr lang="tr-TR" dirty="0" smtClean="0">
                <a:latin typeface="Calibri" pitchFamily="34" charset="0"/>
                <a:cs typeface="Calibri" pitchFamily="34" charset="0"/>
              </a:rPr>
              <a:t>çalışırken koruyucu teçhizatın </a:t>
            </a:r>
            <a:r>
              <a:rPr lang="tr-TR" dirty="0">
                <a:latin typeface="Calibri" pitchFamily="34" charset="0"/>
                <a:cs typeface="Calibri" pitchFamily="34" charset="0"/>
              </a:rPr>
              <a:t>devre dışı </a:t>
            </a:r>
            <a:r>
              <a:rPr lang="tr-TR" dirty="0" smtClean="0">
                <a:latin typeface="Calibri" pitchFamily="34" charset="0"/>
                <a:cs typeface="Calibri" pitchFamily="34" charset="0"/>
              </a:rPr>
              <a:t>bırakılması,</a:t>
            </a:r>
            <a:endParaRPr lang="tr-TR" dirty="0">
              <a:latin typeface="Calibri" pitchFamily="34" charset="0"/>
              <a:cs typeface="Calibri" pitchFamily="34" charset="0"/>
            </a:endParaRPr>
          </a:p>
          <a:p>
            <a:pPr algn="just" eaLnBrk="1" fontAlgn="auto" hangingPunct="1">
              <a:spcAft>
                <a:spcPts val="0"/>
              </a:spcAft>
              <a:buFont typeface="Arial" pitchFamily="34" charset="0"/>
              <a:buNone/>
              <a:defRPr/>
            </a:pPr>
            <a:r>
              <a:rPr lang="tr-TR" dirty="0" smtClean="0">
                <a:latin typeface="Calibri" pitchFamily="34" charset="0"/>
                <a:cs typeface="Calibri" pitchFamily="34" charset="0"/>
              </a:rPr>
              <a:t>		</a:t>
            </a:r>
            <a:r>
              <a:rPr lang="tr-TR" dirty="0" smtClean="0">
                <a:solidFill>
                  <a:srgbClr val="FF0000"/>
                </a:solidFill>
                <a:latin typeface="Calibri" pitchFamily="34" charset="0"/>
                <a:cs typeface="Calibri" pitchFamily="34" charset="0"/>
              </a:rPr>
              <a:t>•</a:t>
            </a:r>
            <a:r>
              <a:rPr lang="tr-TR" dirty="0" smtClean="0">
                <a:latin typeface="Calibri" pitchFamily="34" charset="0"/>
                <a:cs typeface="Calibri" pitchFamily="34" charset="0"/>
              </a:rPr>
              <a:t>Baret</a:t>
            </a:r>
            <a:r>
              <a:rPr lang="tr-TR" dirty="0">
                <a:latin typeface="Calibri" pitchFamily="34" charset="0"/>
                <a:cs typeface="Calibri" pitchFamily="34" charset="0"/>
              </a:rPr>
              <a:t>, gözlük, siper, maske vb. kişisel koruyucuların </a:t>
            </a:r>
            <a:r>
              <a:rPr lang="tr-TR" dirty="0" smtClean="0">
                <a:latin typeface="Calibri" pitchFamily="34" charset="0"/>
                <a:cs typeface="Calibri" pitchFamily="34" charset="0"/>
              </a:rPr>
              <a:t>kullanılmaması,</a:t>
            </a:r>
            <a:endParaRPr lang="tr-TR" dirty="0">
              <a:latin typeface="Calibri" pitchFamily="34" charset="0"/>
              <a:cs typeface="Calibri" pitchFamily="34" charset="0"/>
            </a:endParaRPr>
          </a:p>
          <a:p>
            <a:pPr algn="just" eaLnBrk="1" fontAlgn="auto" hangingPunct="1">
              <a:spcAft>
                <a:spcPts val="0"/>
              </a:spcAft>
              <a:buFont typeface="Arial" pitchFamily="34" charset="0"/>
              <a:buNone/>
              <a:defRPr/>
            </a:pPr>
            <a:r>
              <a:rPr lang="tr-TR" dirty="0" smtClean="0">
                <a:latin typeface="Calibri" pitchFamily="34" charset="0"/>
                <a:cs typeface="Calibri" pitchFamily="34" charset="0"/>
              </a:rPr>
              <a:t>		</a:t>
            </a:r>
            <a:r>
              <a:rPr lang="tr-TR" dirty="0" smtClean="0">
                <a:solidFill>
                  <a:srgbClr val="FF0000"/>
                </a:solidFill>
                <a:latin typeface="Calibri" pitchFamily="34" charset="0"/>
                <a:cs typeface="Calibri" pitchFamily="34" charset="0"/>
              </a:rPr>
              <a:t>• </a:t>
            </a:r>
            <a:r>
              <a:rPr lang="tr-TR" dirty="0">
                <a:latin typeface="Calibri" pitchFamily="34" charset="0"/>
                <a:cs typeface="Calibri" pitchFamily="34" charset="0"/>
              </a:rPr>
              <a:t>Aşırı yük </a:t>
            </a:r>
            <a:r>
              <a:rPr lang="tr-TR" dirty="0" smtClean="0">
                <a:latin typeface="Calibri" pitchFamily="34" charset="0"/>
                <a:cs typeface="Calibri" pitchFamily="34" charset="0"/>
              </a:rPr>
              <a:t>kaldırma,</a:t>
            </a:r>
            <a:endParaRPr lang="tr-TR" dirty="0">
              <a:latin typeface="Calibri" pitchFamily="34" charset="0"/>
              <a:cs typeface="Calibri" pitchFamily="34" charset="0"/>
            </a:endParaRPr>
          </a:p>
          <a:p>
            <a:pPr algn="just" eaLnBrk="1" fontAlgn="auto" hangingPunct="1">
              <a:spcAft>
                <a:spcPts val="0"/>
              </a:spcAft>
              <a:buFont typeface="Arial" pitchFamily="34" charset="0"/>
              <a:buNone/>
              <a:defRPr/>
            </a:pPr>
            <a:r>
              <a:rPr lang="tr-TR" dirty="0" smtClean="0">
                <a:latin typeface="Calibri" pitchFamily="34" charset="0"/>
                <a:cs typeface="Calibri" pitchFamily="34" charset="0"/>
              </a:rPr>
              <a:t>		</a:t>
            </a:r>
            <a:r>
              <a:rPr lang="tr-TR" dirty="0" smtClean="0">
                <a:solidFill>
                  <a:srgbClr val="FF0000"/>
                </a:solidFill>
                <a:latin typeface="Calibri" pitchFamily="34" charset="0"/>
                <a:cs typeface="Calibri" pitchFamily="34" charset="0"/>
              </a:rPr>
              <a:t>• </a:t>
            </a:r>
            <a:r>
              <a:rPr lang="tr-TR" dirty="0">
                <a:latin typeface="Calibri" pitchFamily="34" charset="0"/>
                <a:cs typeface="Calibri" pitchFamily="34" charset="0"/>
              </a:rPr>
              <a:t>3m’den yüksek malzeme </a:t>
            </a:r>
            <a:r>
              <a:rPr lang="tr-TR" dirty="0" smtClean="0">
                <a:latin typeface="Calibri" pitchFamily="34" charset="0"/>
                <a:cs typeface="Calibri" pitchFamily="34" charset="0"/>
              </a:rPr>
              <a:t>istifleme,</a:t>
            </a:r>
            <a:endParaRPr lang="tr-TR" dirty="0">
              <a:latin typeface="Calibri" pitchFamily="34" charset="0"/>
              <a:cs typeface="Calibri" pitchFamily="34" charset="0"/>
            </a:endParaRPr>
          </a:p>
          <a:p>
            <a:pPr algn="just" eaLnBrk="1" fontAlgn="auto" hangingPunct="1">
              <a:spcAft>
                <a:spcPts val="0"/>
              </a:spcAft>
              <a:buFont typeface="Arial" pitchFamily="34" charset="0"/>
              <a:buNone/>
              <a:defRPr/>
            </a:pPr>
            <a:r>
              <a:rPr lang="tr-TR" dirty="0" smtClean="0">
                <a:latin typeface="Calibri" pitchFamily="34" charset="0"/>
                <a:cs typeface="Calibri" pitchFamily="34" charset="0"/>
              </a:rPr>
              <a:t>		</a:t>
            </a:r>
            <a:r>
              <a:rPr lang="tr-TR" dirty="0" smtClean="0">
                <a:solidFill>
                  <a:srgbClr val="FF0000"/>
                </a:solidFill>
                <a:latin typeface="Calibri" pitchFamily="34" charset="0"/>
                <a:cs typeface="Calibri" pitchFamily="34" charset="0"/>
              </a:rPr>
              <a:t>•</a:t>
            </a:r>
            <a:r>
              <a:rPr lang="tr-TR" dirty="0" smtClean="0">
                <a:latin typeface="Calibri" pitchFamily="34" charset="0"/>
                <a:cs typeface="Calibri" pitchFamily="34" charset="0"/>
              </a:rPr>
              <a:t>Etiketlenmemiş </a:t>
            </a:r>
            <a:r>
              <a:rPr lang="tr-TR" dirty="0">
                <a:latin typeface="Calibri" pitchFamily="34" charset="0"/>
                <a:cs typeface="Calibri" pitchFamily="34" charset="0"/>
              </a:rPr>
              <a:t>veya yetersiz etiketlenmiş </a:t>
            </a:r>
            <a:r>
              <a:rPr lang="tr-TR" dirty="0" smtClean="0">
                <a:latin typeface="Calibri" pitchFamily="34" charset="0"/>
                <a:cs typeface="Calibri" pitchFamily="34" charset="0"/>
              </a:rPr>
              <a:t>malzeme,</a:t>
            </a:r>
            <a:endParaRPr lang="tr-TR" dirty="0">
              <a:latin typeface="Calibri" pitchFamily="34" charset="0"/>
              <a:cs typeface="Calibri" pitchFamily="34" charset="0"/>
            </a:endParaRPr>
          </a:p>
          <a:p>
            <a:pPr algn="just" eaLnBrk="1" fontAlgn="auto" hangingPunct="1">
              <a:spcAft>
                <a:spcPts val="0"/>
              </a:spcAft>
              <a:buFont typeface="Arial" pitchFamily="34" charset="0"/>
              <a:buNone/>
              <a:defRPr/>
            </a:pPr>
            <a:r>
              <a:rPr lang="tr-TR" dirty="0" smtClean="0">
                <a:latin typeface="Calibri" pitchFamily="34" charset="0"/>
                <a:cs typeface="Calibri" pitchFamily="34" charset="0"/>
              </a:rPr>
              <a:t>		</a:t>
            </a:r>
            <a:r>
              <a:rPr lang="tr-TR" dirty="0" smtClean="0">
                <a:solidFill>
                  <a:srgbClr val="FF0000"/>
                </a:solidFill>
                <a:latin typeface="Calibri" pitchFamily="34" charset="0"/>
                <a:cs typeface="Calibri" pitchFamily="34" charset="0"/>
              </a:rPr>
              <a:t>•</a:t>
            </a:r>
            <a:r>
              <a:rPr lang="tr-TR" dirty="0" smtClean="0">
                <a:latin typeface="Calibri" pitchFamily="34" charset="0"/>
                <a:cs typeface="Calibri" pitchFamily="34" charset="0"/>
              </a:rPr>
              <a:t>Gereken </a:t>
            </a:r>
            <a:r>
              <a:rPr lang="tr-TR" dirty="0">
                <a:latin typeface="Calibri" pitchFamily="34" charset="0"/>
                <a:cs typeface="Calibri" pitchFamily="34" charset="0"/>
              </a:rPr>
              <a:t>uyarı</a:t>
            </a:r>
            <a:r>
              <a:rPr lang="tr-TR" dirty="0" smtClean="0">
                <a:latin typeface="Calibri" pitchFamily="34" charset="0"/>
                <a:cs typeface="Calibri" pitchFamily="34" charset="0"/>
              </a:rPr>
              <a:t>, ikaz, </a:t>
            </a:r>
            <a:r>
              <a:rPr lang="tr-TR" dirty="0">
                <a:latin typeface="Calibri" pitchFamily="34" charset="0"/>
                <a:cs typeface="Calibri" pitchFamily="34" charset="0"/>
              </a:rPr>
              <a:t>işaret ve yazılarının konmamış olması</a:t>
            </a:r>
          </a:p>
          <a:p>
            <a:pPr algn="just" eaLnBrk="1" fontAlgn="auto" hangingPunct="1">
              <a:spcAft>
                <a:spcPts val="0"/>
              </a:spcAft>
              <a:buFont typeface="Arial" pitchFamily="34" charset="0"/>
              <a:buNone/>
              <a:defRPr/>
            </a:pPr>
            <a:r>
              <a:rPr lang="tr-TR" dirty="0" smtClean="0">
                <a:latin typeface="Calibri" pitchFamily="34" charset="0"/>
                <a:cs typeface="Calibri" pitchFamily="34" charset="0"/>
              </a:rPr>
              <a:t>		</a:t>
            </a:r>
            <a:r>
              <a:rPr lang="tr-TR" dirty="0" smtClean="0">
                <a:solidFill>
                  <a:srgbClr val="FF0000"/>
                </a:solidFill>
                <a:latin typeface="Calibri" pitchFamily="34" charset="0"/>
                <a:cs typeface="Calibri" pitchFamily="34" charset="0"/>
              </a:rPr>
              <a:t>•</a:t>
            </a:r>
            <a:r>
              <a:rPr lang="tr-TR" dirty="0" smtClean="0">
                <a:latin typeface="Calibri" pitchFamily="34" charset="0"/>
                <a:cs typeface="Calibri" pitchFamily="34" charset="0"/>
              </a:rPr>
              <a:t>Güvenlik </a:t>
            </a:r>
            <a:r>
              <a:rPr lang="tr-TR" dirty="0">
                <a:latin typeface="Calibri" pitchFamily="34" charset="0"/>
                <a:cs typeface="Calibri" pitchFamily="34" charset="0"/>
              </a:rPr>
              <a:t>kartı olmayan kimyasalla </a:t>
            </a:r>
            <a:r>
              <a:rPr lang="tr-TR" dirty="0" smtClean="0">
                <a:latin typeface="Calibri" pitchFamily="34" charset="0"/>
                <a:cs typeface="Calibri" pitchFamily="34" charset="0"/>
              </a:rPr>
              <a:t>çalışma,</a:t>
            </a:r>
            <a:endParaRPr lang="tr-TR" dirty="0">
              <a:latin typeface="Calibri" pitchFamily="34" charset="0"/>
              <a:cs typeface="Calibri" pitchFamily="34" charset="0"/>
            </a:endParaRPr>
          </a:p>
          <a:p>
            <a:pPr algn="just" eaLnBrk="1" fontAlgn="auto" hangingPunct="1">
              <a:spcAft>
                <a:spcPts val="0"/>
              </a:spcAft>
              <a:buFont typeface="Arial" pitchFamily="34" charset="0"/>
              <a:buChar char="•"/>
              <a:defRPr/>
            </a:pPr>
            <a:endParaRPr lang="tr-TR" dirty="0"/>
          </a:p>
        </p:txBody>
      </p:sp>
      <p:sp>
        <p:nvSpPr>
          <p:cNvPr id="5" name="1 Başlık"/>
          <p:cNvSpPr txBox="1">
            <a:spLocks/>
          </p:cNvSpPr>
          <p:nvPr/>
        </p:nvSpPr>
        <p:spPr>
          <a:xfrm>
            <a:off x="571472" y="1000108"/>
            <a:ext cx="8153400" cy="134112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3200" b="1" i="0" u="none" strike="noStrike" kern="1200" cap="none" spc="0" normalizeH="0" baseline="0" noProof="0" dirty="0" smtClean="0">
              <a:ln>
                <a:noFill/>
              </a:ln>
              <a:solidFill>
                <a:srgbClr val="FF0000"/>
              </a:solidFill>
              <a:effectLst/>
              <a:uLnTx/>
              <a:uFillTx/>
              <a:latin typeface="Calibri" pitchFamily="34" charset="0"/>
              <a:ea typeface="+mj-ea"/>
              <a:cs typeface="Calibri" pitchFamily="34" charset="0"/>
            </a:endParaRPr>
          </a:p>
        </p:txBody>
      </p:sp>
      <p:sp>
        <p:nvSpPr>
          <p:cNvPr id="7" name="Başlık 3"/>
          <p:cNvSpPr txBox="1">
            <a:spLocks/>
          </p:cNvSpPr>
          <p:nvPr/>
        </p:nvSpPr>
        <p:spPr>
          <a:xfrm>
            <a:off x="714348" y="428604"/>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6.Adım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Tree>
  </p:cSld>
  <p:clrMapOvr>
    <a:masterClrMapping/>
  </p:clrMapOvr>
  <p:transition>
    <p:blinds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2 İçerik Yer Tutucusu"/>
          <p:cNvSpPr>
            <a:spLocks noGrp="1"/>
          </p:cNvSpPr>
          <p:nvPr>
            <p:ph idx="1"/>
          </p:nvPr>
        </p:nvSpPr>
        <p:spPr>
          <a:xfrm>
            <a:off x="428596" y="2357430"/>
            <a:ext cx="8258206" cy="3071834"/>
          </a:xfrm>
        </p:spPr>
        <p:txBody>
          <a:bodyPr>
            <a:normAutofit lnSpcReduction="10000"/>
          </a:bodyPr>
          <a:lstStyle/>
          <a:p>
            <a:pPr algn="just" eaLnBrk="1" hangingPunct="1">
              <a:buFont typeface="Arial" charset="0"/>
              <a:buNone/>
            </a:pPr>
            <a:r>
              <a:rPr smtClean="0">
                <a:latin typeface="Calibri" pitchFamily="34" charset="0"/>
                <a:cs typeface="Calibri" pitchFamily="34" charset="0"/>
              </a:rPr>
              <a:t>          </a:t>
            </a:r>
            <a:r>
              <a:rPr lang="tr-TR" dirty="0" smtClean="0">
                <a:solidFill>
                  <a:srgbClr val="FF0000"/>
                </a:solidFill>
                <a:latin typeface="Calibri" pitchFamily="34" charset="0"/>
                <a:cs typeface="Calibri" pitchFamily="34" charset="0"/>
              </a:rPr>
              <a:t>•</a:t>
            </a:r>
            <a:r>
              <a:rPr lang="tr-TR" dirty="0" smtClean="0">
                <a:latin typeface="Calibri" pitchFamily="34" charset="0"/>
                <a:cs typeface="Calibri" pitchFamily="34" charset="0"/>
              </a:rPr>
              <a:t>İşe yeni başlayan işçiye çalıştığı işle ve iş sağlığı ve güvenliği konularında eğitim vermeden çalıştırma,</a:t>
            </a:r>
          </a:p>
          <a:p>
            <a:pPr algn="just" eaLnBrk="1" hangingPunct="1">
              <a:buFont typeface="Arial" charset="0"/>
              <a:buNone/>
            </a:pPr>
            <a:r>
              <a:rPr lang="tr-TR" dirty="0" smtClean="0">
                <a:latin typeface="Calibri" pitchFamily="34" charset="0"/>
                <a:cs typeface="Calibri" pitchFamily="34" charset="0"/>
              </a:rPr>
              <a:t>		</a:t>
            </a:r>
            <a:r>
              <a:rPr lang="tr-TR" dirty="0" smtClean="0">
                <a:solidFill>
                  <a:srgbClr val="FF0000"/>
                </a:solidFill>
                <a:latin typeface="Calibri" pitchFamily="34" charset="0"/>
                <a:cs typeface="Calibri" pitchFamily="34" charset="0"/>
              </a:rPr>
              <a:t>•</a:t>
            </a:r>
            <a:r>
              <a:rPr lang="tr-TR" dirty="0" smtClean="0">
                <a:latin typeface="Calibri" pitchFamily="34" charset="0"/>
                <a:cs typeface="Calibri" pitchFamily="34" charset="0"/>
              </a:rPr>
              <a:t>Belli aralıklarla işçilere iş sağlığı ve güvenliği konularında eğitim verilmemesi,</a:t>
            </a:r>
          </a:p>
          <a:p>
            <a:pPr algn="just" eaLnBrk="1" hangingPunct="1">
              <a:buFont typeface="Arial" charset="0"/>
              <a:buNone/>
            </a:pPr>
            <a:r>
              <a:rPr lang="tr-TR" dirty="0" smtClean="0">
                <a:latin typeface="Calibri" pitchFamily="34" charset="0"/>
                <a:cs typeface="Calibri" pitchFamily="34" charset="0"/>
              </a:rPr>
              <a:t>		</a:t>
            </a:r>
            <a:r>
              <a:rPr lang="tr-TR" dirty="0" smtClean="0">
                <a:solidFill>
                  <a:srgbClr val="FF0000"/>
                </a:solidFill>
                <a:latin typeface="Calibri" pitchFamily="34" charset="0"/>
                <a:cs typeface="Calibri" pitchFamily="34" charset="0"/>
              </a:rPr>
              <a:t>•</a:t>
            </a:r>
            <a:r>
              <a:rPr lang="tr-TR" dirty="0" smtClean="0">
                <a:latin typeface="Calibri" pitchFamily="34" charset="0"/>
                <a:cs typeface="Calibri" pitchFamily="34" charset="0"/>
              </a:rPr>
              <a:t>Yeterli ikaz vermeden araçların çalıştırılması veya durdurulması,</a:t>
            </a:r>
          </a:p>
          <a:p>
            <a:pPr eaLnBrk="1" hangingPunct="1"/>
            <a:endParaRPr lang="tr-TR" dirty="0" smtClean="0"/>
          </a:p>
        </p:txBody>
      </p:sp>
      <p:sp>
        <p:nvSpPr>
          <p:cNvPr id="5" name="Başlık 3"/>
          <p:cNvSpPr txBox="1">
            <a:spLocks/>
          </p:cNvSpPr>
          <p:nvPr/>
        </p:nvSpPr>
        <p:spPr>
          <a:xfrm>
            <a:off x="714348" y="428604"/>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6.Adım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Tree>
  </p:cSld>
  <p:clrMapOvr>
    <a:masterClrMapping/>
  </p:clrMapOvr>
  <p:transition>
    <p:blinds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encrypted-tbn3.gstatic.com/images?q=tbn:ANd9GcS0eZvoj9oLhun_U0WkXBWSh0MmrpN2P7BEgsc6J_pjtO7XTUJ4"/>
          <p:cNvPicPr>
            <a:picLocks noChangeAspect="1" noChangeArrowheads="1"/>
          </p:cNvPicPr>
          <p:nvPr/>
        </p:nvPicPr>
        <p:blipFill>
          <a:blip r:embed="rId3"/>
          <a:srcRect/>
          <a:stretch>
            <a:fillRect/>
          </a:stretch>
        </p:blipFill>
        <p:spPr bwMode="auto">
          <a:xfrm>
            <a:off x="0" y="2000240"/>
            <a:ext cx="3071802" cy="4714875"/>
          </a:xfrm>
          <a:prstGeom prst="rect">
            <a:avLst/>
          </a:prstGeom>
          <a:noFill/>
          <a:ln w="9525">
            <a:noFill/>
            <a:miter lim="800000"/>
            <a:headEnd/>
            <a:tailEnd/>
          </a:ln>
        </p:spPr>
      </p:pic>
      <p:sp>
        <p:nvSpPr>
          <p:cNvPr id="3" name="2 İçerik Yer Tutucusu"/>
          <p:cNvSpPr>
            <a:spLocks noGrp="1"/>
          </p:cNvSpPr>
          <p:nvPr>
            <p:ph idx="1"/>
          </p:nvPr>
        </p:nvSpPr>
        <p:spPr>
          <a:xfrm>
            <a:off x="2714612" y="2332037"/>
            <a:ext cx="6257925" cy="4525963"/>
          </a:xfrm>
        </p:spPr>
        <p:txBody>
          <a:bodyPr rtlCol="0">
            <a:normAutofit fontScale="92500"/>
          </a:bodyPr>
          <a:lstStyle/>
          <a:p>
            <a:pPr algn="just" eaLnBrk="1" fontAlgn="auto" hangingPunct="1">
              <a:spcAft>
                <a:spcPts val="0"/>
              </a:spcAft>
              <a:buFont typeface="Arial" pitchFamily="34" charset="0"/>
              <a:buNone/>
              <a:defRPr/>
            </a:pPr>
            <a:r>
              <a:rPr lang="tr-TR" dirty="0" smtClean="0"/>
              <a:t>	</a:t>
            </a:r>
            <a:r>
              <a:rPr lang="tr-TR" sz="2800" dirty="0" smtClean="0">
                <a:latin typeface="Calibri" pitchFamily="34" charset="0"/>
                <a:cs typeface="Calibri" pitchFamily="34" charset="0"/>
              </a:rPr>
              <a:t>	</a:t>
            </a:r>
            <a:r>
              <a:rPr lang="tr-TR" sz="2800" dirty="0" smtClean="0">
                <a:solidFill>
                  <a:srgbClr val="FF0000"/>
                </a:solidFill>
                <a:latin typeface="Calibri" pitchFamily="34" charset="0"/>
                <a:cs typeface="Calibri" pitchFamily="34" charset="0"/>
              </a:rPr>
              <a:t>•</a:t>
            </a:r>
            <a:r>
              <a:rPr lang="tr-TR" sz="2800" dirty="0" smtClean="0">
                <a:latin typeface="Calibri" pitchFamily="34" charset="0"/>
                <a:cs typeface="Calibri" pitchFamily="34" charset="0"/>
              </a:rPr>
              <a:t>Elektrik </a:t>
            </a:r>
            <a:r>
              <a:rPr lang="tr-TR" sz="2800" dirty="0">
                <a:latin typeface="Calibri" pitchFamily="34" charset="0"/>
                <a:cs typeface="Calibri" pitchFamily="34" charset="0"/>
              </a:rPr>
              <a:t>kesilmeden </a:t>
            </a:r>
            <a:r>
              <a:rPr lang="tr-TR" sz="2800" dirty="0" smtClean="0">
                <a:latin typeface="Calibri" pitchFamily="34" charset="0"/>
                <a:cs typeface="Calibri" pitchFamily="34" charset="0"/>
              </a:rPr>
              <a:t>teçhizat </a:t>
            </a:r>
            <a:r>
              <a:rPr lang="tr-TR" sz="2800" dirty="0">
                <a:latin typeface="Calibri" pitchFamily="34" charset="0"/>
                <a:cs typeface="Calibri" pitchFamily="34" charset="0"/>
              </a:rPr>
              <a:t>üzerinde </a:t>
            </a:r>
            <a:r>
              <a:rPr lang="tr-TR" sz="2800" dirty="0" smtClean="0">
                <a:latin typeface="Calibri" pitchFamily="34" charset="0"/>
                <a:cs typeface="Calibri" pitchFamily="34" charset="0"/>
              </a:rPr>
              <a:t>onarım,</a:t>
            </a:r>
            <a:endParaRPr lang="tr-TR" sz="2800" dirty="0">
              <a:latin typeface="Calibri" pitchFamily="34" charset="0"/>
              <a:cs typeface="Calibri" pitchFamily="34" charset="0"/>
            </a:endParaRPr>
          </a:p>
          <a:p>
            <a:pPr algn="just" eaLnBrk="1" fontAlgn="auto" hangingPunct="1">
              <a:spcAft>
                <a:spcPts val="0"/>
              </a:spcAft>
              <a:buFont typeface="Arial" pitchFamily="34" charset="0"/>
              <a:buNone/>
              <a:defRPr/>
            </a:pPr>
            <a:r>
              <a:rPr lang="tr-TR" sz="2800" dirty="0" smtClean="0">
                <a:latin typeface="Calibri" pitchFamily="34" charset="0"/>
                <a:cs typeface="Calibri" pitchFamily="34" charset="0"/>
              </a:rPr>
              <a:t>		</a:t>
            </a:r>
            <a:r>
              <a:rPr lang="tr-TR" sz="2800" dirty="0" smtClean="0">
                <a:solidFill>
                  <a:srgbClr val="FF0000"/>
                </a:solidFill>
                <a:latin typeface="Calibri" pitchFamily="34" charset="0"/>
                <a:cs typeface="Calibri" pitchFamily="34" charset="0"/>
              </a:rPr>
              <a:t>•</a:t>
            </a:r>
            <a:r>
              <a:rPr lang="tr-TR" sz="2800" dirty="0" smtClean="0">
                <a:latin typeface="Calibri" pitchFamily="34" charset="0"/>
                <a:cs typeface="Calibri" pitchFamily="34" charset="0"/>
              </a:rPr>
              <a:t>Onarım </a:t>
            </a:r>
            <a:r>
              <a:rPr lang="tr-TR" sz="2800" dirty="0">
                <a:latin typeface="Calibri" pitchFamily="34" charset="0"/>
                <a:cs typeface="Calibri" pitchFamily="34" charset="0"/>
              </a:rPr>
              <a:t>esnasında şalter </a:t>
            </a:r>
            <a:r>
              <a:rPr lang="tr-TR" sz="2800" dirty="0" smtClean="0">
                <a:latin typeface="Calibri" pitchFamily="34" charset="0"/>
                <a:cs typeface="Calibri" pitchFamily="34" charset="0"/>
              </a:rPr>
              <a:t>veya </a:t>
            </a:r>
            <a:r>
              <a:rPr lang="tr-TR" sz="2800" dirty="0">
                <a:latin typeface="Calibri" pitchFamily="34" charset="0"/>
                <a:cs typeface="Calibri" pitchFamily="34" charset="0"/>
              </a:rPr>
              <a:t>beklenmedik bir harekete karşı güç </a:t>
            </a:r>
            <a:r>
              <a:rPr lang="tr-TR" sz="2800" dirty="0" smtClean="0">
                <a:latin typeface="Calibri" pitchFamily="34" charset="0"/>
                <a:cs typeface="Calibri" pitchFamily="34" charset="0"/>
              </a:rPr>
              <a:t>düğmesinin emniyete </a:t>
            </a:r>
            <a:r>
              <a:rPr lang="tr-TR" sz="2800" dirty="0">
                <a:latin typeface="Calibri" pitchFamily="34" charset="0"/>
                <a:cs typeface="Calibri" pitchFamily="34" charset="0"/>
              </a:rPr>
              <a:t>alınmamış </a:t>
            </a:r>
            <a:r>
              <a:rPr lang="tr-TR" sz="2800" dirty="0" smtClean="0">
                <a:latin typeface="Calibri" pitchFamily="34" charset="0"/>
                <a:cs typeface="Calibri" pitchFamily="34" charset="0"/>
              </a:rPr>
              <a:t>olması,</a:t>
            </a:r>
            <a:endParaRPr lang="tr-TR" sz="2800" dirty="0">
              <a:latin typeface="Calibri" pitchFamily="34" charset="0"/>
              <a:cs typeface="Calibri" pitchFamily="34" charset="0"/>
            </a:endParaRPr>
          </a:p>
          <a:p>
            <a:pPr algn="just" eaLnBrk="1" fontAlgn="auto" hangingPunct="1">
              <a:spcAft>
                <a:spcPts val="0"/>
              </a:spcAft>
              <a:buFont typeface="Arial" pitchFamily="34" charset="0"/>
              <a:buNone/>
              <a:defRPr/>
            </a:pPr>
            <a:r>
              <a:rPr lang="tr-TR" sz="2800" dirty="0" smtClean="0">
                <a:latin typeface="Calibri" pitchFamily="34" charset="0"/>
                <a:cs typeface="Calibri" pitchFamily="34" charset="0"/>
              </a:rPr>
              <a:t>		</a:t>
            </a:r>
            <a:r>
              <a:rPr lang="tr-TR" sz="2800" dirty="0" smtClean="0">
                <a:solidFill>
                  <a:srgbClr val="FF0000"/>
                </a:solidFill>
                <a:latin typeface="Calibri" pitchFamily="34" charset="0"/>
                <a:cs typeface="Calibri" pitchFamily="34" charset="0"/>
              </a:rPr>
              <a:t>•</a:t>
            </a:r>
            <a:r>
              <a:rPr lang="tr-TR" sz="2800" dirty="0" smtClean="0">
                <a:latin typeface="Calibri" pitchFamily="34" charset="0"/>
                <a:cs typeface="Calibri" pitchFamily="34" charset="0"/>
              </a:rPr>
              <a:t>Çalışır </a:t>
            </a:r>
            <a:r>
              <a:rPr lang="tr-TR" sz="2800" dirty="0">
                <a:latin typeface="Calibri" pitchFamily="34" charset="0"/>
                <a:cs typeface="Calibri" pitchFamily="34" charset="0"/>
              </a:rPr>
              <a:t>haldeki </a:t>
            </a:r>
            <a:r>
              <a:rPr lang="tr-TR" sz="2800" dirty="0" smtClean="0">
                <a:latin typeface="Calibri" pitchFamily="34" charset="0"/>
                <a:cs typeface="Calibri" pitchFamily="34" charset="0"/>
              </a:rPr>
              <a:t>teçhizatın </a:t>
            </a:r>
            <a:r>
              <a:rPr lang="tr-TR" sz="2800" dirty="0">
                <a:latin typeface="Calibri" pitchFamily="34" charset="0"/>
                <a:cs typeface="Calibri" pitchFamily="34" charset="0"/>
              </a:rPr>
              <a:t>yağlanması, temizlenmesi, ayarlanması,</a:t>
            </a:r>
          </a:p>
          <a:p>
            <a:pPr algn="just" eaLnBrk="1" fontAlgn="auto" hangingPunct="1">
              <a:spcAft>
                <a:spcPts val="0"/>
              </a:spcAft>
              <a:buFont typeface="Arial" pitchFamily="34" charset="0"/>
              <a:buNone/>
              <a:defRPr/>
            </a:pPr>
            <a:r>
              <a:rPr lang="tr-TR" sz="2800" dirty="0" smtClean="0">
                <a:latin typeface="Calibri" pitchFamily="34" charset="0"/>
                <a:cs typeface="Calibri" pitchFamily="34" charset="0"/>
              </a:rPr>
              <a:t>		</a:t>
            </a:r>
            <a:r>
              <a:rPr lang="tr-TR" sz="2800" dirty="0" smtClean="0">
                <a:solidFill>
                  <a:srgbClr val="FF0000"/>
                </a:solidFill>
                <a:latin typeface="Calibri" pitchFamily="34" charset="0"/>
                <a:cs typeface="Calibri" pitchFamily="34" charset="0"/>
              </a:rPr>
              <a:t>•</a:t>
            </a:r>
            <a:r>
              <a:rPr lang="tr-TR" sz="2800" dirty="0" smtClean="0">
                <a:latin typeface="Calibri" pitchFamily="34" charset="0"/>
                <a:cs typeface="Calibri" pitchFamily="34" charset="0"/>
              </a:rPr>
              <a:t>Depo </a:t>
            </a:r>
            <a:r>
              <a:rPr lang="tr-TR" sz="2800" dirty="0">
                <a:latin typeface="Calibri" pitchFamily="34" charset="0"/>
                <a:cs typeface="Calibri" pitchFamily="34" charset="0"/>
              </a:rPr>
              <a:t>ve </a:t>
            </a:r>
            <a:r>
              <a:rPr lang="tr-TR" sz="2800" dirty="0" err="1">
                <a:latin typeface="Calibri" pitchFamily="34" charset="0"/>
                <a:cs typeface="Calibri" pitchFamily="34" charset="0"/>
              </a:rPr>
              <a:t>konteynerlerin</a:t>
            </a:r>
            <a:r>
              <a:rPr lang="tr-TR" sz="2800" dirty="0">
                <a:latin typeface="Calibri" pitchFamily="34" charset="0"/>
                <a:cs typeface="Calibri" pitchFamily="34" charset="0"/>
              </a:rPr>
              <a:t> tam olarak boşaltılıp temizlenmeden üzerinde onarım </a:t>
            </a:r>
            <a:r>
              <a:rPr lang="tr-TR" sz="2800" dirty="0" smtClean="0">
                <a:latin typeface="Calibri" pitchFamily="34" charset="0"/>
                <a:cs typeface="Calibri" pitchFamily="34" charset="0"/>
              </a:rPr>
              <a:t>ve kaynak yapılması,</a:t>
            </a:r>
            <a:endParaRPr lang="tr-TR" sz="2800" dirty="0">
              <a:latin typeface="Calibri" pitchFamily="34" charset="0"/>
              <a:cs typeface="Calibri" pitchFamily="34" charset="0"/>
            </a:endParaRPr>
          </a:p>
          <a:p>
            <a:pPr eaLnBrk="1" fontAlgn="auto" hangingPunct="1">
              <a:spcAft>
                <a:spcPts val="0"/>
              </a:spcAft>
              <a:buFont typeface="Arial" pitchFamily="34" charset="0"/>
              <a:buChar char="•"/>
              <a:defRPr/>
            </a:pPr>
            <a:endParaRPr lang="tr-TR" dirty="0"/>
          </a:p>
        </p:txBody>
      </p:sp>
      <p:sp>
        <p:nvSpPr>
          <p:cNvPr id="7" name="Başlık 3"/>
          <p:cNvSpPr txBox="1">
            <a:spLocks/>
          </p:cNvSpPr>
          <p:nvPr/>
        </p:nvSpPr>
        <p:spPr>
          <a:xfrm>
            <a:off x="714348" y="428604"/>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6.Adım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Tree>
  </p:cSld>
  <p:clrMapOvr>
    <a:masterClrMapping/>
  </p:clrMapOvr>
  <p:transition>
    <p:blinds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786050" y="2143116"/>
            <a:ext cx="6357950" cy="4525963"/>
          </a:xfrm>
        </p:spPr>
        <p:txBody>
          <a:bodyPr rtlCol="0">
            <a:normAutofit fontScale="92500" lnSpcReduction="10000"/>
          </a:bodyPr>
          <a:lstStyle/>
          <a:p>
            <a:pPr eaLnBrk="1" fontAlgn="auto" hangingPunct="1">
              <a:spcAft>
                <a:spcPts val="0"/>
              </a:spcAft>
              <a:buFont typeface="Arial" pitchFamily="34" charset="0"/>
              <a:buNone/>
              <a:defRPr/>
            </a:pPr>
            <a:r>
              <a:rPr lang="tr-TR" dirty="0" smtClean="0">
                <a:latin typeface="Calibri" pitchFamily="34" charset="0"/>
                <a:cs typeface="Calibri" pitchFamily="34" charset="0"/>
              </a:rPr>
              <a:t>	</a:t>
            </a:r>
            <a:r>
              <a:rPr lang="tr-TR" dirty="0" smtClean="0">
                <a:solidFill>
                  <a:srgbClr val="FF0000"/>
                </a:solidFill>
                <a:latin typeface="Calibri" pitchFamily="34" charset="0"/>
                <a:cs typeface="Calibri" pitchFamily="34" charset="0"/>
              </a:rPr>
              <a:t>•</a:t>
            </a:r>
            <a:r>
              <a:rPr lang="tr-TR" dirty="0" smtClean="0">
                <a:latin typeface="Calibri" pitchFamily="34" charset="0"/>
                <a:cs typeface="Calibri" pitchFamily="34" charset="0"/>
              </a:rPr>
              <a:t> Yüksekten atlama,</a:t>
            </a:r>
          </a:p>
          <a:p>
            <a:pPr eaLnBrk="1" fontAlgn="auto" hangingPunct="1">
              <a:spcAft>
                <a:spcPts val="0"/>
              </a:spcAft>
              <a:buFont typeface="Arial" pitchFamily="34" charset="0"/>
              <a:buNone/>
              <a:defRPr/>
            </a:pPr>
            <a:r>
              <a:rPr lang="tr-TR" dirty="0" smtClean="0">
                <a:latin typeface="Calibri" pitchFamily="34" charset="0"/>
                <a:cs typeface="Calibri" pitchFamily="34" charset="0"/>
              </a:rPr>
              <a:t>	</a:t>
            </a:r>
            <a:r>
              <a:rPr lang="tr-TR" dirty="0" smtClean="0">
                <a:solidFill>
                  <a:srgbClr val="FF0000"/>
                </a:solidFill>
                <a:latin typeface="Calibri" pitchFamily="34" charset="0"/>
                <a:cs typeface="Calibri" pitchFamily="34" charset="0"/>
              </a:rPr>
              <a:t>• </a:t>
            </a:r>
            <a:r>
              <a:rPr lang="tr-TR" dirty="0" smtClean="0">
                <a:latin typeface="Calibri" pitchFamily="34" charset="0"/>
                <a:cs typeface="Calibri" pitchFamily="34" charset="0"/>
              </a:rPr>
              <a:t>Parlama, patlama ve yangın ihtimali olan yerlerde elektrik tesisatının </a:t>
            </a:r>
            <a:r>
              <a:rPr lang="tr-TR" dirty="0" err="1" smtClean="0">
                <a:latin typeface="Calibri" pitchFamily="34" charset="0"/>
                <a:cs typeface="Calibri" pitchFamily="34" charset="0"/>
              </a:rPr>
              <a:t>exproof</a:t>
            </a:r>
            <a:r>
              <a:rPr lang="tr-TR" dirty="0" smtClean="0">
                <a:latin typeface="Calibri" pitchFamily="34" charset="0"/>
                <a:cs typeface="Calibri" pitchFamily="34" charset="0"/>
              </a:rPr>
              <a:t> olmaması,</a:t>
            </a:r>
          </a:p>
          <a:p>
            <a:pPr eaLnBrk="1" fontAlgn="auto" hangingPunct="1">
              <a:spcAft>
                <a:spcPts val="0"/>
              </a:spcAft>
              <a:buFont typeface="Arial" pitchFamily="34" charset="0"/>
              <a:buNone/>
              <a:defRPr/>
            </a:pPr>
            <a:r>
              <a:rPr lang="tr-TR" dirty="0" smtClean="0">
                <a:latin typeface="Calibri" pitchFamily="34" charset="0"/>
                <a:cs typeface="Calibri" pitchFamily="34" charset="0"/>
              </a:rPr>
              <a:t>	</a:t>
            </a:r>
            <a:r>
              <a:rPr lang="tr-TR" dirty="0" smtClean="0">
                <a:solidFill>
                  <a:srgbClr val="FF0000"/>
                </a:solidFill>
                <a:latin typeface="Calibri" pitchFamily="34" charset="0"/>
                <a:cs typeface="Calibri" pitchFamily="34" charset="0"/>
              </a:rPr>
              <a:t>•</a:t>
            </a:r>
            <a:r>
              <a:rPr lang="tr-TR" dirty="0" smtClean="0">
                <a:latin typeface="Calibri" pitchFamily="34" charset="0"/>
                <a:cs typeface="Calibri" pitchFamily="34" charset="0"/>
              </a:rPr>
              <a:t> Parlama patlama tehlikesi olan yerlerde sigara içilmesi,</a:t>
            </a:r>
          </a:p>
          <a:p>
            <a:pPr eaLnBrk="1" fontAlgn="auto" hangingPunct="1">
              <a:spcAft>
                <a:spcPts val="0"/>
              </a:spcAft>
              <a:buFont typeface="Arial" pitchFamily="34" charset="0"/>
              <a:buNone/>
              <a:defRPr/>
            </a:pPr>
            <a:r>
              <a:rPr lang="tr-TR" dirty="0" smtClean="0">
                <a:latin typeface="Calibri" pitchFamily="34" charset="0"/>
                <a:cs typeface="Calibri" pitchFamily="34" charset="0"/>
              </a:rPr>
              <a:t>	</a:t>
            </a:r>
            <a:r>
              <a:rPr lang="tr-TR" dirty="0" smtClean="0">
                <a:solidFill>
                  <a:srgbClr val="FF0000"/>
                </a:solidFill>
                <a:latin typeface="Calibri" pitchFamily="34" charset="0"/>
                <a:cs typeface="Calibri" pitchFamily="34" charset="0"/>
              </a:rPr>
              <a:t>• </a:t>
            </a:r>
            <a:r>
              <a:rPr lang="tr-TR" dirty="0" smtClean="0">
                <a:latin typeface="Calibri" pitchFamily="34" charset="0"/>
                <a:cs typeface="Calibri" pitchFamily="34" charset="0"/>
              </a:rPr>
              <a:t>Yükleme ve boşaltma işlemlerinin uygun yöntemle yapılmaması,</a:t>
            </a:r>
          </a:p>
          <a:p>
            <a:pPr eaLnBrk="1" fontAlgn="auto" hangingPunct="1">
              <a:spcAft>
                <a:spcPts val="0"/>
              </a:spcAft>
              <a:buFont typeface="Arial" pitchFamily="34" charset="0"/>
              <a:buNone/>
              <a:defRPr/>
            </a:pPr>
            <a:r>
              <a:rPr lang="tr-TR" dirty="0" smtClean="0">
                <a:latin typeface="Calibri" pitchFamily="34" charset="0"/>
                <a:cs typeface="Calibri" pitchFamily="34" charset="0"/>
              </a:rPr>
              <a:t>	</a:t>
            </a:r>
            <a:r>
              <a:rPr lang="tr-TR" dirty="0" smtClean="0">
                <a:solidFill>
                  <a:srgbClr val="FF0000"/>
                </a:solidFill>
                <a:latin typeface="Calibri" pitchFamily="34" charset="0"/>
                <a:cs typeface="Calibri" pitchFamily="34" charset="0"/>
              </a:rPr>
              <a:t>• </a:t>
            </a:r>
            <a:r>
              <a:rPr lang="tr-TR" dirty="0" smtClean="0">
                <a:latin typeface="Calibri" pitchFamily="34" charset="0"/>
                <a:cs typeface="Calibri" pitchFamily="34" charset="0"/>
              </a:rPr>
              <a:t>Malzemelerin, makinelerin ve teçhizatın uygun yerleştirilmemesi,</a:t>
            </a:r>
          </a:p>
          <a:p>
            <a:pPr algn="just" eaLnBrk="1" fontAlgn="auto" hangingPunct="1">
              <a:spcAft>
                <a:spcPts val="0"/>
              </a:spcAft>
              <a:buFont typeface="Arial" pitchFamily="34" charset="0"/>
              <a:buChar char="•"/>
              <a:defRPr/>
            </a:pPr>
            <a:endParaRPr lang="tr-TR" dirty="0"/>
          </a:p>
        </p:txBody>
      </p:sp>
      <p:pic>
        <p:nvPicPr>
          <p:cNvPr id="16387" name="Picture 2" descr="https://encrypted-tbn3.gstatic.com/images?q=tbn:ANd9GcSykrA7U8qd9eHYcptzIwxIuuCwkAxed8M-RMW2A7b82EkMiLjb"/>
          <p:cNvPicPr>
            <a:picLocks noChangeAspect="1" noChangeArrowheads="1"/>
          </p:cNvPicPr>
          <p:nvPr/>
        </p:nvPicPr>
        <p:blipFill>
          <a:blip r:embed="rId3"/>
          <a:srcRect/>
          <a:stretch>
            <a:fillRect/>
          </a:stretch>
        </p:blipFill>
        <p:spPr bwMode="auto">
          <a:xfrm>
            <a:off x="0" y="2071678"/>
            <a:ext cx="2808287" cy="4143375"/>
          </a:xfrm>
          <a:prstGeom prst="rect">
            <a:avLst/>
          </a:prstGeom>
          <a:noFill/>
          <a:ln w="9525">
            <a:noFill/>
            <a:miter lim="800000"/>
            <a:headEnd/>
            <a:tailEnd/>
          </a:ln>
        </p:spPr>
      </p:pic>
      <p:sp>
        <p:nvSpPr>
          <p:cNvPr id="7" name="Başlık 3"/>
          <p:cNvSpPr txBox="1">
            <a:spLocks/>
          </p:cNvSpPr>
          <p:nvPr/>
        </p:nvSpPr>
        <p:spPr>
          <a:xfrm>
            <a:off x="714348" y="428604"/>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6.Adım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Tree>
  </p:cSld>
  <p:clrMapOvr>
    <a:masterClrMapping/>
  </p:clrMapOvr>
  <p:transition>
    <p:blinds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14546" y="1785926"/>
            <a:ext cx="6929454" cy="928687"/>
          </a:xfrm>
        </p:spPr>
        <p:txBody>
          <a:bodyPr rtlCol="0">
            <a:normAutofit fontScale="90000"/>
          </a:bodyPr>
          <a:lstStyle/>
          <a:p>
            <a:pPr algn="l" eaLnBrk="1" fontAlgn="auto" hangingPunct="1">
              <a:spcAft>
                <a:spcPts val="0"/>
              </a:spcAft>
              <a:defRPr/>
            </a:pPr>
            <a:r>
              <a:rPr lang="tr-TR" sz="3100" b="1" dirty="0" smtClean="0">
                <a:solidFill>
                  <a:srgbClr val="FF0000"/>
                </a:solidFill>
              </a:rPr>
              <a:t/>
            </a:r>
            <a:br>
              <a:rPr lang="tr-TR" sz="3100" b="1" dirty="0" smtClean="0">
                <a:solidFill>
                  <a:srgbClr val="FF0000"/>
                </a:solidFill>
              </a:rPr>
            </a:br>
            <a:r>
              <a:rPr lang="tr-TR" sz="3100" b="1" dirty="0" smtClean="0">
                <a:solidFill>
                  <a:srgbClr val="FF0000"/>
                </a:solidFill>
              </a:rPr>
              <a:t>5-</a:t>
            </a:r>
            <a:r>
              <a:rPr lang="tr-TR" sz="3100" b="1" dirty="0" smtClean="0">
                <a:solidFill>
                  <a:srgbClr val="FF0000"/>
                </a:solidFill>
                <a:latin typeface="Calibri" pitchFamily="34" charset="0"/>
                <a:cs typeface="Calibri" pitchFamily="34" charset="0"/>
              </a:rPr>
              <a:t>İşyeri Ortamından Kaynaklanan Tehlikeler</a:t>
            </a:r>
            <a:r>
              <a:rPr lang="tr-TR" sz="3600" b="1" dirty="0" smtClean="0">
                <a:solidFill>
                  <a:srgbClr val="FF0000"/>
                </a:solidFill>
                <a:latin typeface="Calibri" pitchFamily="34" charset="0"/>
                <a:cs typeface="Calibri" pitchFamily="34" charset="0"/>
              </a:rPr>
              <a:t>:</a:t>
            </a:r>
            <a:r>
              <a:rPr lang="tr-TR" dirty="0" smtClean="0"/>
              <a:t/>
            </a:r>
            <a:br>
              <a:rPr lang="tr-TR" dirty="0" smtClean="0"/>
            </a:br>
            <a:endParaRPr lang="tr-TR" dirty="0"/>
          </a:p>
        </p:txBody>
      </p:sp>
      <p:sp>
        <p:nvSpPr>
          <p:cNvPr id="3" name="2 İçerik Yer Tutucusu"/>
          <p:cNvSpPr>
            <a:spLocks noGrp="1"/>
          </p:cNvSpPr>
          <p:nvPr>
            <p:ph idx="1"/>
          </p:nvPr>
        </p:nvSpPr>
        <p:spPr>
          <a:xfrm>
            <a:off x="3857620" y="2143116"/>
            <a:ext cx="5429256" cy="4525963"/>
          </a:xfrm>
        </p:spPr>
        <p:txBody>
          <a:bodyPr rtlCol="0">
            <a:normAutofit/>
          </a:bodyPr>
          <a:lstStyle/>
          <a:p>
            <a:pPr eaLnBrk="1" fontAlgn="auto" hangingPunct="1">
              <a:spcAft>
                <a:spcPts val="0"/>
              </a:spcAft>
              <a:buFont typeface="Arial" pitchFamily="34" charset="0"/>
              <a:buNone/>
              <a:defRPr/>
            </a:pPr>
            <a:r>
              <a:rPr lang="tr-TR" dirty="0" smtClean="0">
                <a:latin typeface="Calibri" pitchFamily="34" charset="0"/>
                <a:cs typeface="Calibri" pitchFamily="34" charset="0"/>
              </a:rPr>
              <a:t>		</a:t>
            </a:r>
            <a:r>
              <a:rPr lang="tr-TR" sz="2600" dirty="0" smtClean="0">
                <a:solidFill>
                  <a:srgbClr val="FF0000"/>
                </a:solidFill>
                <a:latin typeface="Calibri" pitchFamily="34" charset="0"/>
                <a:cs typeface="Calibri" pitchFamily="34" charset="0"/>
              </a:rPr>
              <a:t>•</a:t>
            </a:r>
            <a:r>
              <a:rPr lang="tr-TR" sz="2600" dirty="0" smtClean="0">
                <a:latin typeface="Calibri" pitchFamily="34" charset="0"/>
                <a:cs typeface="Calibri" pitchFamily="34" charset="0"/>
              </a:rPr>
              <a:t>İşyeri zemini,</a:t>
            </a:r>
            <a:endParaRPr lang="tr-TR" sz="2600" dirty="0">
              <a:latin typeface="Calibri" pitchFamily="34" charset="0"/>
              <a:cs typeface="Calibri" pitchFamily="34" charset="0"/>
            </a:endParaRPr>
          </a:p>
          <a:p>
            <a:pPr eaLnBrk="1" fontAlgn="auto" hangingPunct="1">
              <a:spcAft>
                <a:spcPts val="0"/>
              </a:spcAft>
              <a:buFont typeface="Arial" pitchFamily="34" charset="0"/>
              <a:buNone/>
              <a:defRPr/>
            </a:pPr>
            <a:r>
              <a:rPr lang="tr-TR" sz="2600" dirty="0" smtClean="0">
                <a:latin typeface="Calibri" pitchFamily="34" charset="0"/>
                <a:cs typeface="Calibri" pitchFamily="34" charset="0"/>
              </a:rPr>
              <a:t>		</a:t>
            </a:r>
            <a:r>
              <a:rPr lang="tr-TR" sz="2600" dirty="0" smtClean="0">
                <a:solidFill>
                  <a:srgbClr val="FF0000"/>
                </a:solidFill>
                <a:latin typeface="Calibri" pitchFamily="34" charset="0"/>
                <a:cs typeface="Calibri" pitchFamily="34" charset="0"/>
              </a:rPr>
              <a:t>•</a:t>
            </a:r>
            <a:r>
              <a:rPr lang="tr-TR" sz="2600" dirty="0" smtClean="0">
                <a:latin typeface="Calibri" pitchFamily="34" charset="0"/>
                <a:cs typeface="Calibri" pitchFamily="34" charset="0"/>
              </a:rPr>
              <a:t>Yetersiz geçitler,</a:t>
            </a:r>
            <a:endParaRPr lang="tr-TR" sz="2600" dirty="0">
              <a:latin typeface="Calibri" pitchFamily="34" charset="0"/>
              <a:cs typeface="Calibri" pitchFamily="34" charset="0"/>
            </a:endParaRPr>
          </a:p>
          <a:p>
            <a:pPr eaLnBrk="1" fontAlgn="auto" hangingPunct="1">
              <a:spcAft>
                <a:spcPts val="0"/>
              </a:spcAft>
              <a:buFont typeface="Arial" pitchFamily="34" charset="0"/>
              <a:buNone/>
              <a:defRPr/>
            </a:pPr>
            <a:r>
              <a:rPr lang="tr-TR" sz="2600" dirty="0" smtClean="0">
                <a:latin typeface="Calibri" pitchFamily="34" charset="0"/>
                <a:cs typeface="Calibri" pitchFamily="34" charset="0"/>
              </a:rPr>
              <a:t>		</a:t>
            </a:r>
            <a:r>
              <a:rPr lang="tr-TR" sz="2600" dirty="0" smtClean="0">
                <a:solidFill>
                  <a:srgbClr val="FF0000"/>
                </a:solidFill>
                <a:latin typeface="Calibri" pitchFamily="34" charset="0"/>
                <a:cs typeface="Calibri" pitchFamily="34" charset="0"/>
              </a:rPr>
              <a:t>•</a:t>
            </a:r>
            <a:r>
              <a:rPr lang="tr-TR" sz="2600" dirty="0" smtClean="0">
                <a:latin typeface="Calibri" pitchFamily="34" charset="0"/>
                <a:cs typeface="Calibri" pitchFamily="34" charset="0"/>
              </a:rPr>
              <a:t>Yetersiz </a:t>
            </a:r>
            <a:r>
              <a:rPr lang="tr-TR" sz="2600" dirty="0">
                <a:latin typeface="Calibri" pitchFamily="34" charset="0"/>
                <a:cs typeface="Calibri" pitchFamily="34" charset="0"/>
              </a:rPr>
              <a:t>ç</a:t>
            </a:r>
            <a:r>
              <a:rPr lang="tr-TR" sz="2600" dirty="0" smtClean="0">
                <a:latin typeface="Calibri" pitchFamily="34" charset="0"/>
                <a:cs typeface="Calibri" pitchFamily="34" charset="0"/>
              </a:rPr>
              <a:t>ıkış yerleri,</a:t>
            </a:r>
            <a:endParaRPr lang="tr-TR" sz="2600" dirty="0">
              <a:latin typeface="Calibri" pitchFamily="34" charset="0"/>
              <a:cs typeface="Calibri" pitchFamily="34" charset="0"/>
            </a:endParaRPr>
          </a:p>
          <a:p>
            <a:pPr eaLnBrk="1" fontAlgn="auto" hangingPunct="1">
              <a:spcAft>
                <a:spcPts val="0"/>
              </a:spcAft>
              <a:buFont typeface="Arial" pitchFamily="34" charset="0"/>
              <a:buNone/>
              <a:defRPr/>
            </a:pPr>
            <a:r>
              <a:rPr lang="tr-TR" sz="2600" dirty="0" smtClean="0">
                <a:latin typeface="Calibri" pitchFamily="34" charset="0"/>
                <a:cs typeface="Calibri" pitchFamily="34" charset="0"/>
              </a:rPr>
              <a:t>		</a:t>
            </a:r>
            <a:r>
              <a:rPr lang="tr-TR" sz="2600" dirty="0" smtClean="0">
                <a:solidFill>
                  <a:srgbClr val="FF0000"/>
                </a:solidFill>
                <a:latin typeface="Calibri" pitchFamily="34" charset="0"/>
                <a:cs typeface="Calibri" pitchFamily="34" charset="0"/>
              </a:rPr>
              <a:t>•</a:t>
            </a:r>
            <a:r>
              <a:rPr lang="tr-TR" sz="2600" dirty="0" smtClean="0">
                <a:latin typeface="Calibri" pitchFamily="34" charset="0"/>
                <a:cs typeface="Calibri" pitchFamily="34" charset="0"/>
              </a:rPr>
              <a:t>Yetersiz </a:t>
            </a:r>
            <a:r>
              <a:rPr lang="tr-TR" sz="2600" dirty="0">
                <a:latin typeface="Calibri" pitchFamily="34" charset="0"/>
                <a:cs typeface="Calibri" pitchFamily="34" charset="0"/>
              </a:rPr>
              <a:t>iş </a:t>
            </a:r>
            <a:r>
              <a:rPr lang="tr-TR" sz="2600" dirty="0" smtClean="0">
                <a:latin typeface="Calibri" pitchFamily="34" charset="0"/>
                <a:cs typeface="Calibri" pitchFamily="34" charset="0"/>
              </a:rPr>
              <a:t>alanı,</a:t>
            </a:r>
            <a:endParaRPr lang="tr-TR" sz="2600" dirty="0">
              <a:latin typeface="Calibri" pitchFamily="34" charset="0"/>
              <a:cs typeface="Calibri" pitchFamily="34" charset="0"/>
            </a:endParaRPr>
          </a:p>
          <a:p>
            <a:pPr eaLnBrk="1" fontAlgn="auto" hangingPunct="1">
              <a:spcAft>
                <a:spcPts val="0"/>
              </a:spcAft>
              <a:buFont typeface="Arial" pitchFamily="34" charset="0"/>
              <a:buNone/>
              <a:defRPr/>
            </a:pPr>
            <a:r>
              <a:rPr lang="tr-TR" sz="2600" dirty="0" smtClean="0">
                <a:latin typeface="Calibri" pitchFamily="34" charset="0"/>
                <a:cs typeface="Calibri" pitchFamily="34" charset="0"/>
              </a:rPr>
              <a:t>		</a:t>
            </a:r>
            <a:r>
              <a:rPr lang="tr-TR" sz="2600" dirty="0" smtClean="0">
                <a:solidFill>
                  <a:srgbClr val="FF0000"/>
                </a:solidFill>
                <a:latin typeface="Calibri" pitchFamily="34" charset="0"/>
                <a:cs typeface="Calibri" pitchFamily="34" charset="0"/>
              </a:rPr>
              <a:t>•</a:t>
            </a:r>
            <a:r>
              <a:rPr lang="tr-TR" sz="2600" dirty="0" smtClean="0">
                <a:latin typeface="Calibri" pitchFamily="34" charset="0"/>
                <a:cs typeface="Calibri" pitchFamily="34" charset="0"/>
              </a:rPr>
              <a:t>Düzensiz işyeri,</a:t>
            </a:r>
            <a:endParaRPr lang="tr-TR" sz="2600" dirty="0">
              <a:latin typeface="Calibri" pitchFamily="34" charset="0"/>
              <a:cs typeface="Calibri" pitchFamily="34" charset="0"/>
            </a:endParaRPr>
          </a:p>
          <a:p>
            <a:pPr eaLnBrk="1" fontAlgn="auto" hangingPunct="1">
              <a:spcAft>
                <a:spcPts val="0"/>
              </a:spcAft>
              <a:buFont typeface="Arial" pitchFamily="34" charset="0"/>
              <a:buNone/>
              <a:defRPr/>
            </a:pPr>
            <a:r>
              <a:rPr lang="tr-TR" sz="2600" dirty="0" smtClean="0">
                <a:latin typeface="Calibri" pitchFamily="34" charset="0"/>
                <a:cs typeface="Calibri" pitchFamily="34" charset="0"/>
              </a:rPr>
              <a:t>		</a:t>
            </a:r>
            <a:r>
              <a:rPr lang="tr-TR" sz="2600" dirty="0" smtClean="0">
                <a:solidFill>
                  <a:srgbClr val="FF0000"/>
                </a:solidFill>
                <a:latin typeface="Calibri" pitchFamily="34" charset="0"/>
                <a:cs typeface="Calibri" pitchFamily="34" charset="0"/>
              </a:rPr>
              <a:t>•</a:t>
            </a:r>
            <a:r>
              <a:rPr lang="tr-TR" sz="2600" dirty="0" smtClean="0">
                <a:latin typeface="Calibri" pitchFamily="34" charset="0"/>
                <a:cs typeface="Calibri" pitchFamily="34" charset="0"/>
              </a:rPr>
              <a:t>Merdivenlerde </a:t>
            </a:r>
            <a:r>
              <a:rPr lang="tr-TR" sz="2600" dirty="0">
                <a:latin typeface="Calibri" pitchFamily="34" charset="0"/>
                <a:cs typeface="Calibri" pitchFamily="34" charset="0"/>
              </a:rPr>
              <a:t>korkuluk </a:t>
            </a:r>
            <a:r>
              <a:rPr lang="tr-TR" sz="2600" dirty="0" smtClean="0">
                <a:latin typeface="Calibri" pitchFamily="34" charset="0"/>
                <a:cs typeface="Calibri" pitchFamily="34" charset="0"/>
              </a:rPr>
              <a:t>olmaması,</a:t>
            </a:r>
            <a:endParaRPr lang="tr-TR" sz="2600" dirty="0">
              <a:latin typeface="Calibri" pitchFamily="34" charset="0"/>
              <a:cs typeface="Calibri" pitchFamily="34" charset="0"/>
            </a:endParaRPr>
          </a:p>
          <a:p>
            <a:pPr eaLnBrk="1" fontAlgn="auto" hangingPunct="1">
              <a:spcAft>
                <a:spcPts val="0"/>
              </a:spcAft>
              <a:buFont typeface="Arial" pitchFamily="34" charset="0"/>
              <a:buNone/>
              <a:defRPr/>
            </a:pPr>
            <a:r>
              <a:rPr lang="tr-TR" sz="2600" dirty="0" smtClean="0">
                <a:latin typeface="Calibri" pitchFamily="34" charset="0"/>
                <a:cs typeface="Calibri" pitchFamily="34" charset="0"/>
              </a:rPr>
              <a:t>		</a:t>
            </a:r>
            <a:r>
              <a:rPr lang="tr-TR" sz="2600" dirty="0" smtClean="0">
                <a:solidFill>
                  <a:srgbClr val="FF0000"/>
                </a:solidFill>
                <a:latin typeface="Calibri" pitchFamily="34" charset="0"/>
                <a:cs typeface="Calibri" pitchFamily="34" charset="0"/>
              </a:rPr>
              <a:t>•</a:t>
            </a:r>
            <a:r>
              <a:rPr lang="tr-TR" sz="2600" dirty="0" smtClean="0">
                <a:latin typeface="Calibri" pitchFamily="34" charset="0"/>
                <a:cs typeface="Calibri" pitchFamily="34" charset="0"/>
              </a:rPr>
              <a:t>Duşların </a:t>
            </a:r>
            <a:r>
              <a:rPr lang="tr-TR" sz="2600" dirty="0">
                <a:latin typeface="Calibri" pitchFamily="34" charset="0"/>
                <a:cs typeface="Calibri" pitchFamily="34" charset="0"/>
              </a:rPr>
              <a:t>ve tuvaletlerin çalışır durumda veya temiz </a:t>
            </a:r>
            <a:r>
              <a:rPr lang="tr-TR" sz="2600" dirty="0" smtClean="0">
                <a:latin typeface="Calibri" pitchFamily="34" charset="0"/>
                <a:cs typeface="Calibri" pitchFamily="34" charset="0"/>
              </a:rPr>
              <a:t>olmaması,</a:t>
            </a:r>
            <a:endParaRPr lang="tr-TR" sz="2600" dirty="0">
              <a:latin typeface="Calibri" pitchFamily="34" charset="0"/>
              <a:cs typeface="Calibri" pitchFamily="34" charset="0"/>
            </a:endParaRPr>
          </a:p>
          <a:p>
            <a:pPr eaLnBrk="1" fontAlgn="auto" hangingPunct="1">
              <a:spcAft>
                <a:spcPts val="0"/>
              </a:spcAft>
              <a:buFont typeface="Arial" pitchFamily="34" charset="0"/>
              <a:buChar char="•"/>
              <a:defRPr/>
            </a:pPr>
            <a:endParaRPr lang="tr-TR" dirty="0"/>
          </a:p>
        </p:txBody>
      </p:sp>
      <p:pic>
        <p:nvPicPr>
          <p:cNvPr id="17412" name="Picture 2" descr="https://encrypted-tbn2.gstatic.com/images?q=tbn:ANd9GcQjSGnP0AkrZ9rT9XNzgnNJOzruD-rEG7zP9DcngY6XI166xwWu8Q"/>
          <p:cNvPicPr>
            <a:picLocks noChangeAspect="1" noChangeArrowheads="1"/>
          </p:cNvPicPr>
          <p:nvPr/>
        </p:nvPicPr>
        <p:blipFill>
          <a:blip r:embed="rId3"/>
          <a:srcRect/>
          <a:stretch>
            <a:fillRect/>
          </a:stretch>
        </p:blipFill>
        <p:spPr bwMode="auto">
          <a:xfrm>
            <a:off x="0" y="2357437"/>
            <a:ext cx="4143372" cy="4500563"/>
          </a:xfrm>
          <a:prstGeom prst="rect">
            <a:avLst/>
          </a:prstGeom>
          <a:noFill/>
          <a:ln w="9525">
            <a:noFill/>
            <a:miter lim="800000"/>
            <a:headEnd/>
            <a:tailEnd/>
          </a:ln>
        </p:spPr>
      </p:pic>
      <p:sp>
        <p:nvSpPr>
          <p:cNvPr id="7" name="Başlık 3"/>
          <p:cNvSpPr txBox="1">
            <a:spLocks/>
          </p:cNvSpPr>
          <p:nvPr/>
        </p:nvSpPr>
        <p:spPr>
          <a:xfrm>
            <a:off x="714348" y="428604"/>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6.Adım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Tree>
  </p:cSld>
  <p:clrMapOvr>
    <a:masterClrMapping/>
  </p:clrMapOvr>
  <p:transition>
    <p:blinds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Başlık"/>
          <p:cNvSpPr>
            <a:spLocks noGrp="1"/>
          </p:cNvSpPr>
          <p:nvPr>
            <p:ph type="title"/>
          </p:nvPr>
        </p:nvSpPr>
        <p:spPr>
          <a:xfrm>
            <a:off x="2928926" y="1714488"/>
            <a:ext cx="4286280" cy="712806"/>
          </a:xfrm>
        </p:spPr>
        <p:txBody>
          <a:bodyPr>
            <a:noAutofit/>
          </a:bodyPr>
          <a:lstStyle/>
          <a:p>
            <a:pPr eaLnBrk="1" hangingPunct="1"/>
            <a:r>
              <a:rPr lang="tr-TR" sz="3600" b="1" dirty="0" smtClean="0">
                <a:solidFill>
                  <a:srgbClr val="FF0000"/>
                </a:solidFill>
                <a:latin typeface="Calibri" pitchFamily="34" charset="0"/>
                <a:cs typeface="Calibri" pitchFamily="34" charset="0"/>
              </a:rPr>
              <a:t>Risklerin Tespiti</a:t>
            </a:r>
          </a:p>
        </p:txBody>
      </p:sp>
      <p:pic>
        <p:nvPicPr>
          <p:cNvPr id="18435" name="Picture 2" descr="https://encrypted-tbn1.gstatic.com/images?q=tbn:ANd9GcQjq7Usn0KlfGtfRH21QbjmTicEMC5jUuKkfWb-ZAOkQfEbOv4gkg"/>
          <p:cNvPicPr>
            <a:picLocks noChangeAspect="1" noChangeArrowheads="1"/>
          </p:cNvPicPr>
          <p:nvPr/>
        </p:nvPicPr>
        <p:blipFill>
          <a:blip r:embed="rId3"/>
          <a:srcRect/>
          <a:stretch>
            <a:fillRect/>
          </a:stretch>
        </p:blipFill>
        <p:spPr bwMode="auto">
          <a:xfrm>
            <a:off x="0" y="3429000"/>
            <a:ext cx="2571750" cy="2643188"/>
          </a:xfrm>
          <a:prstGeom prst="rect">
            <a:avLst/>
          </a:prstGeom>
          <a:noFill/>
          <a:ln w="9525">
            <a:noFill/>
            <a:miter lim="800000"/>
            <a:headEnd/>
            <a:tailEnd/>
          </a:ln>
        </p:spPr>
      </p:pic>
      <p:sp>
        <p:nvSpPr>
          <p:cNvPr id="3" name="2 İçerik Yer Tutucusu"/>
          <p:cNvSpPr>
            <a:spLocks noGrp="1"/>
          </p:cNvSpPr>
          <p:nvPr>
            <p:ph idx="1"/>
          </p:nvPr>
        </p:nvSpPr>
        <p:spPr>
          <a:xfrm>
            <a:off x="2571736" y="1428735"/>
            <a:ext cx="6572264" cy="5429265"/>
          </a:xfrm>
        </p:spPr>
        <p:txBody>
          <a:bodyPr rtlCol="0">
            <a:normAutofit lnSpcReduction="10000"/>
          </a:bodyPr>
          <a:lstStyle/>
          <a:p>
            <a:pPr eaLnBrk="1" fontAlgn="auto" hangingPunct="1">
              <a:spcAft>
                <a:spcPts val="0"/>
              </a:spcAft>
              <a:buFont typeface="Arial" pitchFamily="34" charset="0"/>
              <a:buNone/>
              <a:defRPr/>
            </a:pPr>
            <a:r>
              <a:rPr lang="tr-TR" dirty="0" smtClean="0"/>
              <a:t>				</a:t>
            </a:r>
          </a:p>
          <a:p>
            <a:pPr eaLnBrk="1" fontAlgn="auto" hangingPunct="1">
              <a:spcAft>
                <a:spcPts val="0"/>
              </a:spcAft>
              <a:buFont typeface="Arial" pitchFamily="34" charset="0"/>
              <a:buNone/>
              <a:defRPr/>
            </a:pPr>
            <a:endParaRPr lang="tr-TR" dirty="0" smtClean="0">
              <a:latin typeface="Calibri" pitchFamily="34" charset="0"/>
              <a:cs typeface="Calibri" pitchFamily="34" charset="0"/>
            </a:endParaRPr>
          </a:p>
          <a:p>
            <a:pPr eaLnBrk="1" fontAlgn="auto" hangingPunct="1">
              <a:spcAft>
                <a:spcPts val="0"/>
              </a:spcAft>
              <a:buFont typeface="Arial" pitchFamily="34" charset="0"/>
              <a:buNone/>
              <a:defRPr/>
            </a:pPr>
            <a:r>
              <a:rPr lang="tr-TR" dirty="0" smtClean="0">
                <a:latin typeface="Calibri" pitchFamily="34" charset="0"/>
                <a:cs typeface="Calibri" pitchFamily="34" charset="0"/>
              </a:rPr>
              <a:t>	</a:t>
            </a:r>
            <a:r>
              <a:rPr lang="tr-TR" dirty="0" smtClean="0">
                <a:solidFill>
                  <a:srgbClr val="FF0000"/>
                </a:solidFill>
                <a:latin typeface="Calibri" pitchFamily="34" charset="0"/>
                <a:cs typeface="Calibri" pitchFamily="34" charset="0"/>
              </a:rPr>
              <a:t>• </a:t>
            </a:r>
            <a:r>
              <a:rPr lang="tr-TR" dirty="0">
                <a:latin typeface="Calibri" pitchFamily="34" charset="0"/>
                <a:cs typeface="Calibri" pitchFamily="34" charset="0"/>
              </a:rPr>
              <a:t>İş Sağlığı ve İş Güvenliği’ne </a:t>
            </a:r>
            <a:r>
              <a:rPr lang="tr-TR" dirty="0" smtClean="0">
                <a:latin typeface="Calibri" pitchFamily="34" charset="0"/>
                <a:cs typeface="Calibri" pitchFamily="34" charset="0"/>
              </a:rPr>
              <a:t>ilişkin  hukuki </a:t>
            </a:r>
            <a:r>
              <a:rPr lang="tr-TR" dirty="0">
                <a:latin typeface="Calibri" pitchFamily="34" charset="0"/>
                <a:cs typeface="Calibri" pitchFamily="34" charset="0"/>
              </a:rPr>
              <a:t>ve diğer şartlar (mevzuat),</a:t>
            </a:r>
          </a:p>
          <a:p>
            <a:pPr eaLnBrk="1" fontAlgn="auto" hangingPunct="1">
              <a:spcAft>
                <a:spcPts val="0"/>
              </a:spcAft>
              <a:buFont typeface="Arial" pitchFamily="34" charset="0"/>
              <a:buNone/>
              <a:defRPr/>
            </a:pPr>
            <a:r>
              <a:rPr lang="tr-TR" dirty="0" smtClean="0">
                <a:latin typeface="Calibri" pitchFamily="34" charset="0"/>
                <a:cs typeface="Calibri" pitchFamily="34" charset="0"/>
              </a:rPr>
              <a:t>	</a:t>
            </a:r>
            <a:r>
              <a:rPr lang="tr-TR" dirty="0" smtClean="0">
                <a:solidFill>
                  <a:srgbClr val="FF0000"/>
                </a:solidFill>
                <a:latin typeface="Calibri" pitchFamily="34" charset="0"/>
                <a:cs typeface="Calibri" pitchFamily="34" charset="0"/>
              </a:rPr>
              <a:t>•</a:t>
            </a:r>
            <a:r>
              <a:rPr lang="tr-TR" dirty="0" smtClean="0">
                <a:latin typeface="Calibri" pitchFamily="34" charset="0"/>
                <a:cs typeface="Calibri" pitchFamily="34" charset="0"/>
              </a:rPr>
              <a:t> </a:t>
            </a:r>
            <a:r>
              <a:rPr lang="tr-TR" dirty="0">
                <a:latin typeface="Calibri" pitchFamily="34" charset="0"/>
                <a:cs typeface="Calibri" pitchFamily="34" charset="0"/>
              </a:rPr>
              <a:t>Ön gözden geçirme sonuçları,</a:t>
            </a:r>
          </a:p>
          <a:p>
            <a:pPr eaLnBrk="1" fontAlgn="auto" hangingPunct="1">
              <a:spcAft>
                <a:spcPts val="0"/>
              </a:spcAft>
              <a:buFont typeface="Arial" pitchFamily="34" charset="0"/>
              <a:buNone/>
              <a:defRPr/>
            </a:pPr>
            <a:r>
              <a:rPr lang="tr-TR" dirty="0" smtClean="0">
                <a:solidFill>
                  <a:srgbClr val="FF0000"/>
                </a:solidFill>
                <a:latin typeface="Calibri" pitchFamily="34" charset="0"/>
                <a:cs typeface="Calibri" pitchFamily="34" charset="0"/>
              </a:rPr>
              <a:t>	• </a:t>
            </a:r>
            <a:r>
              <a:rPr lang="tr-TR" dirty="0">
                <a:latin typeface="Calibri" pitchFamily="34" charset="0"/>
                <a:cs typeface="Calibri" pitchFamily="34" charset="0"/>
              </a:rPr>
              <a:t>Çalışanlar ve diğer ilgili taraflardan alınan bilgiler,</a:t>
            </a:r>
          </a:p>
          <a:p>
            <a:pPr eaLnBrk="1" fontAlgn="auto" hangingPunct="1">
              <a:spcAft>
                <a:spcPts val="0"/>
              </a:spcAft>
              <a:buFont typeface="Arial" pitchFamily="34" charset="0"/>
              <a:buNone/>
              <a:defRPr/>
            </a:pPr>
            <a:r>
              <a:rPr lang="tr-TR" dirty="0" smtClean="0">
                <a:latin typeface="Calibri" pitchFamily="34" charset="0"/>
                <a:cs typeface="Calibri" pitchFamily="34" charset="0"/>
              </a:rPr>
              <a:t>	</a:t>
            </a:r>
            <a:r>
              <a:rPr lang="tr-TR" dirty="0" smtClean="0">
                <a:solidFill>
                  <a:srgbClr val="FF0000"/>
                </a:solidFill>
                <a:latin typeface="Calibri" pitchFamily="34" charset="0"/>
                <a:cs typeface="Calibri" pitchFamily="34" charset="0"/>
              </a:rPr>
              <a:t>• </a:t>
            </a:r>
            <a:r>
              <a:rPr lang="tr-TR" dirty="0">
                <a:latin typeface="Calibri" pitchFamily="34" charset="0"/>
                <a:cs typeface="Calibri" pitchFamily="34" charset="0"/>
              </a:rPr>
              <a:t>Çalışanlardan elde edilen İSG bilgileri, işyerindeki gözden geçirme ve </a:t>
            </a:r>
            <a:r>
              <a:rPr lang="tr-TR" dirty="0" smtClean="0">
                <a:latin typeface="Calibri" pitchFamily="34" charset="0"/>
                <a:cs typeface="Calibri" pitchFamily="34" charset="0"/>
              </a:rPr>
              <a:t>iyileştirme faaliyetleri </a:t>
            </a:r>
            <a:r>
              <a:rPr lang="tr-TR" dirty="0">
                <a:latin typeface="Calibri" pitchFamily="34" charset="0"/>
                <a:cs typeface="Calibri" pitchFamily="34" charset="0"/>
              </a:rPr>
              <a:t>(bu faaliyetler özelliği itibariyle reaktif </a:t>
            </a:r>
            <a:r>
              <a:rPr lang="tr-TR" dirty="0" smtClean="0">
                <a:latin typeface="Calibri" pitchFamily="34" charset="0"/>
                <a:cs typeface="Calibri" pitchFamily="34" charset="0"/>
              </a:rPr>
              <a:t>ya da </a:t>
            </a:r>
            <a:r>
              <a:rPr lang="tr-TR" dirty="0" err="1">
                <a:latin typeface="Calibri" pitchFamily="34" charset="0"/>
                <a:cs typeface="Calibri" pitchFamily="34" charset="0"/>
              </a:rPr>
              <a:t>proaktif</a:t>
            </a:r>
            <a:r>
              <a:rPr lang="tr-TR" dirty="0">
                <a:latin typeface="Calibri" pitchFamily="34" charset="0"/>
                <a:cs typeface="Calibri" pitchFamily="34" charset="0"/>
              </a:rPr>
              <a:t> olabilir)</a:t>
            </a:r>
          </a:p>
          <a:p>
            <a:pPr eaLnBrk="1" fontAlgn="auto" hangingPunct="1">
              <a:spcAft>
                <a:spcPts val="0"/>
              </a:spcAft>
              <a:buFont typeface="Arial" pitchFamily="34" charset="0"/>
              <a:buChar char="•"/>
              <a:defRPr/>
            </a:pPr>
            <a:endParaRPr lang="tr-TR" dirty="0"/>
          </a:p>
        </p:txBody>
      </p:sp>
      <p:sp>
        <p:nvSpPr>
          <p:cNvPr id="6" name="Başlık 3"/>
          <p:cNvSpPr txBox="1">
            <a:spLocks/>
          </p:cNvSpPr>
          <p:nvPr/>
        </p:nvSpPr>
        <p:spPr>
          <a:xfrm>
            <a:off x="714348" y="428604"/>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6.Adım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Tree>
  </p:cSld>
  <p:clrMapOvr>
    <a:masterClrMapping/>
  </p:clrMapOvr>
  <p:transition>
    <p:blinds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071670" y="1803400"/>
            <a:ext cx="6694378" cy="4323080"/>
          </a:xfrm>
        </p:spPr>
        <p:txBody>
          <a:bodyPr rtlCol="0">
            <a:normAutofit lnSpcReduction="10000"/>
          </a:bodyPr>
          <a:lstStyle/>
          <a:p>
            <a:pPr eaLnBrk="1" fontAlgn="auto" hangingPunct="1">
              <a:spcAft>
                <a:spcPts val="0"/>
              </a:spcAft>
              <a:buFont typeface="Arial" pitchFamily="34" charset="0"/>
              <a:buNone/>
              <a:defRPr/>
            </a:pPr>
            <a:r>
              <a:rPr lang="tr-TR" dirty="0" smtClean="0"/>
              <a:t>	</a:t>
            </a:r>
            <a:r>
              <a:rPr lang="tr-TR" dirty="0" smtClean="0">
                <a:latin typeface="Calibri" pitchFamily="34" charset="0"/>
                <a:cs typeface="Calibri" pitchFamily="34" charset="0"/>
              </a:rPr>
              <a:t>	</a:t>
            </a:r>
            <a:r>
              <a:rPr lang="tr-TR" dirty="0" smtClean="0">
                <a:solidFill>
                  <a:srgbClr val="FF0000"/>
                </a:solidFill>
                <a:latin typeface="Calibri" pitchFamily="34" charset="0"/>
                <a:cs typeface="Calibri" pitchFamily="34" charset="0"/>
              </a:rPr>
              <a:t>•</a:t>
            </a:r>
            <a:r>
              <a:rPr lang="tr-TR" dirty="0" smtClean="0">
                <a:latin typeface="Calibri" pitchFamily="34" charset="0"/>
                <a:cs typeface="Calibri" pitchFamily="34" charset="0"/>
              </a:rPr>
              <a:t> İSG politikası ,</a:t>
            </a:r>
          </a:p>
          <a:p>
            <a:pPr eaLnBrk="1" fontAlgn="auto" hangingPunct="1">
              <a:spcAft>
                <a:spcPts val="0"/>
              </a:spcAft>
              <a:buFont typeface="Arial" pitchFamily="34" charset="0"/>
              <a:buNone/>
              <a:defRPr/>
            </a:pPr>
            <a:r>
              <a:rPr lang="tr-TR" dirty="0" smtClean="0">
                <a:latin typeface="Calibri" pitchFamily="34" charset="0"/>
                <a:cs typeface="Calibri" pitchFamily="34" charset="0"/>
              </a:rPr>
              <a:t>		</a:t>
            </a:r>
            <a:r>
              <a:rPr lang="tr-TR" dirty="0" smtClean="0">
                <a:solidFill>
                  <a:srgbClr val="FF0000"/>
                </a:solidFill>
                <a:latin typeface="Calibri" pitchFamily="34" charset="0"/>
                <a:cs typeface="Calibri" pitchFamily="34" charset="0"/>
              </a:rPr>
              <a:t>• </a:t>
            </a:r>
            <a:r>
              <a:rPr lang="tr-TR" dirty="0" smtClean="0">
                <a:latin typeface="Calibri" pitchFamily="34" charset="0"/>
                <a:cs typeface="Calibri" pitchFamily="34" charset="0"/>
              </a:rPr>
              <a:t>Kaza ve olay kayıtları,</a:t>
            </a:r>
          </a:p>
          <a:p>
            <a:pPr eaLnBrk="1" fontAlgn="auto" hangingPunct="1">
              <a:spcAft>
                <a:spcPts val="0"/>
              </a:spcAft>
              <a:buFont typeface="Arial" pitchFamily="34" charset="0"/>
              <a:buNone/>
              <a:defRPr/>
            </a:pPr>
            <a:r>
              <a:rPr lang="tr-TR" dirty="0" smtClean="0">
                <a:latin typeface="Calibri" pitchFamily="34" charset="0"/>
                <a:cs typeface="Calibri" pitchFamily="34" charset="0"/>
              </a:rPr>
              <a:t>		</a:t>
            </a:r>
            <a:r>
              <a:rPr lang="tr-TR" dirty="0" smtClean="0">
                <a:solidFill>
                  <a:srgbClr val="FF0000"/>
                </a:solidFill>
                <a:latin typeface="Calibri" pitchFamily="34" charset="0"/>
                <a:cs typeface="Calibri" pitchFamily="34" charset="0"/>
              </a:rPr>
              <a:t>• </a:t>
            </a:r>
            <a:r>
              <a:rPr lang="tr-TR" dirty="0" smtClean="0">
                <a:latin typeface="Calibri" pitchFamily="34" charset="0"/>
                <a:cs typeface="Calibri" pitchFamily="34" charset="0"/>
              </a:rPr>
              <a:t>Uygunsuzluklar,</a:t>
            </a:r>
          </a:p>
          <a:p>
            <a:pPr eaLnBrk="1" fontAlgn="auto" hangingPunct="1">
              <a:spcAft>
                <a:spcPts val="0"/>
              </a:spcAft>
              <a:buFont typeface="Arial" pitchFamily="34" charset="0"/>
              <a:buNone/>
              <a:defRPr/>
            </a:pPr>
            <a:r>
              <a:rPr lang="tr-TR" dirty="0" smtClean="0">
                <a:latin typeface="Calibri" pitchFamily="34" charset="0"/>
                <a:cs typeface="Calibri" pitchFamily="34" charset="0"/>
              </a:rPr>
              <a:t>		</a:t>
            </a:r>
            <a:r>
              <a:rPr lang="tr-TR" dirty="0" smtClean="0">
                <a:solidFill>
                  <a:srgbClr val="FF0000"/>
                </a:solidFill>
                <a:latin typeface="Calibri" pitchFamily="34" charset="0"/>
                <a:cs typeface="Calibri" pitchFamily="34" charset="0"/>
              </a:rPr>
              <a:t>•</a:t>
            </a:r>
            <a:r>
              <a:rPr lang="tr-TR" dirty="0" smtClean="0">
                <a:latin typeface="Calibri" pitchFamily="34" charset="0"/>
                <a:cs typeface="Calibri" pitchFamily="34" charset="0"/>
              </a:rPr>
              <a:t> Denetim sonuçları,</a:t>
            </a:r>
          </a:p>
          <a:p>
            <a:pPr eaLnBrk="1" fontAlgn="auto" hangingPunct="1">
              <a:spcAft>
                <a:spcPts val="0"/>
              </a:spcAft>
              <a:buFont typeface="Arial" pitchFamily="34" charset="0"/>
              <a:buNone/>
              <a:defRPr/>
            </a:pPr>
            <a:r>
              <a:rPr lang="tr-TR" dirty="0" smtClean="0">
                <a:latin typeface="Calibri" pitchFamily="34" charset="0"/>
                <a:cs typeface="Calibri" pitchFamily="34" charset="0"/>
              </a:rPr>
              <a:t>		</a:t>
            </a:r>
            <a:r>
              <a:rPr lang="tr-TR" dirty="0" smtClean="0">
                <a:solidFill>
                  <a:srgbClr val="FF0000"/>
                </a:solidFill>
                <a:latin typeface="Calibri" pitchFamily="34" charset="0"/>
                <a:cs typeface="Calibri" pitchFamily="34" charset="0"/>
              </a:rPr>
              <a:t>•</a:t>
            </a:r>
            <a:r>
              <a:rPr lang="tr-TR" dirty="0" smtClean="0">
                <a:latin typeface="Calibri" pitchFamily="34" charset="0"/>
                <a:cs typeface="Calibri" pitchFamily="34" charset="0"/>
              </a:rPr>
              <a:t> İletişim belgeleri,</a:t>
            </a:r>
          </a:p>
          <a:p>
            <a:pPr eaLnBrk="1" fontAlgn="auto" hangingPunct="1">
              <a:spcAft>
                <a:spcPts val="0"/>
              </a:spcAft>
              <a:buFont typeface="Arial" pitchFamily="34" charset="0"/>
              <a:buNone/>
              <a:defRPr/>
            </a:pPr>
            <a:r>
              <a:rPr lang="tr-TR" dirty="0" smtClean="0">
                <a:latin typeface="Calibri" pitchFamily="34" charset="0"/>
                <a:cs typeface="Calibri" pitchFamily="34" charset="0"/>
              </a:rPr>
              <a:t>		</a:t>
            </a:r>
            <a:r>
              <a:rPr lang="tr-TR" dirty="0" smtClean="0">
                <a:solidFill>
                  <a:srgbClr val="FF0000"/>
                </a:solidFill>
                <a:latin typeface="Calibri" pitchFamily="34" charset="0"/>
                <a:cs typeface="Calibri" pitchFamily="34" charset="0"/>
              </a:rPr>
              <a:t>• </a:t>
            </a:r>
            <a:r>
              <a:rPr lang="tr-TR" dirty="0" smtClean="0">
                <a:latin typeface="Calibri" pitchFamily="34" charset="0"/>
                <a:cs typeface="Calibri" pitchFamily="34" charset="0"/>
              </a:rPr>
              <a:t>En iyi uygulamalar </a:t>
            </a:r>
            <a:r>
              <a:rPr lang="tr-TR" dirty="0" err="1" smtClean="0">
                <a:latin typeface="Calibri" pitchFamily="34" charset="0"/>
                <a:cs typeface="Calibri" pitchFamily="34" charset="0"/>
              </a:rPr>
              <a:t>hk</a:t>
            </a:r>
            <a:r>
              <a:rPr lang="tr-TR" dirty="0" smtClean="0">
                <a:latin typeface="Calibri" pitchFamily="34" charset="0"/>
                <a:cs typeface="Calibri" pitchFamily="34" charset="0"/>
              </a:rPr>
              <a:t>.bilgiler,</a:t>
            </a:r>
          </a:p>
          <a:p>
            <a:pPr eaLnBrk="1" fontAlgn="auto" hangingPunct="1">
              <a:spcAft>
                <a:spcPts val="0"/>
              </a:spcAft>
              <a:buFont typeface="Arial" pitchFamily="34" charset="0"/>
              <a:buNone/>
              <a:defRPr/>
            </a:pPr>
            <a:r>
              <a:rPr lang="tr-TR" dirty="0" smtClean="0">
                <a:latin typeface="Calibri" pitchFamily="34" charset="0"/>
                <a:cs typeface="Calibri" pitchFamily="34" charset="0"/>
              </a:rPr>
              <a:t>		</a:t>
            </a:r>
            <a:r>
              <a:rPr lang="tr-TR" dirty="0" smtClean="0">
                <a:solidFill>
                  <a:srgbClr val="FF0000"/>
                </a:solidFill>
                <a:latin typeface="Calibri" pitchFamily="34" charset="0"/>
                <a:cs typeface="Calibri" pitchFamily="34" charset="0"/>
              </a:rPr>
              <a:t>• </a:t>
            </a:r>
            <a:r>
              <a:rPr lang="tr-TR" dirty="0" smtClean="0">
                <a:latin typeface="Calibri" pitchFamily="34" charset="0"/>
                <a:cs typeface="Calibri" pitchFamily="34" charset="0"/>
              </a:rPr>
              <a:t>Kuruluşa özgü tipik tehlike riskleri, benzer kuruluşlarda olmuş olan kaza ve olaylar,</a:t>
            </a:r>
          </a:p>
          <a:p>
            <a:pPr eaLnBrk="1" fontAlgn="auto" hangingPunct="1">
              <a:spcAft>
                <a:spcPts val="0"/>
              </a:spcAft>
              <a:buFont typeface="Arial" pitchFamily="34" charset="0"/>
              <a:buChar char="•"/>
              <a:defRPr/>
            </a:pPr>
            <a:endParaRPr lang="tr-TR" dirty="0"/>
          </a:p>
        </p:txBody>
      </p:sp>
      <p:pic>
        <p:nvPicPr>
          <p:cNvPr id="19459" name="Picture 2" descr="https://encrypted-tbn3.gstatic.com/images?q=tbn:ANd9GcTDnvNENoLxOcHOKtHS93W3ckHJk5_WZPdaOj34es6wAhxTEOqA"/>
          <p:cNvPicPr>
            <a:picLocks noChangeAspect="1" noChangeArrowheads="1"/>
          </p:cNvPicPr>
          <p:nvPr/>
        </p:nvPicPr>
        <p:blipFill>
          <a:blip r:embed="rId3"/>
          <a:srcRect/>
          <a:stretch>
            <a:fillRect/>
          </a:stretch>
        </p:blipFill>
        <p:spPr bwMode="auto">
          <a:xfrm>
            <a:off x="214282" y="2786058"/>
            <a:ext cx="2057400" cy="3795713"/>
          </a:xfrm>
          <a:prstGeom prst="rect">
            <a:avLst/>
          </a:prstGeom>
          <a:noFill/>
          <a:ln w="9525">
            <a:noFill/>
            <a:miter lim="800000"/>
            <a:headEnd/>
            <a:tailEnd/>
          </a:ln>
        </p:spPr>
      </p:pic>
      <p:sp>
        <p:nvSpPr>
          <p:cNvPr id="5" name="1 Başlık"/>
          <p:cNvSpPr>
            <a:spLocks noGrp="1"/>
          </p:cNvSpPr>
          <p:nvPr>
            <p:ph type="title"/>
          </p:nvPr>
        </p:nvSpPr>
        <p:spPr>
          <a:xfrm>
            <a:off x="0" y="2071678"/>
            <a:ext cx="2819392" cy="569930"/>
          </a:xfrm>
        </p:spPr>
        <p:txBody>
          <a:bodyPr>
            <a:normAutofit fontScale="90000"/>
          </a:bodyPr>
          <a:lstStyle/>
          <a:p>
            <a:pPr eaLnBrk="1" hangingPunct="1"/>
            <a:r>
              <a:rPr lang="tr-TR" sz="3200" b="1" dirty="0" smtClean="0">
                <a:solidFill>
                  <a:srgbClr val="FF0000"/>
                </a:solidFill>
                <a:latin typeface="Calibri" pitchFamily="34" charset="0"/>
                <a:cs typeface="Calibri" pitchFamily="34" charset="0"/>
              </a:rPr>
              <a:t>Risklerin Tespiti</a:t>
            </a:r>
          </a:p>
        </p:txBody>
      </p:sp>
      <p:sp>
        <p:nvSpPr>
          <p:cNvPr id="6" name="Başlık 3"/>
          <p:cNvSpPr txBox="1">
            <a:spLocks/>
          </p:cNvSpPr>
          <p:nvPr/>
        </p:nvSpPr>
        <p:spPr>
          <a:xfrm>
            <a:off x="714348" y="428604"/>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6.Adım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Tree>
  </p:cSld>
  <p:clrMapOvr>
    <a:masterClrMapping/>
  </p:clrMapOvr>
  <p:transition>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4294967295"/>
          </p:nvPr>
        </p:nvSpPr>
        <p:spPr>
          <a:xfrm>
            <a:off x="285720" y="1785926"/>
            <a:ext cx="8572560" cy="1543048"/>
          </a:xfrm>
          <a:prstGeom prst="rect">
            <a:avLst/>
          </a:prstGeom>
        </p:spPr>
        <p:txBody>
          <a:bodyPr>
            <a:normAutofit/>
          </a:bodyPr>
          <a:lstStyle/>
          <a:p>
            <a:pPr marL="274320" indent="-274320" eaLnBrk="1" fontAlgn="auto" hangingPunct="1">
              <a:spcAft>
                <a:spcPts val="0"/>
              </a:spcAft>
              <a:buClr>
                <a:schemeClr val="accent3"/>
              </a:buClr>
              <a:buFont typeface="Wingdings 2"/>
              <a:buChar char=""/>
              <a:defRPr/>
            </a:pPr>
            <a:r>
              <a:rPr lang="en-GB" sz="2800" b="1" dirty="0" err="1" smtClean="0">
                <a:solidFill>
                  <a:srgbClr val="FF0000"/>
                </a:solidFill>
                <a:latin typeface="Calibri" pitchFamily="34" charset="0"/>
                <a:cs typeface="Calibri" pitchFamily="34" charset="0"/>
              </a:rPr>
              <a:t>Ramak</a:t>
            </a:r>
            <a:r>
              <a:rPr lang="en-GB" sz="2800" b="1" dirty="0" smtClean="0">
                <a:solidFill>
                  <a:srgbClr val="FF0000"/>
                </a:solidFill>
                <a:latin typeface="Calibri" pitchFamily="34" charset="0"/>
                <a:cs typeface="Calibri" pitchFamily="34" charset="0"/>
              </a:rPr>
              <a:t> </a:t>
            </a:r>
            <a:r>
              <a:rPr lang="en-GB" sz="2800" b="1" dirty="0" err="1" smtClean="0">
                <a:solidFill>
                  <a:srgbClr val="FF0000"/>
                </a:solidFill>
                <a:latin typeface="Calibri" pitchFamily="34" charset="0"/>
                <a:cs typeface="Calibri" pitchFamily="34" charset="0"/>
              </a:rPr>
              <a:t>kala</a:t>
            </a:r>
            <a:r>
              <a:rPr lang="en-GB" sz="2800" b="1" dirty="0" smtClean="0">
                <a:solidFill>
                  <a:srgbClr val="FF0000"/>
                </a:solidFill>
                <a:latin typeface="Calibri" pitchFamily="34" charset="0"/>
                <a:cs typeface="Calibri" pitchFamily="34" charset="0"/>
              </a:rPr>
              <a:t> </a:t>
            </a:r>
            <a:r>
              <a:rPr lang="en-GB" sz="2800" b="1" dirty="0" err="1" smtClean="0">
                <a:solidFill>
                  <a:srgbClr val="FF0000"/>
                </a:solidFill>
                <a:latin typeface="Calibri" pitchFamily="34" charset="0"/>
                <a:cs typeface="Calibri" pitchFamily="34" charset="0"/>
              </a:rPr>
              <a:t>olay</a:t>
            </a:r>
            <a:r>
              <a:rPr lang="en-GB" sz="2800" b="1" dirty="0" smtClean="0">
                <a:solidFill>
                  <a:srgbClr val="FF0000"/>
                </a:solidFill>
                <a:latin typeface="Calibri" pitchFamily="34" charset="0"/>
                <a:cs typeface="Calibri" pitchFamily="34" charset="0"/>
              </a:rPr>
              <a:t>: </a:t>
            </a:r>
            <a:r>
              <a:rPr lang="en-GB" sz="2800" dirty="0" err="1" smtClean="0">
                <a:latin typeface="Calibri" pitchFamily="34" charset="0"/>
                <a:cs typeface="Calibri" pitchFamily="34" charset="0"/>
              </a:rPr>
              <a:t>İşyerinde</a:t>
            </a:r>
            <a:r>
              <a:rPr lang="en-GB" sz="2800" dirty="0" smtClean="0">
                <a:latin typeface="Calibri" pitchFamily="34" charset="0"/>
                <a:cs typeface="Calibri" pitchFamily="34" charset="0"/>
              </a:rPr>
              <a:t> </a:t>
            </a:r>
            <a:r>
              <a:rPr lang="en-GB" sz="2800" dirty="0" err="1" smtClean="0">
                <a:latin typeface="Calibri" pitchFamily="34" charset="0"/>
                <a:cs typeface="Calibri" pitchFamily="34" charset="0"/>
              </a:rPr>
              <a:t>meydana</a:t>
            </a:r>
            <a:r>
              <a:rPr lang="en-GB" sz="2800" dirty="0" smtClean="0">
                <a:latin typeface="Calibri" pitchFamily="34" charset="0"/>
                <a:cs typeface="Calibri" pitchFamily="34" charset="0"/>
              </a:rPr>
              <a:t> </a:t>
            </a:r>
            <a:r>
              <a:rPr lang="en-GB" sz="2800" dirty="0" err="1" smtClean="0">
                <a:latin typeface="Calibri" pitchFamily="34" charset="0"/>
                <a:cs typeface="Calibri" pitchFamily="34" charset="0"/>
              </a:rPr>
              <a:t>gelen</a:t>
            </a:r>
            <a:r>
              <a:rPr lang="en-GB" sz="2800" dirty="0" smtClean="0">
                <a:latin typeface="Calibri" pitchFamily="34" charset="0"/>
                <a:cs typeface="Calibri" pitchFamily="34" charset="0"/>
              </a:rPr>
              <a:t>; </a:t>
            </a:r>
            <a:r>
              <a:rPr lang="en-GB" sz="2800" dirty="0" err="1" smtClean="0">
                <a:latin typeface="Calibri" pitchFamily="34" charset="0"/>
                <a:cs typeface="Calibri" pitchFamily="34" charset="0"/>
              </a:rPr>
              <a:t>çalışan</a:t>
            </a:r>
            <a:r>
              <a:rPr lang="en-GB" sz="2800" dirty="0" smtClean="0">
                <a:latin typeface="Calibri" pitchFamily="34" charset="0"/>
                <a:cs typeface="Calibri" pitchFamily="34" charset="0"/>
              </a:rPr>
              <a:t>, </a:t>
            </a:r>
            <a:r>
              <a:rPr lang="en-GB" sz="2800" dirty="0" err="1" smtClean="0">
                <a:latin typeface="Calibri" pitchFamily="34" charset="0"/>
                <a:cs typeface="Calibri" pitchFamily="34" charset="0"/>
              </a:rPr>
              <a:t>işyeri</a:t>
            </a:r>
            <a:r>
              <a:rPr lang="en-GB" sz="2800" dirty="0" smtClean="0">
                <a:latin typeface="Calibri" pitchFamily="34" charset="0"/>
                <a:cs typeface="Calibri" pitchFamily="34" charset="0"/>
              </a:rPr>
              <a:t> </a:t>
            </a:r>
            <a:r>
              <a:rPr lang="en-GB" sz="2800" dirty="0" err="1" smtClean="0">
                <a:latin typeface="Calibri" pitchFamily="34" charset="0"/>
                <a:cs typeface="Calibri" pitchFamily="34" charset="0"/>
              </a:rPr>
              <a:t>ya</a:t>
            </a:r>
            <a:r>
              <a:rPr lang="en-GB" sz="2800" dirty="0" smtClean="0">
                <a:latin typeface="Calibri" pitchFamily="34" charset="0"/>
                <a:cs typeface="Calibri" pitchFamily="34" charset="0"/>
              </a:rPr>
              <a:t> </a:t>
            </a:r>
            <a:r>
              <a:rPr lang="en-GB" sz="2800" dirty="0" err="1" smtClean="0">
                <a:latin typeface="Calibri" pitchFamily="34" charset="0"/>
                <a:cs typeface="Calibri" pitchFamily="34" charset="0"/>
              </a:rPr>
              <a:t>da</a:t>
            </a:r>
            <a:r>
              <a:rPr lang="en-GB" sz="2800" dirty="0" smtClean="0">
                <a:latin typeface="Calibri" pitchFamily="34" charset="0"/>
                <a:cs typeface="Calibri" pitchFamily="34" charset="0"/>
              </a:rPr>
              <a:t> </a:t>
            </a:r>
            <a:r>
              <a:rPr lang="en-GB" sz="2800" dirty="0" err="1" smtClean="0">
                <a:latin typeface="Calibri" pitchFamily="34" charset="0"/>
                <a:cs typeface="Calibri" pitchFamily="34" charset="0"/>
              </a:rPr>
              <a:t>iş</a:t>
            </a:r>
            <a:r>
              <a:rPr lang="en-GB" sz="2800" dirty="0" smtClean="0">
                <a:latin typeface="Calibri" pitchFamily="34" charset="0"/>
                <a:cs typeface="Calibri" pitchFamily="34" charset="0"/>
              </a:rPr>
              <a:t> </a:t>
            </a:r>
            <a:r>
              <a:rPr lang="en-GB" sz="2800" dirty="0" err="1" smtClean="0">
                <a:latin typeface="Calibri" pitchFamily="34" charset="0"/>
                <a:cs typeface="Calibri" pitchFamily="34" charset="0"/>
              </a:rPr>
              <a:t>ekipmanını</a:t>
            </a:r>
            <a:r>
              <a:rPr lang="en-GB" sz="2800" dirty="0" smtClean="0">
                <a:latin typeface="Calibri" pitchFamily="34" charset="0"/>
                <a:cs typeface="Calibri" pitchFamily="34" charset="0"/>
              </a:rPr>
              <a:t> </a:t>
            </a:r>
            <a:r>
              <a:rPr lang="en-GB" sz="2800" dirty="0" err="1" smtClean="0">
                <a:latin typeface="Calibri" pitchFamily="34" charset="0"/>
                <a:cs typeface="Calibri" pitchFamily="34" charset="0"/>
              </a:rPr>
              <a:t>zarara</a:t>
            </a:r>
            <a:r>
              <a:rPr lang="en-GB" sz="2800" dirty="0" smtClean="0">
                <a:latin typeface="Calibri" pitchFamily="34" charset="0"/>
                <a:cs typeface="Calibri" pitchFamily="34" charset="0"/>
              </a:rPr>
              <a:t> </a:t>
            </a:r>
            <a:r>
              <a:rPr lang="en-GB" sz="2800" dirty="0" err="1" smtClean="0">
                <a:latin typeface="Calibri" pitchFamily="34" charset="0"/>
                <a:cs typeface="Calibri" pitchFamily="34" charset="0"/>
              </a:rPr>
              <a:t>uğratma</a:t>
            </a:r>
            <a:r>
              <a:rPr lang="en-GB" sz="2800" dirty="0" smtClean="0">
                <a:latin typeface="Calibri" pitchFamily="34" charset="0"/>
                <a:cs typeface="Calibri" pitchFamily="34" charset="0"/>
              </a:rPr>
              <a:t> </a:t>
            </a:r>
            <a:r>
              <a:rPr lang="en-GB" sz="2800" dirty="0" err="1" smtClean="0">
                <a:latin typeface="Calibri" pitchFamily="34" charset="0"/>
                <a:cs typeface="Calibri" pitchFamily="34" charset="0"/>
              </a:rPr>
              <a:t>potansiyeli</a:t>
            </a:r>
            <a:r>
              <a:rPr lang="en-GB" sz="2800" dirty="0" smtClean="0">
                <a:latin typeface="Calibri" pitchFamily="34" charset="0"/>
                <a:cs typeface="Calibri" pitchFamily="34" charset="0"/>
              </a:rPr>
              <a:t> </a:t>
            </a:r>
            <a:r>
              <a:rPr lang="en-GB" sz="2800" dirty="0" err="1" smtClean="0">
                <a:latin typeface="Calibri" pitchFamily="34" charset="0"/>
                <a:cs typeface="Calibri" pitchFamily="34" charset="0"/>
              </a:rPr>
              <a:t>olduğu</a:t>
            </a:r>
            <a:r>
              <a:rPr lang="en-GB" sz="2800" dirty="0" smtClean="0">
                <a:latin typeface="Calibri" pitchFamily="34" charset="0"/>
                <a:cs typeface="Calibri" pitchFamily="34" charset="0"/>
              </a:rPr>
              <a:t> </a:t>
            </a:r>
            <a:r>
              <a:rPr lang="en-GB" sz="2800" dirty="0" err="1" smtClean="0">
                <a:latin typeface="Calibri" pitchFamily="34" charset="0"/>
                <a:cs typeface="Calibri" pitchFamily="34" charset="0"/>
              </a:rPr>
              <a:t>halde</a:t>
            </a:r>
            <a:r>
              <a:rPr lang="en-GB" sz="2800" dirty="0" smtClean="0">
                <a:latin typeface="Calibri" pitchFamily="34" charset="0"/>
                <a:cs typeface="Calibri" pitchFamily="34" charset="0"/>
              </a:rPr>
              <a:t> </a:t>
            </a:r>
            <a:r>
              <a:rPr lang="en-GB" sz="2800" dirty="0" err="1" smtClean="0">
                <a:latin typeface="Calibri" pitchFamily="34" charset="0"/>
                <a:cs typeface="Calibri" pitchFamily="34" charset="0"/>
              </a:rPr>
              <a:t>zarara</a:t>
            </a:r>
            <a:r>
              <a:rPr lang="en-GB" sz="2800" dirty="0" smtClean="0">
                <a:latin typeface="Calibri" pitchFamily="34" charset="0"/>
                <a:cs typeface="Calibri" pitchFamily="34" charset="0"/>
              </a:rPr>
              <a:t> </a:t>
            </a:r>
            <a:r>
              <a:rPr lang="en-GB" sz="2800" dirty="0" err="1" smtClean="0">
                <a:latin typeface="Calibri" pitchFamily="34" charset="0"/>
                <a:cs typeface="Calibri" pitchFamily="34" charset="0"/>
              </a:rPr>
              <a:t>uğratmayan</a:t>
            </a:r>
            <a:r>
              <a:rPr lang="en-GB" sz="2800" dirty="0" smtClean="0">
                <a:latin typeface="Calibri" pitchFamily="34" charset="0"/>
                <a:cs typeface="Calibri" pitchFamily="34" charset="0"/>
              </a:rPr>
              <a:t> </a:t>
            </a:r>
            <a:r>
              <a:rPr lang="en-GB" sz="2800" dirty="0" err="1" smtClean="0">
                <a:latin typeface="Calibri" pitchFamily="34" charset="0"/>
                <a:cs typeface="Calibri" pitchFamily="34" charset="0"/>
              </a:rPr>
              <a:t>olayı</a:t>
            </a:r>
            <a:r>
              <a:rPr lang="en-GB" sz="2800" dirty="0" smtClean="0">
                <a:latin typeface="Calibri" pitchFamily="34" charset="0"/>
                <a:cs typeface="Calibri" pitchFamily="34" charset="0"/>
              </a:rPr>
              <a:t> </a:t>
            </a:r>
            <a:r>
              <a:rPr lang="en-GB" sz="2800" dirty="0" err="1" smtClean="0">
                <a:latin typeface="Calibri" pitchFamily="34" charset="0"/>
                <a:cs typeface="Calibri" pitchFamily="34" charset="0"/>
              </a:rPr>
              <a:t>ifade</a:t>
            </a:r>
            <a:r>
              <a:rPr lang="en-GB" sz="2800" dirty="0" smtClean="0">
                <a:latin typeface="Calibri" pitchFamily="34" charset="0"/>
                <a:cs typeface="Calibri" pitchFamily="34" charset="0"/>
              </a:rPr>
              <a:t> </a:t>
            </a:r>
            <a:r>
              <a:rPr lang="en-GB" sz="2800" dirty="0" err="1" smtClean="0">
                <a:latin typeface="Calibri" pitchFamily="34" charset="0"/>
                <a:cs typeface="Calibri" pitchFamily="34" charset="0"/>
              </a:rPr>
              <a:t>eder</a:t>
            </a:r>
            <a:r>
              <a:rPr lang="en-GB" sz="2800" dirty="0" smtClean="0">
                <a:latin typeface="Calibri" pitchFamily="34" charset="0"/>
                <a:cs typeface="Calibri" pitchFamily="34" charset="0"/>
              </a:rPr>
              <a:t>.</a:t>
            </a:r>
          </a:p>
        </p:txBody>
      </p:sp>
      <p:sp>
        <p:nvSpPr>
          <p:cNvPr id="13" name="12 Dikdörtgen"/>
          <p:cNvSpPr/>
          <p:nvPr/>
        </p:nvSpPr>
        <p:spPr>
          <a:xfrm>
            <a:off x="285720" y="3643314"/>
            <a:ext cx="4929222" cy="2677656"/>
          </a:xfrm>
          <a:prstGeom prst="rect">
            <a:avLst/>
          </a:prstGeom>
        </p:spPr>
        <p:txBody>
          <a:bodyPr wrap="square">
            <a:spAutoFit/>
          </a:bodyPr>
          <a:lstStyle/>
          <a:p>
            <a:pPr algn="just"/>
            <a:r>
              <a:rPr lang="tr-TR" sz="2400" dirty="0" smtClean="0">
                <a:solidFill>
                  <a:srgbClr val="FF0000"/>
                </a:solidFill>
                <a:latin typeface="Calibri" pitchFamily="34" charset="0"/>
                <a:cs typeface="Calibri" pitchFamily="34" charset="0"/>
              </a:rPr>
              <a:t>Ramak kala;</a:t>
            </a:r>
          </a:p>
          <a:p>
            <a:pPr indent="265113" algn="just">
              <a:buFont typeface="Arial" pitchFamily="34" charset="0"/>
              <a:buChar char="•"/>
            </a:pPr>
            <a:r>
              <a:rPr lang="tr-TR" sz="2400" dirty="0" smtClean="0">
                <a:latin typeface="Calibri" pitchFamily="34" charset="0"/>
                <a:cs typeface="Calibri" pitchFamily="34" charset="0"/>
              </a:rPr>
              <a:t>Ramak kala, zarar, yaralanma veya kayıpla sonuçlanmayan kazadır! </a:t>
            </a:r>
          </a:p>
          <a:p>
            <a:pPr indent="265113" algn="just">
              <a:buFont typeface="Arial" pitchFamily="34" charset="0"/>
              <a:buChar char="•"/>
            </a:pPr>
            <a:r>
              <a:rPr lang="tr-TR" sz="2400" dirty="0" smtClean="0">
                <a:latin typeface="Calibri" pitchFamily="34" charset="0"/>
                <a:cs typeface="Calibri" pitchFamily="34" charset="0"/>
              </a:rPr>
              <a:t>Kaza olmuş gibi önemle ele alınmalıdır!</a:t>
            </a:r>
          </a:p>
          <a:p>
            <a:pPr indent="265113" algn="just">
              <a:buFont typeface="Arial" pitchFamily="34" charset="0"/>
              <a:buChar char="•"/>
            </a:pPr>
            <a:r>
              <a:rPr lang="tr-TR" sz="2400" dirty="0" smtClean="0">
                <a:latin typeface="Calibri" pitchFamily="34" charset="0"/>
                <a:cs typeface="Calibri" pitchFamily="34" charset="0"/>
              </a:rPr>
              <a:t>Kazaların habercisidir! </a:t>
            </a:r>
          </a:p>
          <a:p>
            <a:pPr indent="265113" algn="just">
              <a:buFont typeface="Arial" pitchFamily="34" charset="0"/>
              <a:buChar char="•"/>
            </a:pPr>
            <a:r>
              <a:rPr lang="tr-TR" sz="2400" dirty="0" smtClean="0">
                <a:latin typeface="Calibri" pitchFamily="34" charset="0"/>
                <a:cs typeface="Calibri" pitchFamily="34" charset="0"/>
              </a:rPr>
              <a:t>Ucuz atlatılan kaza olarak da bilinir.</a:t>
            </a:r>
            <a:endParaRPr lang="tr-TR" sz="2400" dirty="0">
              <a:latin typeface="Calibri" pitchFamily="34" charset="0"/>
              <a:cs typeface="Calibri" pitchFamily="34" charset="0"/>
            </a:endParaRPr>
          </a:p>
        </p:txBody>
      </p:sp>
      <p:pic>
        <p:nvPicPr>
          <p:cNvPr id="14" name="Picture 2" descr="http://www.doktoramcam.com/Files/Articles/Detail/u_14062012-163512acil-durum.jpg"/>
          <p:cNvPicPr>
            <a:picLocks noChangeAspect="1" noChangeArrowheads="1"/>
          </p:cNvPicPr>
          <p:nvPr/>
        </p:nvPicPr>
        <p:blipFill>
          <a:blip r:embed="rId2"/>
          <a:srcRect/>
          <a:stretch>
            <a:fillRect/>
          </a:stretch>
        </p:blipFill>
        <p:spPr bwMode="auto">
          <a:xfrm>
            <a:off x="5286380" y="3500438"/>
            <a:ext cx="3857620" cy="3357562"/>
          </a:xfrm>
          <a:prstGeom prst="rect">
            <a:avLst/>
          </a:prstGeom>
          <a:noFill/>
        </p:spPr>
      </p:pic>
      <p:sp>
        <p:nvSpPr>
          <p:cNvPr id="16" name="Başlık 1"/>
          <p:cNvSpPr txBox="1">
            <a:spLocks/>
          </p:cNvSpPr>
          <p:nvPr/>
        </p:nvSpPr>
        <p:spPr>
          <a:xfrm>
            <a:off x="714348" y="0"/>
            <a:ext cx="8153400" cy="134112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altLang="tr-TR" sz="3200" b="1" i="0" u="none" strike="noStrike" kern="1200" cap="none" spc="0" normalizeH="0" baseline="0" noProof="0" dirty="0" smtClean="0">
                <a:ln>
                  <a:noFill/>
                </a:ln>
                <a:solidFill>
                  <a:srgbClr val="FF0000"/>
                </a:solidFill>
                <a:effectLst/>
                <a:uLnTx/>
                <a:uFillTx/>
                <a:latin typeface="Calibri" pitchFamily="34" charset="0"/>
                <a:ea typeface="+mj-ea"/>
                <a:cs typeface="+mj-cs"/>
              </a:rPr>
              <a:t>1. Temel Kavramlar ve Tanımlar</a:t>
            </a:r>
            <a:endParaRPr kumimoji="0" lang="tr-TR" sz="3200" b="0"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4894744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encrypted-tbn2.gstatic.com/images?q=tbn:ANd9GcSArhVP83_LkaHB2OLnGuNgQNs4ZQpkUFaHf4All-rgSoqcvmfXbA"/>
          <p:cNvPicPr>
            <a:picLocks noChangeAspect="1" noChangeArrowheads="1"/>
          </p:cNvPicPr>
          <p:nvPr/>
        </p:nvPicPr>
        <p:blipFill>
          <a:blip r:embed="rId3"/>
          <a:srcRect/>
          <a:stretch>
            <a:fillRect/>
          </a:stretch>
        </p:blipFill>
        <p:spPr bwMode="auto">
          <a:xfrm>
            <a:off x="142844" y="2571744"/>
            <a:ext cx="2928938" cy="3714750"/>
          </a:xfrm>
          <a:prstGeom prst="rect">
            <a:avLst/>
          </a:prstGeom>
          <a:noFill/>
          <a:ln w="9525">
            <a:noFill/>
            <a:miter lim="800000"/>
            <a:headEnd/>
            <a:tailEnd/>
          </a:ln>
        </p:spPr>
      </p:pic>
      <p:sp>
        <p:nvSpPr>
          <p:cNvPr id="3" name="2 İçerik Yer Tutucusu"/>
          <p:cNvSpPr>
            <a:spLocks noGrp="1"/>
          </p:cNvSpPr>
          <p:nvPr>
            <p:ph idx="1"/>
          </p:nvPr>
        </p:nvSpPr>
        <p:spPr>
          <a:xfrm>
            <a:off x="2928937" y="2071678"/>
            <a:ext cx="6215063" cy="4525963"/>
          </a:xfrm>
        </p:spPr>
        <p:txBody>
          <a:bodyPr rtlCol="0">
            <a:normAutofit fontScale="92500" lnSpcReduction="20000"/>
          </a:bodyPr>
          <a:lstStyle/>
          <a:p>
            <a:pPr eaLnBrk="1" fontAlgn="auto" hangingPunct="1">
              <a:spcAft>
                <a:spcPts val="0"/>
              </a:spcAft>
              <a:buFont typeface="Arial" pitchFamily="34" charset="0"/>
              <a:buNone/>
              <a:defRPr/>
            </a:pPr>
            <a:r>
              <a:rPr lang="tr-TR" dirty="0" smtClean="0"/>
              <a:t>	</a:t>
            </a:r>
            <a:r>
              <a:rPr lang="tr-TR" dirty="0" smtClean="0">
                <a:latin typeface="Calibri" pitchFamily="34" charset="0"/>
                <a:cs typeface="Calibri" pitchFamily="34" charset="0"/>
              </a:rPr>
              <a:t>	</a:t>
            </a:r>
            <a:r>
              <a:rPr lang="tr-TR" dirty="0" smtClean="0">
                <a:solidFill>
                  <a:srgbClr val="FF0000"/>
                </a:solidFill>
                <a:latin typeface="Calibri" pitchFamily="34" charset="0"/>
                <a:cs typeface="Calibri" pitchFamily="34" charset="0"/>
              </a:rPr>
              <a:t>•</a:t>
            </a:r>
            <a:r>
              <a:rPr lang="tr-TR" dirty="0" smtClean="0">
                <a:latin typeface="Calibri" pitchFamily="34" charset="0"/>
                <a:cs typeface="Calibri" pitchFamily="34" charset="0"/>
              </a:rPr>
              <a:t> Elektrik kullanımı,</a:t>
            </a:r>
          </a:p>
          <a:p>
            <a:pPr eaLnBrk="1" fontAlgn="auto" hangingPunct="1">
              <a:spcAft>
                <a:spcPts val="0"/>
              </a:spcAft>
              <a:buFont typeface="Arial" pitchFamily="34" charset="0"/>
              <a:buNone/>
              <a:defRPr/>
            </a:pPr>
            <a:r>
              <a:rPr lang="tr-TR" dirty="0" smtClean="0">
                <a:latin typeface="Calibri" pitchFamily="34" charset="0"/>
                <a:cs typeface="Calibri" pitchFamily="34" charset="0"/>
              </a:rPr>
              <a:t>		</a:t>
            </a:r>
            <a:r>
              <a:rPr lang="tr-TR" dirty="0" smtClean="0">
                <a:solidFill>
                  <a:srgbClr val="FF0000"/>
                </a:solidFill>
                <a:latin typeface="Calibri" pitchFamily="34" charset="0"/>
                <a:cs typeface="Calibri" pitchFamily="34" charset="0"/>
              </a:rPr>
              <a:t>• </a:t>
            </a:r>
            <a:r>
              <a:rPr lang="tr-TR" dirty="0" smtClean="0">
                <a:latin typeface="Calibri" pitchFamily="34" charset="0"/>
                <a:cs typeface="Calibri" pitchFamily="34" charset="0"/>
              </a:rPr>
              <a:t>Okul/kurumun tesisleri, prosesleri ve faaliyetleri hakkında bilgiler,</a:t>
            </a:r>
          </a:p>
          <a:p>
            <a:pPr eaLnBrk="1" fontAlgn="auto" hangingPunct="1">
              <a:spcAft>
                <a:spcPts val="0"/>
              </a:spcAft>
              <a:buFont typeface="Arial" pitchFamily="34" charset="0"/>
              <a:buNone/>
              <a:defRPr/>
            </a:pPr>
            <a:r>
              <a:rPr lang="tr-TR" dirty="0" smtClean="0">
                <a:latin typeface="Calibri" pitchFamily="34" charset="0"/>
                <a:cs typeface="Calibri" pitchFamily="34" charset="0"/>
              </a:rPr>
              <a:t>		</a:t>
            </a:r>
            <a:r>
              <a:rPr lang="tr-TR" dirty="0" smtClean="0">
                <a:solidFill>
                  <a:srgbClr val="FF0000"/>
                </a:solidFill>
                <a:latin typeface="Calibri" pitchFamily="34" charset="0"/>
                <a:cs typeface="Calibri" pitchFamily="34" charset="0"/>
              </a:rPr>
              <a:t>• </a:t>
            </a:r>
            <a:r>
              <a:rPr lang="tr-TR" dirty="0" smtClean="0">
                <a:latin typeface="Calibri" pitchFamily="34" charset="0"/>
                <a:cs typeface="Calibri" pitchFamily="34" charset="0"/>
              </a:rPr>
              <a:t>Saha planları,</a:t>
            </a:r>
          </a:p>
          <a:p>
            <a:pPr eaLnBrk="1" fontAlgn="auto" hangingPunct="1">
              <a:spcAft>
                <a:spcPts val="0"/>
              </a:spcAft>
              <a:buFont typeface="Arial" pitchFamily="34" charset="0"/>
              <a:buNone/>
              <a:defRPr/>
            </a:pPr>
            <a:r>
              <a:rPr lang="tr-TR" dirty="0" smtClean="0">
                <a:latin typeface="Calibri" pitchFamily="34" charset="0"/>
                <a:cs typeface="Calibri" pitchFamily="34" charset="0"/>
              </a:rPr>
              <a:t>		</a:t>
            </a:r>
            <a:r>
              <a:rPr lang="tr-TR" dirty="0" smtClean="0">
                <a:solidFill>
                  <a:srgbClr val="FF0000"/>
                </a:solidFill>
                <a:latin typeface="Calibri" pitchFamily="34" charset="0"/>
                <a:cs typeface="Calibri" pitchFamily="34" charset="0"/>
              </a:rPr>
              <a:t>• </a:t>
            </a:r>
            <a:r>
              <a:rPr lang="tr-TR" dirty="0" smtClean="0">
                <a:latin typeface="Calibri" pitchFamily="34" charset="0"/>
                <a:cs typeface="Calibri" pitchFamily="34" charset="0"/>
              </a:rPr>
              <a:t>Radyasyon kaynakları,</a:t>
            </a:r>
          </a:p>
          <a:p>
            <a:pPr eaLnBrk="1" fontAlgn="auto" hangingPunct="1">
              <a:spcAft>
                <a:spcPts val="0"/>
              </a:spcAft>
              <a:buFont typeface="Arial" pitchFamily="34" charset="0"/>
              <a:buNone/>
              <a:defRPr/>
            </a:pPr>
            <a:r>
              <a:rPr lang="tr-TR" dirty="0" smtClean="0">
                <a:latin typeface="Calibri" pitchFamily="34" charset="0"/>
                <a:cs typeface="Calibri" pitchFamily="34" charset="0"/>
              </a:rPr>
              <a:t>		</a:t>
            </a:r>
            <a:r>
              <a:rPr lang="tr-TR" dirty="0" smtClean="0">
                <a:solidFill>
                  <a:srgbClr val="FF0000"/>
                </a:solidFill>
                <a:latin typeface="Calibri" pitchFamily="34" charset="0"/>
                <a:cs typeface="Calibri" pitchFamily="34" charset="0"/>
              </a:rPr>
              <a:t>• </a:t>
            </a:r>
            <a:r>
              <a:rPr lang="tr-TR" dirty="0" smtClean="0">
                <a:latin typeface="Calibri" pitchFamily="34" charset="0"/>
                <a:cs typeface="Calibri" pitchFamily="34" charset="0"/>
              </a:rPr>
              <a:t>Yangın,</a:t>
            </a:r>
          </a:p>
          <a:p>
            <a:pPr eaLnBrk="1" fontAlgn="auto" hangingPunct="1">
              <a:spcAft>
                <a:spcPts val="0"/>
              </a:spcAft>
              <a:buFont typeface="Arial" pitchFamily="34" charset="0"/>
              <a:buNone/>
              <a:defRPr/>
            </a:pPr>
            <a:r>
              <a:rPr lang="tr-TR" dirty="0" smtClean="0">
                <a:latin typeface="Calibri" pitchFamily="34" charset="0"/>
                <a:cs typeface="Calibri" pitchFamily="34" charset="0"/>
              </a:rPr>
              <a:t>		</a:t>
            </a:r>
            <a:r>
              <a:rPr lang="tr-TR" dirty="0" smtClean="0">
                <a:solidFill>
                  <a:srgbClr val="FF0000"/>
                </a:solidFill>
                <a:latin typeface="Calibri" pitchFamily="34" charset="0"/>
                <a:cs typeface="Calibri" pitchFamily="34" charset="0"/>
              </a:rPr>
              <a:t>• </a:t>
            </a:r>
            <a:r>
              <a:rPr lang="tr-TR" dirty="0" smtClean="0">
                <a:latin typeface="Calibri" pitchFamily="34" charset="0"/>
                <a:cs typeface="Calibri" pitchFamily="34" charset="0"/>
              </a:rPr>
              <a:t>Proses akış şemaları,</a:t>
            </a:r>
          </a:p>
          <a:p>
            <a:pPr eaLnBrk="1" fontAlgn="auto" hangingPunct="1">
              <a:spcAft>
                <a:spcPts val="0"/>
              </a:spcAft>
              <a:buFont typeface="Arial" pitchFamily="34" charset="0"/>
              <a:buNone/>
              <a:defRPr/>
            </a:pPr>
            <a:r>
              <a:rPr lang="tr-TR" dirty="0" smtClean="0">
                <a:latin typeface="Calibri" pitchFamily="34" charset="0"/>
                <a:cs typeface="Calibri" pitchFamily="34" charset="0"/>
              </a:rPr>
              <a:t>		</a:t>
            </a:r>
            <a:r>
              <a:rPr lang="tr-TR" dirty="0" smtClean="0">
                <a:solidFill>
                  <a:srgbClr val="FF0000"/>
                </a:solidFill>
                <a:latin typeface="Calibri" pitchFamily="34" charset="0"/>
                <a:cs typeface="Calibri" pitchFamily="34" charset="0"/>
              </a:rPr>
              <a:t>• </a:t>
            </a:r>
            <a:r>
              <a:rPr lang="tr-TR" dirty="0" smtClean="0">
                <a:latin typeface="Calibri" pitchFamily="34" charset="0"/>
                <a:cs typeface="Calibri" pitchFamily="34" charset="0"/>
              </a:rPr>
              <a:t>Makine, ekipman v.b. bilgiler,</a:t>
            </a:r>
          </a:p>
          <a:p>
            <a:pPr eaLnBrk="1" fontAlgn="auto" hangingPunct="1">
              <a:spcAft>
                <a:spcPts val="0"/>
              </a:spcAft>
              <a:buFont typeface="Arial" pitchFamily="34" charset="0"/>
              <a:buNone/>
              <a:defRPr/>
            </a:pPr>
            <a:r>
              <a:rPr lang="tr-TR" dirty="0" smtClean="0">
                <a:latin typeface="Calibri" pitchFamily="34" charset="0"/>
                <a:cs typeface="Calibri" pitchFamily="34" charset="0"/>
              </a:rPr>
              <a:t>		</a:t>
            </a:r>
            <a:r>
              <a:rPr lang="tr-TR" dirty="0" smtClean="0">
                <a:solidFill>
                  <a:srgbClr val="FF0000"/>
                </a:solidFill>
                <a:latin typeface="Calibri" pitchFamily="34" charset="0"/>
                <a:cs typeface="Calibri" pitchFamily="34" charset="0"/>
              </a:rPr>
              <a:t>• </a:t>
            </a:r>
            <a:r>
              <a:rPr lang="tr-TR" dirty="0" smtClean="0">
                <a:latin typeface="Calibri" pitchFamily="34" charset="0"/>
                <a:cs typeface="Calibri" pitchFamily="34" charset="0"/>
              </a:rPr>
              <a:t>Malzeme envanterleri (ham maddeler, kimyasallar, atıklar, ürünler ve alt ürünler),</a:t>
            </a:r>
          </a:p>
          <a:p>
            <a:pPr eaLnBrk="1" fontAlgn="auto" hangingPunct="1">
              <a:spcAft>
                <a:spcPts val="0"/>
              </a:spcAft>
              <a:buFont typeface="Arial" pitchFamily="34" charset="0"/>
              <a:buChar char="•"/>
              <a:defRPr/>
            </a:pPr>
            <a:endParaRPr lang="tr-TR" dirty="0"/>
          </a:p>
        </p:txBody>
      </p:sp>
      <p:sp>
        <p:nvSpPr>
          <p:cNvPr id="5" name="1 Başlık"/>
          <p:cNvSpPr>
            <a:spLocks noGrp="1"/>
          </p:cNvSpPr>
          <p:nvPr>
            <p:ph type="title"/>
          </p:nvPr>
        </p:nvSpPr>
        <p:spPr>
          <a:xfrm>
            <a:off x="142844" y="1857364"/>
            <a:ext cx="2819392" cy="569930"/>
          </a:xfrm>
        </p:spPr>
        <p:txBody>
          <a:bodyPr>
            <a:normAutofit fontScale="90000"/>
          </a:bodyPr>
          <a:lstStyle/>
          <a:p>
            <a:pPr eaLnBrk="1" hangingPunct="1"/>
            <a:r>
              <a:rPr lang="tr-TR" sz="3200" b="1" dirty="0" smtClean="0">
                <a:solidFill>
                  <a:srgbClr val="FF0000"/>
                </a:solidFill>
                <a:latin typeface="Calibri" pitchFamily="34" charset="0"/>
                <a:cs typeface="Calibri" pitchFamily="34" charset="0"/>
              </a:rPr>
              <a:t>Risklerin Tespiti</a:t>
            </a:r>
          </a:p>
        </p:txBody>
      </p:sp>
      <p:sp>
        <p:nvSpPr>
          <p:cNvPr id="6" name="Başlık 3"/>
          <p:cNvSpPr txBox="1">
            <a:spLocks/>
          </p:cNvSpPr>
          <p:nvPr/>
        </p:nvSpPr>
        <p:spPr>
          <a:xfrm>
            <a:off x="714348" y="428604"/>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6.Adım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Tree>
  </p:cSld>
  <p:clrMapOvr>
    <a:masterClrMapping/>
  </p:clrMapOvr>
  <p:transition>
    <p:blinds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encrypted-tbn2.gstatic.com/images?q=tbn:ANd9GcQ5NJCFyVWxv_MSfl6jElTKdoY8IjEbuo3A6hoYTnMGPBCuyVs5"/>
          <p:cNvPicPr>
            <a:picLocks noChangeAspect="1" noChangeArrowheads="1"/>
          </p:cNvPicPr>
          <p:nvPr/>
        </p:nvPicPr>
        <p:blipFill>
          <a:blip r:embed="rId3"/>
          <a:srcRect/>
          <a:stretch>
            <a:fillRect/>
          </a:stretch>
        </p:blipFill>
        <p:spPr bwMode="auto">
          <a:xfrm>
            <a:off x="5715000" y="3429000"/>
            <a:ext cx="3214688" cy="3071813"/>
          </a:xfrm>
          <a:prstGeom prst="rect">
            <a:avLst/>
          </a:prstGeom>
          <a:noFill/>
          <a:ln w="9525">
            <a:noFill/>
            <a:miter lim="800000"/>
            <a:headEnd/>
            <a:tailEnd/>
          </a:ln>
        </p:spPr>
      </p:pic>
      <p:sp>
        <p:nvSpPr>
          <p:cNvPr id="3" name="2 İçerik Yer Tutucusu"/>
          <p:cNvSpPr>
            <a:spLocks noGrp="1"/>
          </p:cNvSpPr>
          <p:nvPr>
            <p:ph idx="1"/>
          </p:nvPr>
        </p:nvSpPr>
        <p:spPr>
          <a:xfrm>
            <a:off x="0" y="2534920"/>
            <a:ext cx="8153400" cy="4323080"/>
          </a:xfrm>
        </p:spPr>
        <p:txBody>
          <a:bodyPr rtlCol="0">
            <a:normAutofit fontScale="92500" lnSpcReduction="10000"/>
          </a:bodyPr>
          <a:lstStyle/>
          <a:p>
            <a:pPr eaLnBrk="1" fontAlgn="auto" hangingPunct="1">
              <a:spcAft>
                <a:spcPts val="0"/>
              </a:spcAft>
              <a:buFont typeface="Arial" pitchFamily="34" charset="0"/>
              <a:buNone/>
              <a:defRPr/>
            </a:pPr>
            <a:r>
              <a:rPr lang="tr-TR" dirty="0" smtClean="0"/>
              <a:t>		</a:t>
            </a:r>
            <a:r>
              <a:rPr lang="tr-TR" dirty="0" smtClean="0">
                <a:solidFill>
                  <a:srgbClr val="FF0000"/>
                </a:solidFill>
                <a:latin typeface="Calibri" pitchFamily="34" charset="0"/>
                <a:cs typeface="Calibri" pitchFamily="34" charset="0"/>
              </a:rPr>
              <a:t>• </a:t>
            </a:r>
            <a:r>
              <a:rPr lang="tr-TR" dirty="0" smtClean="0">
                <a:latin typeface="Calibri" pitchFamily="34" charset="0"/>
                <a:cs typeface="Calibri" pitchFamily="34" charset="0"/>
              </a:rPr>
              <a:t>Toksikoloji ve diğer sağlık ve iş güvenliği verileri,</a:t>
            </a:r>
          </a:p>
          <a:p>
            <a:pPr eaLnBrk="1" fontAlgn="auto" hangingPunct="1">
              <a:spcAft>
                <a:spcPts val="0"/>
              </a:spcAft>
              <a:buFont typeface="Arial" pitchFamily="34" charset="0"/>
              <a:buNone/>
              <a:defRPr/>
            </a:pPr>
            <a:r>
              <a:rPr lang="tr-TR" dirty="0" smtClean="0">
                <a:latin typeface="Calibri" pitchFamily="34" charset="0"/>
                <a:cs typeface="Calibri" pitchFamily="34" charset="0"/>
              </a:rPr>
              <a:t>		</a:t>
            </a:r>
            <a:r>
              <a:rPr lang="tr-TR" dirty="0" smtClean="0">
                <a:solidFill>
                  <a:srgbClr val="FF0000"/>
                </a:solidFill>
                <a:latin typeface="Calibri" pitchFamily="34" charset="0"/>
                <a:cs typeface="Calibri" pitchFamily="34" charset="0"/>
              </a:rPr>
              <a:t>• </a:t>
            </a:r>
            <a:r>
              <a:rPr lang="tr-TR" dirty="0" smtClean="0">
                <a:latin typeface="Calibri" pitchFamily="34" charset="0"/>
                <a:cs typeface="Calibri" pitchFamily="34" charset="0"/>
              </a:rPr>
              <a:t>Verilerin izlenmesi,</a:t>
            </a:r>
          </a:p>
          <a:p>
            <a:pPr eaLnBrk="1" fontAlgn="auto" hangingPunct="1">
              <a:spcAft>
                <a:spcPts val="0"/>
              </a:spcAft>
              <a:buFont typeface="Arial" pitchFamily="34" charset="0"/>
              <a:buNone/>
              <a:defRPr/>
            </a:pPr>
            <a:r>
              <a:rPr lang="tr-TR" dirty="0" smtClean="0">
                <a:latin typeface="Calibri" pitchFamily="34" charset="0"/>
                <a:cs typeface="Calibri" pitchFamily="34" charset="0"/>
              </a:rPr>
              <a:t>		</a:t>
            </a:r>
            <a:r>
              <a:rPr lang="tr-TR" dirty="0" smtClean="0">
                <a:solidFill>
                  <a:srgbClr val="FF0000"/>
                </a:solidFill>
                <a:latin typeface="Calibri" pitchFamily="34" charset="0"/>
                <a:cs typeface="Calibri" pitchFamily="34" charset="0"/>
              </a:rPr>
              <a:t>• </a:t>
            </a:r>
            <a:r>
              <a:rPr lang="tr-TR" dirty="0" smtClean="0">
                <a:latin typeface="Calibri" pitchFamily="34" charset="0"/>
                <a:cs typeface="Calibri" pitchFamily="34" charset="0"/>
              </a:rPr>
              <a:t>Kimyasal ve biyolojik maddeler,</a:t>
            </a:r>
          </a:p>
          <a:p>
            <a:pPr eaLnBrk="1" fontAlgn="auto" hangingPunct="1">
              <a:spcAft>
                <a:spcPts val="0"/>
              </a:spcAft>
              <a:buFont typeface="Arial" pitchFamily="34" charset="0"/>
              <a:buNone/>
              <a:defRPr/>
            </a:pPr>
            <a:r>
              <a:rPr lang="tr-TR" dirty="0" smtClean="0">
                <a:latin typeface="Calibri" pitchFamily="34" charset="0"/>
                <a:cs typeface="Calibri" pitchFamily="34" charset="0"/>
              </a:rPr>
              <a:t>		</a:t>
            </a:r>
            <a:r>
              <a:rPr lang="tr-TR" dirty="0" smtClean="0">
                <a:solidFill>
                  <a:srgbClr val="FF0000"/>
                </a:solidFill>
                <a:latin typeface="Calibri" pitchFamily="34" charset="0"/>
                <a:cs typeface="Calibri" pitchFamily="34" charset="0"/>
              </a:rPr>
              <a:t>•</a:t>
            </a:r>
            <a:r>
              <a:rPr lang="tr-TR" dirty="0" smtClean="0">
                <a:latin typeface="Calibri" pitchFamily="34" charset="0"/>
                <a:cs typeface="Calibri" pitchFamily="34" charset="0"/>
              </a:rPr>
              <a:t> Malzeme Güvenlik Bilgi Formları (MSDS),</a:t>
            </a:r>
          </a:p>
          <a:p>
            <a:pPr eaLnBrk="1" fontAlgn="auto" hangingPunct="1">
              <a:spcAft>
                <a:spcPts val="0"/>
              </a:spcAft>
              <a:buFont typeface="Arial" pitchFamily="34" charset="0"/>
              <a:buNone/>
              <a:defRPr/>
            </a:pPr>
            <a:r>
              <a:rPr lang="tr-TR" dirty="0" smtClean="0">
                <a:latin typeface="Calibri" pitchFamily="34" charset="0"/>
                <a:cs typeface="Calibri" pitchFamily="34" charset="0"/>
              </a:rPr>
              <a:t>		</a:t>
            </a:r>
            <a:r>
              <a:rPr lang="tr-TR" dirty="0" smtClean="0">
                <a:solidFill>
                  <a:srgbClr val="FF0000"/>
                </a:solidFill>
                <a:latin typeface="Calibri" pitchFamily="34" charset="0"/>
                <a:cs typeface="Calibri" pitchFamily="34" charset="0"/>
              </a:rPr>
              <a:t>• </a:t>
            </a:r>
            <a:r>
              <a:rPr lang="tr-TR" dirty="0" smtClean="0">
                <a:latin typeface="Calibri" pitchFamily="34" charset="0"/>
                <a:cs typeface="Calibri" pitchFamily="34" charset="0"/>
              </a:rPr>
              <a:t>Yöntemler, görevler,</a:t>
            </a:r>
          </a:p>
          <a:p>
            <a:pPr eaLnBrk="1" fontAlgn="auto" hangingPunct="1">
              <a:spcAft>
                <a:spcPts val="0"/>
              </a:spcAft>
              <a:buFont typeface="Arial" pitchFamily="34" charset="0"/>
              <a:buNone/>
              <a:defRPr/>
            </a:pPr>
            <a:r>
              <a:rPr lang="tr-TR" dirty="0" smtClean="0">
                <a:latin typeface="Calibri" pitchFamily="34" charset="0"/>
                <a:cs typeface="Calibri" pitchFamily="34" charset="0"/>
              </a:rPr>
              <a:t>		</a:t>
            </a:r>
            <a:r>
              <a:rPr lang="tr-TR" dirty="0" smtClean="0">
                <a:solidFill>
                  <a:srgbClr val="FF0000"/>
                </a:solidFill>
                <a:latin typeface="Calibri" pitchFamily="34" charset="0"/>
                <a:cs typeface="Calibri" pitchFamily="34" charset="0"/>
              </a:rPr>
              <a:t>• </a:t>
            </a:r>
            <a:r>
              <a:rPr lang="tr-TR" dirty="0" smtClean="0">
                <a:latin typeface="Calibri" pitchFamily="34" charset="0"/>
                <a:cs typeface="Calibri" pitchFamily="34" charset="0"/>
              </a:rPr>
              <a:t>İnceleme raporları,</a:t>
            </a:r>
          </a:p>
          <a:p>
            <a:pPr eaLnBrk="1" fontAlgn="auto" hangingPunct="1">
              <a:spcAft>
                <a:spcPts val="0"/>
              </a:spcAft>
              <a:buFont typeface="Arial" pitchFamily="34" charset="0"/>
              <a:buNone/>
              <a:defRPr/>
            </a:pPr>
            <a:r>
              <a:rPr lang="tr-TR" dirty="0" smtClean="0">
                <a:latin typeface="Calibri" pitchFamily="34" charset="0"/>
                <a:cs typeface="Calibri" pitchFamily="34" charset="0"/>
              </a:rPr>
              <a:t>		</a:t>
            </a:r>
            <a:r>
              <a:rPr lang="tr-TR" dirty="0" smtClean="0">
                <a:solidFill>
                  <a:srgbClr val="FF0000"/>
                </a:solidFill>
                <a:latin typeface="Calibri" pitchFamily="34" charset="0"/>
                <a:cs typeface="Calibri" pitchFamily="34" charset="0"/>
              </a:rPr>
              <a:t>•</a:t>
            </a:r>
            <a:r>
              <a:rPr lang="tr-TR" dirty="0" smtClean="0">
                <a:latin typeface="Calibri" pitchFamily="34" charset="0"/>
                <a:cs typeface="Calibri" pitchFamily="34" charset="0"/>
              </a:rPr>
              <a:t> Profesyonel destek, uzmanlık</a:t>
            </a:r>
          </a:p>
          <a:p>
            <a:pPr eaLnBrk="1" fontAlgn="auto" hangingPunct="1">
              <a:spcAft>
                <a:spcPts val="0"/>
              </a:spcAft>
              <a:buFont typeface="Arial" pitchFamily="34" charset="0"/>
              <a:buNone/>
              <a:defRPr/>
            </a:pPr>
            <a:r>
              <a:rPr lang="tr-TR" dirty="0" smtClean="0">
                <a:latin typeface="Calibri" pitchFamily="34" charset="0"/>
                <a:cs typeface="Calibri" pitchFamily="34" charset="0"/>
              </a:rPr>
              <a:t>		</a:t>
            </a:r>
            <a:r>
              <a:rPr lang="tr-TR" dirty="0" smtClean="0">
                <a:solidFill>
                  <a:srgbClr val="FF0000"/>
                </a:solidFill>
                <a:latin typeface="Calibri" pitchFamily="34" charset="0"/>
                <a:cs typeface="Calibri" pitchFamily="34" charset="0"/>
              </a:rPr>
              <a:t>• </a:t>
            </a:r>
            <a:r>
              <a:rPr lang="tr-TR" dirty="0" smtClean="0">
                <a:latin typeface="Calibri" pitchFamily="34" charset="0"/>
                <a:cs typeface="Calibri" pitchFamily="34" charset="0"/>
              </a:rPr>
              <a:t>Tıbbi/ilk yardım raporları,</a:t>
            </a:r>
          </a:p>
          <a:p>
            <a:pPr eaLnBrk="1" fontAlgn="auto" hangingPunct="1">
              <a:spcAft>
                <a:spcPts val="0"/>
              </a:spcAft>
              <a:buFont typeface="Arial" pitchFamily="34" charset="0"/>
              <a:buNone/>
              <a:defRPr/>
            </a:pPr>
            <a:r>
              <a:rPr lang="tr-TR" dirty="0" smtClean="0">
                <a:latin typeface="Calibri" pitchFamily="34" charset="0"/>
                <a:cs typeface="Calibri" pitchFamily="34" charset="0"/>
              </a:rPr>
              <a:t>		</a:t>
            </a:r>
            <a:r>
              <a:rPr lang="tr-TR" dirty="0" smtClean="0">
                <a:solidFill>
                  <a:srgbClr val="FF0000"/>
                </a:solidFill>
                <a:latin typeface="Calibri" pitchFamily="34" charset="0"/>
                <a:cs typeface="Calibri" pitchFamily="34" charset="0"/>
              </a:rPr>
              <a:t>• </a:t>
            </a:r>
            <a:r>
              <a:rPr lang="tr-TR" dirty="0" smtClean="0">
                <a:latin typeface="Calibri" pitchFamily="34" charset="0"/>
                <a:cs typeface="Calibri" pitchFamily="34" charset="0"/>
              </a:rPr>
              <a:t>Sağlık riskleri taramasıdır</a:t>
            </a:r>
          </a:p>
          <a:p>
            <a:pPr eaLnBrk="1" fontAlgn="auto" hangingPunct="1">
              <a:spcAft>
                <a:spcPts val="0"/>
              </a:spcAft>
              <a:buFont typeface="Arial" pitchFamily="34" charset="0"/>
              <a:buChar char="•"/>
              <a:defRPr/>
            </a:pPr>
            <a:endParaRPr lang="tr-TR" dirty="0"/>
          </a:p>
        </p:txBody>
      </p:sp>
      <p:sp>
        <p:nvSpPr>
          <p:cNvPr id="5" name="1 Başlık"/>
          <p:cNvSpPr>
            <a:spLocks noGrp="1"/>
          </p:cNvSpPr>
          <p:nvPr>
            <p:ph type="title"/>
          </p:nvPr>
        </p:nvSpPr>
        <p:spPr>
          <a:xfrm>
            <a:off x="214282" y="1857364"/>
            <a:ext cx="2819392" cy="641368"/>
          </a:xfrm>
        </p:spPr>
        <p:txBody>
          <a:bodyPr>
            <a:normAutofit fontScale="90000"/>
          </a:bodyPr>
          <a:lstStyle/>
          <a:p>
            <a:pPr eaLnBrk="1" hangingPunct="1"/>
            <a:r>
              <a:rPr lang="tr-TR" sz="3200" b="1" dirty="0" smtClean="0">
                <a:solidFill>
                  <a:srgbClr val="FF0000"/>
                </a:solidFill>
                <a:latin typeface="Calibri" pitchFamily="34" charset="0"/>
                <a:cs typeface="Calibri" pitchFamily="34" charset="0"/>
              </a:rPr>
              <a:t>Risklerin Tespiti</a:t>
            </a:r>
          </a:p>
        </p:txBody>
      </p:sp>
      <p:sp>
        <p:nvSpPr>
          <p:cNvPr id="6" name="Başlık 3"/>
          <p:cNvSpPr txBox="1">
            <a:spLocks/>
          </p:cNvSpPr>
          <p:nvPr/>
        </p:nvSpPr>
        <p:spPr>
          <a:xfrm>
            <a:off x="714348" y="428604"/>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6.Adım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Tree>
  </p:cSld>
  <p:clrMapOvr>
    <a:masterClrMapping/>
  </p:clrMapOvr>
  <p:transition>
    <p:blinds dir="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71472" y="1785926"/>
            <a:ext cx="7462862" cy="569930"/>
          </a:xfrm>
        </p:spPr>
        <p:txBody>
          <a:bodyPr>
            <a:normAutofit fontScale="90000"/>
          </a:bodyPr>
          <a:lstStyle/>
          <a:p>
            <a:r>
              <a:rPr lang="tr-TR" altLang="tr-TR" sz="3200" b="1" dirty="0" smtClean="0">
                <a:solidFill>
                  <a:srgbClr val="FF0000"/>
                </a:solidFill>
                <a:latin typeface="Calibri" pitchFamily="34" charset="0"/>
              </a:rPr>
              <a:t>Tehlike </a:t>
            </a:r>
            <a:r>
              <a:rPr lang="tr-TR" altLang="tr-TR" sz="3200" b="1" dirty="0">
                <a:solidFill>
                  <a:srgbClr val="FF0000"/>
                </a:solidFill>
                <a:latin typeface="Calibri" pitchFamily="34" charset="0"/>
              </a:rPr>
              <a:t>Kaynakları ve Oluşturdukları </a:t>
            </a:r>
            <a:r>
              <a:rPr lang="tr-TR" altLang="tr-TR" sz="3200" b="1" dirty="0" smtClean="0">
                <a:solidFill>
                  <a:srgbClr val="FF0000"/>
                </a:solidFill>
                <a:latin typeface="Calibri" pitchFamily="34" charset="0"/>
              </a:rPr>
              <a:t>Riskler</a:t>
            </a:r>
            <a:endParaRPr lang="tr-TR" sz="3200" dirty="0">
              <a:solidFill>
                <a:srgbClr val="FF0000"/>
              </a:solidFill>
            </a:endParaRPr>
          </a:p>
        </p:txBody>
      </p:sp>
      <p:pic>
        <p:nvPicPr>
          <p:cNvPr id="6" name="Picture 2"/>
          <p:cNvPicPr>
            <a:picLocks noChangeAspect="1" noChangeArrowheads="1"/>
          </p:cNvPicPr>
          <p:nvPr/>
        </p:nvPicPr>
        <p:blipFill>
          <a:blip r:embed="rId2"/>
          <a:srcRect/>
          <a:stretch>
            <a:fillRect/>
          </a:stretch>
        </p:blipFill>
        <p:spPr bwMode="auto">
          <a:xfrm>
            <a:off x="1357290" y="2500306"/>
            <a:ext cx="6991350" cy="410368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Başlık 3"/>
          <p:cNvSpPr txBox="1">
            <a:spLocks/>
          </p:cNvSpPr>
          <p:nvPr/>
        </p:nvSpPr>
        <p:spPr>
          <a:xfrm>
            <a:off x="714348" y="428604"/>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6.Adım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Tree>
    <p:extLst>
      <p:ext uri="{BB962C8B-B14F-4D97-AF65-F5344CB8AC3E}">
        <p14:creationId xmlns:p14="http://schemas.microsoft.com/office/powerpoint/2010/main" val="7577618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srcRect/>
          <a:stretch>
            <a:fillRect/>
          </a:stretch>
        </p:blipFill>
        <p:spPr bwMode="auto">
          <a:xfrm>
            <a:off x="1142976" y="2357430"/>
            <a:ext cx="6848475" cy="42481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Başlık 1"/>
          <p:cNvSpPr>
            <a:spLocks noGrp="1"/>
          </p:cNvSpPr>
          <p:nvPr>
            <p:ph type="title"/>
          </p:nvPr>
        </p:nvSpPr>
        <p:spPr>
          <a:xfrm>
            <a:off x="785786" y="1714488"/>
            <a:ext cx="7462862" cy="641368"/>
          </a:xfrm>
        </p:spPr>
        <p:txBody>
          <a:bodyPr>
            <a:normAutofit/>
          </a:bodyPr>
          <a:lstStyle/>
          <a:p>
            <a:r>
              <a:rPr lang="tr-TR" altLang="tr-TR" sz="3200" b="1" dirty="0" smtClean="0">
                <a:solidFill>
                  <a:srgbClr val="FF0000"/>
                </a:solidFill>
                <a:latin typeface="Calibri" pitchFamily="34" charset="0"/>
              </a:rPr>
              <a:t>Tehlike </a:t>
            </a:r>
            <a:r>
              <a:rPr lang="tr-TR" altLang="tr-TR" sz="3200" b="1" dirty="0">
                <a:solidFill>
                  <a:srgbClr val="FF0000"/>
                </a:solidFill>
                <a:latin typeface="Calibri" pitchFamily="34" charset="0"/>
              </a:rPr>
              <a:t>Kaynakları ve Oluşturdukları </a:t>
            </a:r>
            <a:r>
              <a:rPr lang="tr-TR" altLang="tr-TR" sz="3200" b="1" dirty="0" smtClean="0">
                <a:solidFill>
                  <a:srgbClr val="FF0000"/>
                </a:solidFill>
                <a:latin typeface="Calibri" pitchFamily="34" charset="0"/>
              </a:rPr>
              <a:t>Riskler</a:t>
            </a:r>
            <a:endParaRPr lang="tr-TR" sz="3200" dirty="0">
              <a:solidFill>
                <a:srgbClr val="FF0000"/>
              </a:solidFill>
            </a:endParaRPr>
          </a:p>
        </p:txBody>
      </p:sp>
      <p:sp>
        <p:nvSpPr>
          <p:cNvPr id="4" name="Başlık 3"/>
          <p:cNvSpPr txBox="1">
            <a:spLocks/>
          </p:cNvSpPr>
          <p:nvPr/>
        </p:nvSpPr>
        <p:spPr>
          <a:xfrm>
            <a:off x="714348" y="428604"/>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6.Adım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Tree>
    <p:extLst>
      <p:ext uri="{BB962C8B-B14F-4D97-AF65-F5344CB8AC3E}">
        <p14:creationId xmlns:p14="http://schemas.microsoft.com/office/powerpoint/2010/main" val="1328951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srcRect/>
          <a:stretch>
            <a:fillRect/>
          </a:stretch>
        </p:blipFill>
        <p:spPr bwMode="auto">
          <a:xfrm>
            <a:off x="1331640" y="1816100"/>
            <a:ext cx="6981825" cy="50419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Başlık 3"/>
          <p:cNvSpPr txBox="1">
            <a:spLocks/>
          </p:cNvSpPr>
          <p:nvPr/>
        </p:nvSpPr>
        <p:spPr>
          <a:xfrm>
            <a:off x="714348" y="428604"/>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6.Adım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Tree>
    <p:extLst>
      <p:ext uri="{BB962C8B-B14F-4D97-AF65-F5344CB8AC3E}">
        <p14:creationId xmlns:p14="http://schemas.microsoft.com/office/powerpoint/2010/main" val="41710358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srcRect/>
          <a:stretch>
            <a:fillRect/>
          </a:stretch>
        </p:blipFill>
        <p:spPr bwMode="auto">
          <a:xfrm>
            <a:off x="1331640" y="1844824"/>
            <a:ext cx="6848475" cy="47529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Başlık 3"/>
          <p:cNvSpPr txBox="1">
            <a:spLocks/>
          </p:cNvSpPr>
          <p:nvPr/>
        </p:nvSpPr>
        <p:spPr>
          <a:xfrm>
            <a:off x="714348" y="428604"/>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6.Adım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Tree>
    <p:extLst>
      <p:ext uri="{BB962C8B-B14F-4D97-AF65-F5344CB8AC3E}">
        <p14:creationId xmlns:p14="http://schemas.microsoft.com/office/powerpoint/2010/main" val="16809668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srcRect/>
          <a:stretch>
            <a:fillRect/>
          </a:stretch>
        </p:blipFill>
        <p:spPr bwMode="auto">
          <a:xfrm>
            <a:off x="1259632" y="1744137"/>
            <a:ext cx="7086600" cy="511333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Başlık 3"/>
          <p:cNvSpPr txBox="1">
            <a:spLocks/>
          </p:cNvSpPr>
          <p:nvPr/>
        </p:nvSpPr>
        <p:spPr>
          <a:xfrm>
            <a:off x="714348" y="428604"/>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6.Adım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Tree>
    <p:extLst>
      <p:ext uri="{BB962C8B-B14F-4D97-AF65-F5344CB8AC3E}">
        <p14:creationId xmlns:p14="http://schemas.microsoft.com/office/powerpoint/2010/main" val="16654077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1043608" y="1874008"/>
            <a:ext cx="7172325" cy="4968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Başlık 3"/>
          <p:cNvSpPr txBox="1">
            <a:spLocks/>
          </p:cNvSpPr>
          <p:nvPr/>
        </p:nvSpPr>
        <p:spPr>
          <a:xfrm>
            <a:off x="714348" y="428604"/>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6.Adım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Tree>
    <p:extLst>
      <p:ext uri="{BB962C8B-B14F-4D97-AF65-F5344CB8AC3E}">
        <p14:creationId xmlns:p14="http://schemas.microsoft.com/office/powerpoint/2010/main" val="2067050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Grp="1" noChangeAspect="1" noChangeArrowheads="1"/>
          </p:cNvPicPr>
          <p:nvPr>
            <p:ph idx="1"/>
          </p:nvPr>
        </p:nvPicPr>
        <p:blipFill>
          <a:blip r:embed="rId2"/>
          <a:srcRect l="18536" t="24236" r="13393" b="29500"/>
          <a:stretch>
            <a:fillRect/>
          </a:stretch>
        </p:blipFill>
        <p:spPr bwMode="auto">
          <a:xfrm>
            <a:off x="612775" y="2407022"/>
            <a:ext cx="8153400" cy="3115518"/>
          </a:xfrm>
          <a:prstGeom prst="rect">
            <a:avLst/>
          </a:prstGeom>
          <a:noFill/>
          <a:ln w="9525">
            <a:noFill/>
            <a:miter lim="800000"/>
            <a:headEnd/>
            <a:tailEnd/>
          </a:ln>
        </p:spPr>
      </p:pic>
      <p:sp>
        <p:nvSpPr>
          <p:cNvPr id="5" name="Başlık 3"/>
          <p:cNvSpPr txBox="1">
            <a:spLocks/>
          </p:cNvSpPr>
          <p:nvPr/>
        </p:nvSpPr>
        <p:spPr>
          <a:xfrm>
            <a:off x="714348" y="428604"/>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6.Adım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1500174"/>
            <a:ext cx="9144000" cy="720725"/>
          </a:xfrm>
          <a:prstGeom prst="rect">
            <a:avLst/>
          </a:prstGeom>
          <a:noFill/>
          <a:ln w="9525">
            <a:noFill/>
            <a:miter lim="800000"/>
            <a:headEnd/>
            <a:tailEnd/>
          </a:ln>
        </p:spPr>
        <p:txBody>
          <a:bodyPr anchor="ctr"/>
          <a:lstStyle/>
          <a:p>
            <a:pPr algn="ctr" fontAlgn="auto">
              <a:spcBef>
                <a:spcPts val="0"/>
              </a:spcBef>
              <a:spcAft>
                <a:spcPts val="0"/>
              </a:spcAft>
              <a:defRPr/>
            </a:pPr>
            <a:r>
              <a:rPr lang="tr-TR" sz="2400" dirty="0" smtClean="0">
                <a:solidFill>
                  <a:srgbClr val="FF0000"/>
                </a:solidFill>
                <a:effectLst>
                  <a:outerShdw blurRad="38100" dist="38100" dir="2700000" algn="tl">
                    <a:srgbClr val="C0C0C0"/>
                  </a:outerShdw>
                </a:effectLst>
                <a:latin typeface="Calibri" pitchFamily="34" charset="0"/>
                <a:cs typeface="Calibri" pitchFamily="34" charset="0"/>
              </a:rPr>
              <a:t>İş Sağlığı Ve Güvenliği Kontrol Listeleri</a:t>
            </a:r>
            <a:endParaRPr lang="tr-TR" sz="2400" dirty="0">
              <a:solidFill>
                <a:srgbClr val="FF0000"/>
              </a:solidFill>
              <a:effectLst>
                <a:outerShdw blurRad="38100" dist="38100" dir="2700000" algn="tl">
                  <a:srgbClr val="C0C0C0"/>
                </a:outerShdw>
              </a:effectLst>
              <a:latin typeface="Calibri" pitchFamily="34" charset="0"/>
              <a:cs typeface="Calibri" pitchFamily="34" charset="0"/>
            </a:endParaRPr>
          </a:p>
        </p:txBody>
      </p:sp>
      <p:graphicFrame>
        <p:nvGraphicFramePr>
          <p:cNvPr id="9" name="8 Tablo"/>
          <p:cNvGraphicFramePr>
            <a:graphicFrameLocks noGrp="1"/>
          </p:cNvGraphicFramePr>
          <p:nvPr/>
        </p:nvGraphicFramePr>
        <p:xfrm>
          <a:off x="214282" y="2071649"/>
          <a:ext cx="8715375" cy="4786351"/>
        </p:xfrm>
        <a:graphic>
          <a:graphicData uri="http://schemas.openxmlformats.org/drawingml/2006/table">
            <a:tbl>
              <a:tblPr/>
              <a:tblGrid>
                <a:gridCol w="952767"/>
                <a:gridCol w="3011419"/>
                <a:gridCol w="323261"/>
                <a:gridCol w="952767"/>
                <a:gridCol w="3475161"/>
              </a:tblGrid>
              <a:tr h="387131">
                <a:tc>
                  <a:txBody>
                    <a:bodyPr/>
                    <a:lstStyle/>
                    <a:p>
                      <a:pPr algn="ctr" rtl="0" fontAlgn="t"/>
                      <a:r>
                        <a:rPr lang="tr-TR" sz="1000" b="1" i="0" u="none" strike="noStrike" dirty="0">
                          <a:solidFill>
                            <a:srgbClr val="000000"/>
                          </a:solidFill>
                          <a:latin typeface="Times New Roman"/>
                        </a:rPr>
                        <a:t>KONTROL LİSTESİ NO</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tr-TR" sz="1000" b="1" i="0" u="none" strike="noStrike" dirty="0" smtClean="0">
                          <a:solidFill>
                            <a:srgbClr val="000000"/>
                          </a:solidFill>
                          <a:latin typeface="Times New Roman"/>
                        </a:rPr>
                        <a:t>   KONTROL </a:t>
                      </a:r>
                      <a:r>
                        <a:rPr lang="tr-TR" sz="1000" b="1" i="0" u="none" strike="noStrike" dirty="0">
                          <a:solidFill>
                            <a:srgbClr val="000000"/>
                          </a:solidFill>
                          <a:latin typeface="Times New Roman"/>
                        </a:rPr>
                        <a:t>LİSTESİ ADI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800" b="1" i="0" u="none" strike="noStrike" dirty="0">
                          <a:solidFill>
                            <a:srgbClr val="000000"/>
                          </a:solidFill>
                          <a:latin typeface="Calibri"/>
                        </a:rPr>
                        <a:t> </a:t>
                      </a:r>
                    </a:p>
                  </a:txBody>
                  <a:tcPr marL="6486" marR="6486" marT="64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t"/>
                      <a:r>
                        <a:rPr lang="tr-TR" sz="1000" b="1" i="0" u="none" strike="noStrike" dirty="0">
                          <a:solidFill>
                            <a:srgbClr val="000000"/>
                          </a:solidFill>
                          <a:latin typeface="Times New Roman"/>
                        </a:rPr>
                        <a:t>KONTROL LİSTESİ NO</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tr-TR" sz="1000" b="1" i="0" u="none" strike="noStrike" dirty="0" smtClean="0">
                          <a:solidFill>
                            <a:srgbClr val="000000"/>
                          </a:solidFill>
                          <a:latin typeface="Times New Roman"/>
                        </a:rPr>
                        <a:t>   KONTROL </a:t>
                      </a:r>
                      <a:r>
                        <a:rPr lang="tr-TR" sz="1000" b="1" i="0" u="none" strike="noStrike" dirty="0">
                          <a:solidFill>
                            <a:srgbClr val="000000"/>
                          </a:solidFill>
                          <a:latin typeface="Times New Roman"/>
                        </a:rPr>
                        <a:t>LİSTESİ ADI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19961">
                <a:tc>
                  <a:txBody>
                    <a:bodyPr/>
                    <a:lstStyle/>
                    <a:p>
                      <a:pPr algn="ctr" rtl="0" fontAlgn="ctr"/>
                      <a:r>
                        <a:rPr lang="tr-TR" sz="1000" b="1" i="0" u="none" strike="noStrike" dirty="0">
                          <a:solidFill>
                            <a:srgbClr val="000000"/>
                          </a:solidFill>
                          <a:latin typeface="Times New Roman"/>
                        </a:rPr>
                        <a:t>KL - 01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OKUL ORTAK KULLANIM ALANLARI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- 21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smtClean="0">
                          <a:solidFill>
                            <a:srgbClr val="000000"/>
                          </a:solidFill>
                          <a:latin typeface="Times New Roman"/>
                        </a:rPr>
                        <a:t>TEHLİKELİ </a:t>
                      </a:r>
                      <a:r>
                        <a:rPr lang="tr-TR" sz="1000" b="1" i="0" u="none" strike="noStrike" dirty="0">
                          <a:solidFill>
                            <a:srgbClr val="000000"/>
                          </a:solidFill>
                          <a:latin typeface="Times New Roman"/>
                        </a:rPr>
                        <a:t>YÜZEYLERE SAHİP NESNE VE AKSAMLAR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961">
                <a:tc>
                  <a:txBody>
                    <a:bodyPr/>
                    <a:lstStyle/>
                    <a:p>
                      <a:pPr algn="ctr" rtl="0" fontAlgn="ctr"/>
                      <a:r>
                        <a:rPr lang="tr-TR" sz="1000" b="1" i="0" u="none" strike="noStrike" dirty="0">
                          <a:solidFill>
                            <a:srgbClr val="000000"/>
                          </a:solidFill>
                          <a:latin typeface="Times New Roman"/>
                        </a:rPr>
                        <a:t>KL - 02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ACİL PLAN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- 22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smtClean="0">
                          <a:solidFill>
                            <a:srgbClr val="000000"/>
                          </a:solidFill>
                          <a:latin typeface="Times New Roman"/>
                        </a:rPr>
                        <a:t>KONTROLSÜZ </a:t>
                      </a:r>
                      <a:r>
                        <a:rPr lang="tr-TR" sz="1000" b="1" i="0" u="none" strike="noStrike" dirty="0">
                          <a:solidFill>
                            <a:srgbClr val="000000"/>
                          </a:solidFill>
                          <a:latin typeface="Times New Roman"/>
                        </a:rPr>
                        <a:t>HAREKETE GEÇEBİLECEK NESNELER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961">
                <a:tc>
                  <a:txBody>
                    <a:bodyPr/>
                    <a:lstStyle/>
                    <a:p>
                      <a:pPr algn="ctr" rtl="0" fontAlgn="ctr"/>
                      <a:r>
                        <a:rPr lang="tr-TR" sz="1000" b="1" i="0" u="none" strike="noStrike" dirty="0">
                          <a:solidFill>
                            <a:srgbClr val="000000"/>
                          </a:solidFill>
                          <a:latin typeface="Times New Roman"/>
                        </a:rPr>
                        <a:t>KL - 03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ATÖLYELER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- 23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smtClean="0">
                          <a:solidFill>
                            <a:srgbClr val="000000"/>
                          </a:solidFill>
                          <a:latin typeface="Times New Roman"/>
                        </a:rPr>
                        <a:t>SOĞUK/SICAK  </a:t>
                      </a:r>
                      <a:r>
                        <a:rPr lang="tr-TR" sz="1000" b="1" i="0" u="none" strike="noStrike" dirty="0">
                          <a:solidFill>
                            <a:srgbClr val="000000"/>
                          </a:solidFill>
                          <a:latin typeface="Times New Roman"/>
                        </a:rPr>
                        <a:t>MADDE VEYA ARAÇLARLA TEMAS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961">
                <a:tc>
                  <a:txBody>
                    <a:bodyPr/>
                    <a:lstStyle/>
                    <a:p>
                      <a:pPr algn="ctr" rtl="0" fontAlgn="ctr"/>
                      <a:r>
                        <a:rPr lang="tr-TR" sz="1000" b="1" i="0" u="none" strike="noStrike" dirty="0">
                          <a:solidFill>
                            <a:srgbClr val="000000"/>
                          </a:solidFill>
                          <a:latin typeface="Times New Roman"/>
                        </a:rPr>
                        <a:t>KL - 04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LABORATUAR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- 24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smtClean="0">
                          <a:solidFill>
                            <a:srgbClr val="000000"/>
                          </a:solidFill>
                          <a:latin typeface="Times New Roman"/>
                        </a:rPr>
                        <a:t>AYDINLATMA   </a:t>
                      </a:r>
                      <a:endParaRPr lang="tr-TR" sz="10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961">
                <a:tc>
                  <a:txBody>
                    <a:bodyPr/>
                    <a:lstStyle/>
                    <a:p>
                      <a:pPr algn="ctr" rtl="0" fontAlgn="ctr"/>
                      <a:r>
                        <a:rPr lang="tr-TR" sz="1000" b="1" i="0" u="none" strike="noStrike" dirty="0">
                          <a:solidFill>
                            <a:srgbClr val="000000"/>
                          </a:solidFill>
                          <a:latin typeface="Times New Roman"/>
                        </a:rPr>
                        <a:t>KL - 05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KANTİN VE KAFETERYA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- 25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İÇ İKLİM KOŞULLARI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961">
                <a:tc>
                  <a:txBody>
                    <a:bodyPr/>
                    <a:lstStyle/>
                    <a:p>
                      <a:pPr algn="ctr" rtl="0" fontAlgn="ctr"/>
                      <a:r>
                        <a:rPr lang="tr-TR" sz="1000" b="1" i="0" u="none" strike="noStrike" dirty="0">
                          <a:solidFill>
                            <a:srgbClr val="000000"/>
                          </a:solidFill>
                          <a:latin typeface="Times New Roman"/>
                        </a:rPr>
                        <a:t>KL - 06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GENEL TEMİZLİK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- 26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YÜKSEKTE ÇALIŞMA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961">
                <a:tc>
                  <a:txBody>
                    <a:bodyPr/>
                    <a:lstStyle/>
                    <a:p>
                      <a:pPr algn="ctr" rtl="0" fontAlgn="ctr"/>
                      <a:r>
                        <a:rPr lang="tr-TR" sz="1000" b="1" i="0" u="none" strike="noStrike" dirty="0">
                          <a:solidFill>
                            <a:srgbClr val="000000"/>
                          </a:solidFill>
                          <a:latin typeface="Times New Roman"/>
                        </a:rPr>
                        <a:t>KL - 07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SINIFLAR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- 27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MAKİNALARIN HAREKETLİ PARÇALARI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961">
                <a:tc>
                  <a:txBody>
                    <a:bodyPr/>
                    <a:lstStyle/>
                    <a:p>
                      <a:pPr algn="ctr" rtl="0" fontAlgn="ctr"/>
                      <a:r>
                        <a:rPr lang="tr-TR" sz="1000" b="1" i="0" u="none" strike="noStrike" dirty="0">
                          <a:solidFill>
                            <a:srgbClr val="000000"/>
                          </a:solidFill>
                          <a:latin typeface="Times New Roman"/>
                        </a:rPr>
                        <a:t>KL - 08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KORİDORLAR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- 28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EL ALETLERİ VE EKİPMANLARI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961">
                <a:tc>
                  <a:txBody>
                    <a:bodyPr/>
                    <a:lstStyle/>
                    <a:p>
                      <a:pPr algn="ctr" rtl="0" fontAlgn="ctr"/>
                      <a:r>
                        <a:rPr lang="tr-TR" sz="1000" b="1" i="0" u="none" strike="noStrike" dirty="0">
                          <a:solidFill>
                            <a:srgbClr val="000000"/>
                          </a:solidFill>
                          <a:latin typeface="Times New Roman"/>
                        </a:rPr>
                        <a:t>KL - 09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OKUL ARAÇLARI VE SERVİSLER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- 29 B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ELEKTRİKLİ TESİSAT VE EKİPMANLAR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961">
                <a:tc>
                  <a:txBody>
                    <a:bodyPr/>
                    <a:lstStyle/>
                    <a:p>
                      <a:pPr algn="ctr" rtl="0" fontAlgn="ctr"/>
                      <a:r>
                        <a:rPr lang="tr-TR" sz="1200" b="1" i="0" u="none" strike="noStrike" dirty="0">
                          <a:solidFill>
                            <a:srgbClr val="C00000"/>
                          </a:solidFill>
                          <a:latin typeface="Times New Roman"/>
                        </a:rPr>
                        <a:t>KL - 10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200" b="1" i="0" u="none" strike="noStrike" dirty="0">
                          <a:solidFill>
                            <a:srgbClr val="C00000"/>
                          </a:solidFill>
                          <a:latin typeface="Times New Roman"/>
                        </a:rPr>
                        <a:t>TOPLANTI SALONU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- 30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TAŞLAMA TAŞI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961">
                <a:tc>
                  <a:txBody>
                    <a:bodyPr/>
                    <a:lstStyle/>
                    <a:p>
                      <a:pPr algn="ctr" rtl="0" fontAlgn="ctr"/>
                      <a:r>
                        <a:rPr lang="tr-TR" sz="1000" b="1" i="0" u="none" strike="noStrike" dirty="0">
                          <a:solidFill>
                            <a:srgbClr val="000000"/>
                          </a:solidFill>
                          <a:latin typeface="Times New Roman"/>
                        </a:rPr>
                        <a:t>KL - 11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OKUL DIŞI AKTİVİTELER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- 31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KAYNAK-KESİM- KAPLAMA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961">
                <a:tc>
                  <a:txBody>
                    <a:bodyPr/>
                    <a:lstStyle/>
                    <a:p>
                      <a:pPr algn="ctr" rtl="0" fontAlgn="ctr"/>
                      <a:r>
                        <a:rPr lang="tr-TR" sz="1000" b="1" i="0" u="none" strike="noStrike" dirty="0">
                          <a:solidFill>
                            <a:srgbClr val="000000"/>
                          </a:solidFill>
                          <a:latin typeface="Times New Roman"/>
                        </a:rPr>
                        <a:t>KL - 12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MÜZİK ODASI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- 32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BASINÇLI KAPLAR VE TESİSATLAR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961">
                <a:tc>
                  <a:txBody>
                    <a:bodyPr/>
                    <a:lstStyle/>
                    <a:p>
                      <a:pPr algn="ctr" rtl="0" fontAlgn="ctr"/>
                      <a:r>
                        <a:rPr lang="tr-TR" sz="1000" b="1" i="0" u="none" strike="noStrike" dirty="0">
                          <a:solidFill>
                            <a:srgbClr val="000000"/>
                          </a:solidFill>
                          <a:latin typeface="Times New Roman"/>
                        </a:rPr>
                        <a:t>KL - 13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SANAT ODASI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- 33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BASINÇLI GAZ TÜPLERİ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961">
                <a:tc>
                  <a:txBody>
                    <a:bodyPr/>
                    <a:lstStyle/>
                    <a:p>
                      <a:pPr algn="ctr" rtl="0" fontAlgn="ctr"/>
                      <a:r>
                        <a:rPr lang="tr-TR" sz="1000" b="1" i="0" u="none" strike="noStrike" dirty="0">
                          <a:solidFill>
                            <a:srgbClr val="000000"/>
                          </a:solidFill>
                          <a:latin typeface="Times New Roman"/>
                        </a:rPr>
                        <a:t>KL - 14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ISLAK HACİMLER ( WC VE DUŞLAR )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- 34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VİNÇLER VE KALDIRMA MAKİNALARI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961">
                <a:tc>
                  <a:txBody>
                    <a:bodyPr/>
                    <a:lstStyle/>
                    <a:p>
                      <a:pPr algn="ctr" rtl="0" fontAlgn="ctr"/>
                      <a:r>
                        <a:rPr lang="tr-TR" sz="1000" b="1" i="0" u="none" strike="noStrike" dirty="0">
                          <a:solidFill>
                            <a:srgbClr val="000000"/>
                          </a:solidFill>
                          <a:latin typeface="Times New Roman"/>
                        </a:rPr>
                        <a:t>KL - 15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SPOR SALONLARI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- 35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YANGIN VE PATLAMA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961">
                <a:tc>
                  <a:txBody>
                    <a:bodyPr/>
                    <a:lstStyle/>
                    <a:p>
                      <a:pPr algn="ctr" rtl="0" fontAlgn="ctr"/>
                      <a:r>
                        <a:rPr lang="tr-TR" sz="1000" b="1" i="0" u="none" strike="noStrike" dirty="0">
                          <a:solidFill>
                            <a:srgbClr val="000000"/>
                          </a:solidFill>
                          <a:latin typeface="Times New Roman"/>
                        </a:rPr>
                        <a:t>KL - 16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YÜZME HAVUZU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- 36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GÜRÜLTÜ VE TİTREŞİM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961">
                <a:tc>
                  <a:txBody>
                    <a:bodyPr/>
                    <a:lstStyle/>
                    <a:p>
                      <a:pPr algn="ctr" rtl="0" fontAlgn="ctr"/>
                      <a:r>
                        <a:rPr lang="tr-TR" sz="1000" b="1" i="0" u="none" strike="noStrike" dirty="0">
                          <a:solidFill>
                            <a:srgbClr val="000000"/>
                          </a:solidFill>
                          <a:latin typeface="Times New Roman"/>
                        </a:rPr>
                        <a:t>KL - 17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KAZAN DAİRELERİ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- 37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KİMYASAL GÜVENLİK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961">
                <a:tc>
                  <a:txBody>
                    <a:bodyPr/>
                    <a:lstStyle/>
                    <a:p>
                      <a:pPr algn="ctr" rtl="0" fontAlgn="ctr"/>
                      <a:r>
                        <a:rPr lang="tr-TR" sz="1000" b="1" i="0" u="none" strike="noStrike" dirty="0">
                          <a:solidFill>
                            <a:srgbClr val="000000"/>
                          </a:solidFill>
                          <a:latin typeface="Times New Roman"/>
                        </a:rPr>
                        <a:t>KL - 18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ERGONOMİ-BEDENSEL İŞLER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100" b="1" i="0" u="none" strike="noStrike" dirty="0">
                          <a:solidFill>
                            <a:srgbClr val="000000"/>
                          </a:solidFill>
                          <a:latin typeface="Times New Roman"/>
                        </a:rPr>
                        <a:t>KL - 38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100" b="1" i="0" u="none" strike="noStrike" dirty="0">
                          <a:solidFill>
                            <a:srgbClr val="000000"/>
                          </a:solidFill>
                          <a:latin typeface="Times New Roman"/>
                        </a:rPr>
                        <a:t>KİMYASAL ATIKLAR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961">
                <a:tc>
                  <a:txBody>
                    <a:bodyPr/>
                    <a:lstStyle/>
                    <a:p>
                      <a:pPr algn="ctr" rtl="0" fontAlgn="ctr"/>
                      <a:r>
                        <a:rPr lang="tr-TR" sz="1000" b="1" i="0" u="none" strike="noStrike" dirty="0">
                          <a:solidFill>
                            <a:srgbClr val="000000"/>
                          </a:solidFill>
                          <a:latin typeface="Times New Roman"/>
                        </a:rPr>
                        <a:t>KL - 19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ERGONOMİ-BÜRO İŞLERİ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- 39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EKRANLI ARAÇLAR VE BİLGİSAYARLAR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961">
                <a:tc>
                  <a:txBody>
                    <a:bodyPr/>
                    <a:lstStyle/>
                    <a:p>
                      <a:pPr algn="ctr" rtl="0" fontAlgn="ctr"/>
                      <a:r>
                        <a:rPr lang="tr-TR" sz="1000" b="1" i="0" u="none" strike="noStrike" dirty="0">
                          <a:solidFill>
                            <a:srgbClr val="000000"/>
                          </a:solidFill>
                          <a:latin typeface="Times New Roman"/>
                        </a:rPr>
                        <a:t>KL - 20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İŞ İSTASYONU VEYA TEZGAHI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800" b="1" i="0" u="none" strike="noStrike" dirty="0">
                        <a:solidFill>
                          <a:srgbClr val="000000"/>
                        </a:solidFill>
                        <a:latin typeface="Calibri"/>
                      </a:endParaRPr>
                    </a:p>
                  </a:txBody>
                  <a:tcPr marL="6486" marR="6486" marT="648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1" i="0" u="none" strike="noStrike" dirty="0">
                        <a:solidFill>
                          <a:srgbClr val="000000"/>
                        </a:solidFill>
                        <a:latin typeface="Calibri"/>
                      </a:endParaRPr>
                    </a:p>
                  </a:txBody>
                  <a:tcPr marL="6486" marR="6486" marT="648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8" name="Başlık 3"/>
          <p:cNvSpPr>
            <a:spLocks noGrp="1"/>
          </p:cNvSpPr>
          <p:nvPr>
            <p:ph type="title"/>
          </p:nvPr>
        </p:nvSpPr>
        <p:spPr>
          <a:xfrm>
            <a:off x="971600" y="0"/>
            <a:ext cx="7712968" cy="857232"/>
          </a:xfrm>
        </p:spPr>
        <p:txBody>
          <a:bodyPr anchor="ctr">
            <a:noAutofit/>
          </a:bodyPr>
          <a:lstStyle/>
          <a:p>
            <a:pPr algn="l"/>
            <a:r>
              <a:rPr lang="tr-TR" sz="4000" b="1" dirty="0" smtClean="0">
                <a:solidFill>
                  <a:schemeClr val="bg1"/>
                </a:solidFill>
                <a:ea typeface="Times New Roman"/>
              </a:rPr>
              <a:t>RİSK DEĞERLENDİRİLMESİ</a:t>
            </a:r>
            <a:endParaRPr lang="tr-TR" sz="4000" dirty="0" smtClean="0">
              <a:solidFill>
                <a:schemeClr val="bg1"/>
              </a:solidFill>
              <a:ea typeface="Times New Roman"/>
            </a:endParaRPr>
          </a:p>
        </p:txBody>
      </p:sp>
      <p:sp>
        <p:nvSpPr>
          <p:cNvPr id="5" name="Başlık 3"/>
          <p:cNvSpPr txBox="1">
            <a:spLocks/>
          </p:cNvSpPr>
          <p:nvPr/>
        </p:nvSpPr>
        <p:spPr>
          <a:xfrm>
            <a:off x="714348" y="428604"/>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6.Adım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285720" y="2571744"/>
            <a:ext cx="5602413" cy="1438702"/>
          </a:xfrm>
        </p:spPr>
        <p:txBody>
          <a:bodyPr>
            <a:normAutofit/>
          </a:bodyPr>
          <a:lstStyle/>
          <a:p>
            <a:pPr>
              <a:lnSpc>
                <a:spcPct val="90000"/>
              </a:lnSpc>
              <a:buFont typeface="Wingdings" pitchFamily="2" charset="2"/>
              <a:buChar char="§"/>
            </a:pPr>
            <a:r>
              <a:rPr lang="tr-TR" sz="2800" b="1" dirty="0">
                <a:solidFill>
                  <a:srgbClr val="FF0000"/>
                </a:solidFill>
                <a:latin typeface="Calibri" pitchFamily="34" charset="0"/>
                <a:ea typeface="ＭＳ Ｐゴシック" pitchFamily="34" charset="-128"/>
                <a:cs typeface="Calibri" pitchFamily="34" charset="0"/>
              </a:rPr>
              <a:t>Kabul Edilebilir Risk:</a:t>
            </a:r>
            <a:r>
              <a:rPr lang="tr-TR" sz="2800" dirty="0">
                <a:solidFill>
                  <a:srgbClr val="FF0000"/>
                </a:solidFill>
                <a:latin typeface="Calibri" pitchFamily="34" charset="0"/>
                <a:ea typeface="ＭＳ Ｐゴシック" pitchFamily="34" charset="-128"/>
                <a:cs typeface="Calibri" pitchFamily="34" charset="0"/>
              </a:rPr>
              <a:t> </a:t>
            </a:r>
            <a:r>
              <a:rPr lang="tr-TR" sz="2200" dirty="0">
                <a:latin typeface="Calibri" pitchFamily="34" charset="0"/>
                <a:ea typeface="ＭＳ Ｐゴシック" pitchFamily="34" charset="-128"/>
                <a:cs typeface="Calibri" pitchFamily="34" charset="0"/>
              </a:rPr>
              <a:t>Kuruluşun Yasal zorunluluklara ve kendi İSG politikasına göre, </a:t>
            </a:r>
            <a:r>
              <a:rPr lang="tr-TR" sz="2200" b="1" dirty="0">
                <a:latin typeface="Calibri" pitchFamily="34" charset="0"/>
                <a:ea typeface="ＭＳ Ｐゴシック" pitchFamily="34" charset="-128"/>
                <a:cs typeface="Calibri" pitchFamily="34" charset="0"/>
              </a:rPr>
              <a:t>tahammül edebileceği düzeye indirilmiş risk</a:t>
            </a:r>
            <a:r>
              <a:rPr lang="tr-TR" sz="2200" dirty="0">
                <a:latin typeface="Calibri" pitchFamily="34" charset="0"/>
                <a:ea typeface="ＭＳ Ｐゴシック" pitchFamily="34" charset="-128"/>
                <a:cs typeface="Calibri" pitchFamily="34" charset="0"/>
              </a:rPr>
              <a:t>.</a:t>
            </a:r>
          </a:p>
          <a:p>
            <a:pPr marL="0" indent="0">
              <a:lnSpc>
                <a:spcPct val="90000"/>
              </a:lnSpc>
              <a:buNone/>
            </a:pPr>
            <a:endParaRPr lang="tr-TR" sz="2200" dirty="0">
              <a:solidFill>
                <a:schemeClr val="hlink"/>
              </a:solidFill>
              <a:latin typeface="Book Antiqua" pitchFamily="18" charset="0"/>
              <a:ea typeface="ＭＳ Ｐゴシック" pitchFamily="34" charset="-128"/>
            </a:endParaRPr>
          </a:p>
          <a:p>
            <a:pPr>
              <a:lnSpc>
                <a:spcPct val="90000"/>
              </a:lnSpc>
            </a:pPr>
            <a:endParaRPr lang="tr-TR" sz="2200" dirty="0">
              <a:solidFill>
                <a:schemeClr val="hlink"/>
              </a:solidFill>
              <a:latin typeface="Book Antiqua" pitchFamily="18" charset="0"/>
              <a:ea typeface="ＭＳ Ｐゴシック" pitchFamily="34" charset="-128"/>
            </a:endParaRPr>
          </a:p>
          <a:p>
            <a:pPr>
              <a:lnSpc>
                <a:spcPct val="90000"/>
              </a:lnSpc>
            </a:pPr>
            <a:endParaRPr lang="tr-TR" sz="2200" dirty="0">
              <a:solidFill>
                <a:schemeClr val="hlink"/>
              </a:solidFill>
              <a:latin typeface="Book Antiqua" pitchFamily="18" charset="0"/>
              <a:ea typeface="ＭＳ Ｐゴシック" pitchFamily="34" charset="-128"/>
            </a:endParaRPr>
          </a:p>
          <a:p>
            <a:endParaRPr lang="tr-TR" sz="2200" dirty="0"/>
          </a:p>
        </p:txBody>
      </p:sp>
      <p:pic>
        <p:nvPicPr>
          <p:cNvPr id="4" name="Picture 2" descr="SafetyOfficer0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6401" y="1844824"/>
            <a:ext cx="3005138"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aşlık 1"/>
          <p:cNvSpPr txBox="1">
            <a:spLocks/>
          </p:cNvSpPr>
          <p:nvPr/>
        </p:nvSpPr>
        <p:spPr>
          <a:xfrm>
            <a:off x="714348" y="0"/>
            <a:ext cx="8153400" cy="134112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altLang="tr-TR" sz="3200" b="1" i="0" u="none" strike="noStrike" kern="1200" cap="none" spc="0" normalizeH="0" baseline="0" noProof="0" dirty="0" smtClean="0">
                <a:ln>
                  <a:noFill/>
                </a:ln>
                <a:solidFill>
                  <a:srgbClr val="FF0000"/>
                </a:solidFill>
                <a:effectLst/>
                <a:uLnTx/>
                <a:uFillTx/>
                <a:latin typeface="Calibri" pitchFamily="34" charset="0"/>
                <a:ea typeface="+mj-ea"/>
                <a:cs typeface="+mj-cs"/>
              </a:rPr>
              <a:t>1. Temel Kavramlar ve Tanımlar</a:t>
            </a:r>
            <a:endParaRPr kumimoji="0" lang="tr-TR" sz="3200" b="0"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24918336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Tablo"/>
          <p:cNvGraphicFramePr>
            <a:graphicFrameLocks noGrp="1"/>
          </p:cNvGraphicFramePr>
          <p:nvPr/>
        </p:nvGraphicFramePr>
        <p:xfrm>
          <a:off x="142844" y="1785926"/>
          <a:ext cx="8858312" cy="4943279"/>
        </p:xfrm>
        <a:graphic>
          <a:graphicData uri="http://schemas.openxmlformats.org/drawingml/2006/table">
            <a:tbl>
              <a:tblPr/>
              <a:tblGrid>
                <a:gridCol w="510347"/>
                <a:gridCol w="6287562"/>
                <a:gridCol w="627574"/>
                <a:gridCol w="575573"/>
                <a:gridCol w="857256"/>
              </a:tblGrid>
              <a:tr h="428628">
                <a:tc rowSpan="2" gridSpan="2">
                  <a:txBody>
                    <a:bodyPr/>
                    <a:lstStyle/>
                    <a:p>
                      <a:pPr algn="ctr" fontAlgn="ctr"/>
                      <a:r>
                        <a:rPr lang="tr-TR" sz="1200" b="1" i="0" u="none" strike="noStrike" dirty="0">
                          <a:solidFill>
                            <a:srgbClr val="0000FF"/>
                          </a:solidFill>
                          <a:latin typeface="AvantGarde Bk BT"/>
                        </a:rPr>
                        <a:t>İŞ SAĞLIĞI VE GÜVENLİĞİ </a:t>
                      </a:r>
                      <a:br>
                        <a:rPr lang="tr-TR" sz="1200" b="1" i="0" u="none" strike="noStrike" dirty="0">
                          <a:solidFill>
                            <a:srgbClr val="0000FF"/>
                          </a:solidFill>
                          <a:latin typeface="AvantGarde Bk BT"/>
                        </a:rPr>
                      </a:br>
                      <a:r>
                        <a:rPr lang="tr-TR" sz="1200" b="1" i="0" u="none" strike="noStrike" dirty="0">
                          <a:solidFill>
                            <a:srgbClr val="0000FF"/>
                          </a:solidFill>
                          <a:latin typeface="AvantGarde Bk BT"/>
                        </a:rPr>
                        <a:t> TOPLANTI SALONU KONTROL LİSTESİ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hMerge="1">
                  <a:txBody>
                    <a:bodyPr/>
                    <a:lstStyle/>
                    <a:p>
                      <a:endParaRPr lang="tr-TR"/>
                    </a:p>
                  </a:txBody>
                  <a:tcPr/>
                </a:tc>
                <a:tc gridSpan="2">
                  <a:txBody>
                    <a:bodyPr/>
                    <a:lstStyle/>
                    <a:p>
                      <a:pPr algn="ctr" fontAlgn="ctr"/>
                      <a:r>
                        <a:rPr lang="tr-TR" sz="1200" b="0" i="0" u="none" strike="noStrike" dirty="0">
                          <a:solidFill>
                            <a:srgbClr val="000000"/>
                          </a:solidFill>
                          <a:latin typeface="AvantGarde Bk BT"/>
                        </a:rPr>
                        <a:t>Tarih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ctr" fontAlgn="ctr"/>
                      <a:r>
                        <a:rPr lang="tr-TR" sz="1200" b="0" i="0" u="none" strike="noStrike" dirty="0">
                          <a:solidFill>
                            <a:srgbClr val="FFFFFF"/>
                          </a:solidFill>
                          <a:latin typeface="AvantGarde Bk BT"/>
                        </a:rPr>
                        <a:t>Form</a:t>
                      </a:r>
                      <a:br>
                        <a:rPr lang="tr-TR" sz="1200" b="0" i="0" u="none" strike="noStrike" dirty="0">
                          <a:solidFill>
                            <a:srgbClr val="FFFFFF"/>
                          </a:solidFill>
                          <a:latin typeface="AvantGarde Bk BT"/>
                        </a:rPr>
                      </a:br>
                      <a:r>
                        <a:rPr lang="tr-TR" sz="1200" b="0" i="0" u="none" strike="noStrike" dirty="0">
                          <a:solidFill>
                            <a:srgbClr val="FFFFFF"/>
                          </a:solidFill>
                          <a:latin typeface="AvantGarde Bk BT"/>
                        </a:rPr>
                        <a:t>No</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419230">
                <a:tc gridSpan="2" vMerge="1">
                  <a:txBody>
                    <a:bodyPr/>
                    <a:lstStyle/>
                    <a:p>
                      <a:endParaRPr lang="tr-TR"/>
                    </a:p>
                  </a:txBody>
                  <a:tcPr/>
                </a:tc>
                <a:tc hMerge="1" vMerge="1">
                  <a:txBody>
                    <a:bodyPr/>
                    <a:lstStyle/>
                    <a:p>
                      <a:endParaRPr lang="tr-TR"/>
                    </a:p>
                  </a:txBody>
                  <a:tcPr/>
                </a:tc>
                <a:tc gridSpan="2">
                  <a:txBody>
                    <a:bodyPr/>
                    <a:lstStyle/>
                    <a:p>
                      <a:pPr algn="ctr" fontAlgn="b"/>
                      <a:r>
                        <a:rPr lang="tr-TR" sz="1200" b="0" i="0" u="none" strike="noStrike" dirty="0">
                          <a:solidFill>
                            <a:srgbClr val="000000"/>
                          </a:solidFill>
                          <a:latin typeface="AvantGarde Bk BT"/>
                        </a:rPr>
                        <a:t>…../…../…….</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ctr" fontAlgn="ctr"/>
                      <a:r>
                        <a:rPr lang="tr-TR" sz="1600" b="1" i="0" u="none" strike="noStrike" dirty="0">
                          <a:solidFill>
                            <a:srgbClr val="FFFF00"/>
                          </a:solidFill>
                          <a:latin typeface="AvantGarde Bk BT"/>
                        </a:rPr>
                        <a:t>KL- 10</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407066">
                <a:tc>
                  <a:txBody>
                    <a:bodyPr/>
                    <a:lstStyle/>
                    <a:p>
                      <a:endParaRPr lang="tr-TR" sz="1800" dirty="0"/>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tr-TR" sz="1800" dirty="0"/>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1" i="0" u="none" strike="noStrike" dirty="0" smtClean="0">
                          <a:solidFill>
                            <a:srgbClr val="C00000"/>
                          </a:solidFill>
                          <a:latin typeface="AvantGarde Bk BT"/>
                        </a:rPr>
                        <a:t>SIRA</a:t>
                      </a:r>
                    </a:p>
                    <a:p>
                      <a:pPr algn="ctr" fontAlgn="ctr"/>
                      <a:r>
                        <a:rPr lang="tr-TR" sz="1200" b="1" i="0" u="none" strike="noStrike" dirty="0" smtClean="0">
                          <a:solidFill>
                            <a:srgbClr val="C00000"/>
                          </a:solidFill>
                          <a:latin typeface="AvantGarde Bk BT"/>
                        </a:rPr>
                        <a:t>NO</a:t>
                      </a:r>
                      <a:endParaRPr lang="tr-TR" sz="1200" b="1" i="0" u="none" strike="noStrike" dirty="0">
                        <a:solidFill>
                          <a:srgbClr val="C00000"/>
                        </a:solidFill>
                        <a:latin typeface="AvantGarde Bk BT"/>
                      </a:endParaRP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1" i="0" u="none" strike="noStrike" dirty="0" smtClean="0">
                          <a:solidFill>
                            <a:srgbClr val="C00000"/>
                          </a:solidFill>
                          <a:latin typeface="AvantGarde Bk BT"/>
                        </a:rPr>
                        <a:t>AÇIK  LAMA</a:t>
                      </a:r>
                      <a:endParaRPr lang="tr-TR" sz="1200" b="1" i="0" u="none" strike="noStrike" dirty="0">
                        <a:solidFill>
                          <a:srgbClr val="C00000"/>
                        </a:solidFill>
                        <a:latin typeface="AvantGarde Bk BT"/>
                      </a:endParaRP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1" i="0" u="none" strike="noStrike" dirty="0">
                          <a:solidFill>
                            <a:srgbClr val="C00000"/>
                          </a:solidFill>
                          <a:latin typeface="AvantGarde Bk BT"/>
                        </a:rPr>
                        <a:t>GEREKLİ DEĞİL</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65811">
                <a:tc>
                  <a:txBody>
                    <a:bodyPr/>
                    <a:lstStyle/>
                    <a:p>
                      <a:pPr algn="ctr" fontAlgn="ctr"/>
                      <a:r>
                        <a:rPr lang="tr-TR" sz="1200" b="0" i="0" u="none" strike="noStrike" dirty="0">
                          <a:solidFill>
                            <a:srgbClr val="000000"/>
                          </a:solidFill>
                          <a:latin typeface="AvantGarde Bk BT"/>
                        </a:rPr>
                        <a:t>1</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Aydınlatma kumanda panosundaki açma kapama anahtarlarları ve şalterler çalışır </a:t>
                      </a:r>
                      <a:br>
                        <a:rPr lang="tr-TR" sz="1200" b="0" i="0" u="none" strike="noStrike" dirty="0">
                          <a:latin typeface="AvantGarde Bk BT"/>
                        </a:rPr>
                      </a:br>
                      <a:r>
                        <a:rPr lang="tr-TR" sz="1200" b="0" i="0" u="none" strike="noStrike" dirty="0">
                          <a:latin typeface="AvantGarde Bk BT"/>
                        </a:rPr>
                        <a:t>durumda mı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dirty="0">
                          <a:solidFill>
                            <a:srgbClr val="000000"/>
                          </a:solidFill>
                          <a:latin typeface="AvantGarde Bk BT"/>
                        </a:rPr>
                        <a:t>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96622">
                <a:tc>
                  <a:txBody>
                    <a:bodyPr/>
                    <a:lstStyle/>
                    <a:p>
                      <a:pPr algn="ctr" fontAlgn="ctr"/>
                      <a:r>
                        <a:rPr lang="tr-TR" sz="1200" b="0" i="0" u="none" strike="noStrike" dirty="0">
                          <a:solidFill>
                            <a:srgbClr val="000000"/>
                          </a:solidFill>
                          <a:latin typeface="AvantGarde Bk BT"/>
                        </a:rPr>
                        <a:t>2</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Uzatma kablosu kullanımını gerektirmeyecek kadar sabit tesisat var mı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541">
                <a:tc>
                  <a:txBody>
                    <a:bodyPr/>
                    <a:lstStyle/>
                    <a:p>
                      <a:pPr algn="ctr" fontAlgn="ctr"/>
                      <a:r>
                        <a:rPr lang="tr-TR" sz="1200" b="0" i="0" u="none" strike="noStrike" dirty="0">
                          <a:solidFill>
                            <a:srgbClr val="000000"/>
                          </a:solidFill>
                          <a:latin typeface="AvantGarde Bk BT"/>
                        </a:rPr>
                        <a:t>3</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Tüm elektrik anahtarları ve prizleri düzgün çalışıyor mu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541">
                <a:tc>
                  <a:txBody>
                    <a:bodyPr/>
                    <a:lstStyle/>
                    <a:p>
                      <a:pPr algn="ctr" fontAlgn="ctr"/>
                      <a:r>
                        <a:rPr lang="tr-TR" sz="1200" b="0" i="0" u="none" strike="noStrike" dirty="0">
                          <a:solidFill>
                            <a:srgbClr val="000000"/>
                          </a:solidFill>
                          <a:latin typeface="AvantGarde Bk BT"/>
                        </a:rPr>
                        <a:t>4</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Yeterli sayıda elektrik prizi var mı ve görsel-işitsel cihazların kullanımı için uygun yerlerde mi?</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541">
                <a:tc>
                  <a:txBody>
                    <a:bodyPr/>
                    <a:lstStyle/>
                    <a:p>
                      <a:pPr algn="ctr" fontAlgn="ctr"/>
                      <a:r>
                        <a:rPr lang="tr-TR" sz="1200" b="0" i="0" u="none" strike="noStrike" dirty="0">
                          <a:solidFill>
                            <a:srgbClr val="000000"/>
                          </a:solidFill>
                          <a:latin typeface="AvantGarde Bk BT"/>
                        </a:rPr>
                        <a:t>5</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Toplantı salonunda havalandırma sistemi yeterli mi?</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541">
                <a:tc>
                  <a:txBody>
                    <a:bodyPr/>
                    <a:lstStyle/>
                    <a:p>
                      <a:pPr algn="ctr" fontAlgn="ctr"/>
                      <a:r>
                        <a:rPr lang="tr-TR" sz="1200" b="0" i="0" u="none" strike="noStrike" dirty="0">
                          <a:solidFill>
                            <a:srgbClr val="000000"/>
                          </a:solidFill>
                          <a:latin typeface="AvantGarde Bk BT"/>
                        </a:rPr>
                        <a:t>6</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Zemin, kaymaya, düşmeye karşı uygun malzemeden yapılmış mı?</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541">
                <a:tc>
                  <a:txBody>
                    <a:bodyPr/>
                    <a:lstStyle/>
                    <a:p>
                      <a:pPr algn="ctr" fontAlgn="ctr"/>
                      <a:r>
                        <a:rPr lang="tr-TR" sz="1200" b="0" i="0" u="none" strike="noStrike" dirty="0">
                          <a:solidFill>
                            <a:srgbClr val="000000"/>
                          </a:solidFill>
                          <a:latin typeface="AvantGarde Bk BT"/>
                        </a:rPr>
                        <a:t>7</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Aydınlatma sistemi yeterli mi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541">
                <a:tc>
                  <a:txBody>
                    <a:bodyPr/>
                    <a:lstStyle/>
                    <a:p>
                      <a:pPr algn="ctr" fontAlgn="ctr"/>
                      <a:r>
                        <a:rPr lang="tr-TR" sz="1200" b="0" i="0" u="none" strike="noStrike" dirty="0">
                          <a:solidFill>
                            <a:srgbClr val="000000"/>
                          </a:solidFill>
                          <a:latin typeface="AvantGarde Bk BT"/>
                        </a:rPr>
                        <a:t>8</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Isıtma sistemi yeterli mi?</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541">
                <a:tc>
                  <a:txBody>
                    <a:bodyPr/>
                    <a:lstStyle/>
                    <a:p>
                      <a:pPr algn="ctr" fontAlgn="ctr"/>
                      <a:r>
                        <a:rPr lang="tr-TR" sz="1200" b="0" i="0" u="none" strike="noStrike" dirty="0">
                          <a:solidFill>
                            <a:srgbClr val="000000"/>
                          </a:solidFill>
                          <a:latin typeface="AvantGarde Bk BT"/>
                        </a:rPr>
                        <a:t>9</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pt-BR" sz="1200" b="0" i="0" u="none" strike="noStrike" dirty="0">
                          <a:latin typeface="AvantGarde Bk BT"/>
                        </a:rPr>
                        <a:t>Acil durum alarmı var mı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1594">
                <a:tc>
                  <a:txBody>
                    <a:bodyPr/>
                    <a:lstStyle/>
                    <a:p>
                      <a:pPr algn="ctr" fontAlgn="ctr"/>
                      <a:r>
                        <a:rPr lang="tr-TR" sz="1200" b="0" i="0" u="none" strike="noStrike" dirty="0">
                          <a:solidFill>
                            <a:srgbClr val="000000"/>
                          </a:solidFill>
                          <a:latin typeface="AvantGarde Bk BT"/>
                        </a:rPr>
                        <a:t>10</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Mevzuata uygun olarak acil çıkış kapısı var mı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541">
                <a:tc>
                  <a:txBody>
                    <a:bodyPr/>
                    <a:lstStyle/>
                    <a:p>
                      <a:pPr algn="ctr" fontAlgn="ctr"/>
                      <a:r>
                        <a:rPr lang="tr-TR" sz="1200" b="0" i="0" u="none" strike="noStrike" dirty="0">
                          <a:solidFill>
                            <a:srgbClr val="000000"/>
                          </a:solidFill>
                          <a:latin typeface="AvantGarde Bk BT"/>
                        </a:rPr>
                        <a:t>11</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Acil çıkış yönlendirme levhaları asılmış mı?</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6" name="Başlık 3"/>
          <p:cNvSpPr>
            <a:spLocks noGrp="1"/>
          </p:cNvSpPr>
          <p:nvPr>
            <p:ph type="title"/>
          </p:nvPr>
        </p:nvSpPr>
        <p:spPr>
          <a:xfrm>
            <a:off x="971600" y="0"/>
            <a:ext cx="7712968" cy="857232"/>
          </a:xfrm>
        </p:spPr>
        <p:txBody>
          <a:bodyPr anchor="ctr">
            <a:noAutofit/>
          </a:bodyPr>
          <a:lstStyle/>
          <a:p>
            <a:pPr algn="l"/>
            <a:r>
              <a:rPr lang="tr-TR" sz="4000" b="1" dirty="0" smtClean="0">
                <a:solidFill>
                  <a:schemeClr val="bg1"/>
                </a:solidFill>
                <a:ea typeface="Times New Roman"/>
              </a:rPr>
              <a:t>RİSK DEĞERLENDİRİLMESİ</a:t>
            </a:r>
            <a:endParaRPr lang="tr-TR" sz="4000" dirty="0" smtClean="0">
              <a:solidFill>
                <a:schemeClr val="bg1"/>
              </a:solidFill>
              <a:ea typeface="Times New Roman"/>
            </a:endParaRPr>
          </a:p>
        </p:txBody>
      </p:sp>
      <p:sp>
        <p:nvSpPr>
          <p:cNvPr id="4" name="Başlık 3"/>
          <p:cNvSpPr txBox="1">
            <a:spLocks/>
          </p:cNvSpPr>
          <p:nvPr/>
        </p:nvSpPr>
        <p:spPr>
          <a:xfrm>
            <a:off x="714348" y="428604"/>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6.Adım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Tree>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142844" y="1803400"/>
            <a:ext cx="4857784" cy="4911747"/>
          </a:xfrm>
          <a:prstGeom prst="rect">
            <a:avLst/>
          </a:prstGeom>
          <a:solidFill>
            <a:schemeClr val="accent2">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230188" algn="l"/>
              </a:tabLst>
            </a:pPr>
            <a:r>
              <a:rPr kumimoji="0" lang="tr-T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Aynı zamanda </a:t>
            </a:r>
            <a:r>
              <a:rPr lang="tr-TR" sz="1800" dirty="0" smtClean="0">
                <a:latin typeface="Arial" pitchFamily="34" charset="0"/>
                <a:ea typeface="Times New Roman" pitchFamily="18" charset="0"/>
                <a:cs typeface="Arial" pitchFamily="34" charset="0"/>
              </a:rPr>
              <a:t>kontrol yapılan alanlarda </a:t>
            </a:r>
            <a:r>
              <a:rPr kumimoji="0" lang="tr-T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hangi kişilerin hangi türde tehlike ve risklere maruz kalabileceklerinin belirlenmesi gerekmektedir. </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30188" algn="l"/>
              </a:tabLst>
            </a:pPr>
            <a:r>
              <a:rPr kumimoji="0" lang="tr-T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Okul/Kurumlarda olan risklerden zarar görebilecek kişilere bazı örnekler aşağıda verilmektedir;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230188" algn="l"/>
              </a:tabLst>
            </a:pPr>
            <a:r>
              <a:rPr kumimoji="0" lang="tr-T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Öğretmenler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230188" algn="l"/>
              </a:tabLst>
            </a:pPr>
            <a:r>
              <a:rPr kumimoji="0" lang="tr-T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Öğrenciler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230188" algn="l"/>
              </a:tabLst>
            </a:pPr>
            <a:r>
              <a:rPr kumimoji="0" lang="tr-T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Taşeronlar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230188" algn="l"/>
              </a:tabLst>
            </a:pPr>
            <a:r>
              <a:rPr kumimoji="0" lang="tr-T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Hizmetliler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230188" algn="l"/>
              </a:tabLst>
            </a:pPr>
            <a:r>
              <a:rPr kumimoji="0" lang="tr-T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İdari personel</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230188" algn="l"/>
              </a:tabLst>
            </a:pPr>
            <a:r>
              <a:rPr kumimoji="0" lang="tr-T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Ziyaretçiler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230188" algn="l"/>
              </a:tabLst>
            </a:pPr>
            <a:r>
              <a:rPr kumimoji="0" lang="tr-T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Stajyerler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230188" algn="l"/>
              </a:tabLst>
            </a:pPr>
            <a:r>
              <a:rPr kumimoji="0" lang="tr-T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Çıraklar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230188" algn="l"/>
              </a:tabLst>
            </a:pPr>
            <a:r>
              <a:rPr kumimoji="0" lang="tr-T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Okulun civarında risklerden etkilenebilecek olanlar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230188" algn="l"/>
              </a:tabLst>
            </a:pPr>
            <a:r>
              <a:rPr kumimoji="0" lang="tr-T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Vb.</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4 Dikdörtgen"/>
          <p:cNvSpPr/>
          <p:nvPr/>
        </p:nvSpPr>
        <p:spPr>
          <a:xfrm>
            <a:off x="5072066" y="1785926"/>
            <a:ext cx="3929090" cy="4929222"/>
          </a:xfrm>
          <a:prstGeom prst="rect">
            <a:avLst/>
          </a:prstGeom>
          <a:solidFill>
            <a:schemeClr val="accent1">
              <a:lumMod val="40000"/>
              <a:lumOff val="60000"/>
            </a:schemeClr>
          </a:solidFill>
        </p:spPr>
        <p:txBody>
          <a:bodyPr wrap="square">
            <a:spAutoFit/>
          </a:bodyPr>
          <a:lstStyle/>
          <a:p>
            <a:pPr lvl="0" eaLnBrk="0" fontAlgn="base" hangingPunct="0">
              <a:spcBef>
                <a:spcPct val="0"/>
              </a:spcBef>
              <a:spcAft>
                <a:spcPct val="0"/>
              </a:spcAft>
              <a:tabLst>
                <a:tab pos="230188" algn="l"/>
              </a:tabLst>
            </a:pPr>
            <a:r>
              <a:rPr lang="tr-TR" dirty="0" smtClean="0">
                <a:latin typeface="Arial" pitchFamily="34" charset="0"/>
                <a:ea typeface="Times New Roman" pitchFamily="18" charset="0"/>
                <a:cs typeface="Arial" pitchFamily="34" charset="0"/>
              </a:rPr>
              <a:t>Okul/Kurumlarda risklerden zarar görebilecek kişiler belirlenirken; </a:t>
            </a:r>
          </a:p>
          <a:p>
            <a:pPr lvl="0" eaLnBrk="0" fontAlgn="base" hangingPunct="0">
              <a:spcBef>
                <a:spcPct val="0"/>
              </a:spcBef>
              <a:spcAft>
                <a:spcPct val="0"/>
              </a:spcAft>
              <a:tabLst>
                <a:tab pos="230188" algn="l"/>
              </a:tabLst>
            </a:pPr>
            <a:endParaRPr lang="tr-TR" dirty="0" smtClean="0">
              <a:latin typeface="Arial" pitchFamily="34" charset="0"/>
              <a:cs typeface="Arial" pitchFamily="34" charset="0"/>
            </a:endParaRPr>
          </a:p>
          <a:p>
            <a:pPr lvl="0" indent="176213" eaLnBrk="0" fontAlgn="base" hangingPunct="0">
              <a:spcBef>
                <a:spcPct val="0"/>
              </a:spcBef>
              <a:spcAft>
                <a:spcPct val="0"/>
              </a:spcAft>
              <a:buFontTx/>
              <a:buChar char="•"/>
              <a:tabLst>
                <a:tab pos="230188" algn="l"/>
              </a:tabLst>
            </a:pPr>
            <a:r>
              <a:rPr lang="tr-TR" dirty="0" smtClean="0">
                <a:latin typeface="Arial" pitchFamily="34" charset="0"/>
                <a:ea typeface="Times New Roman" pitchFamily="18" charset="0"/>
                <a:cs typeface="Arial" pitchFamily="34" charset="0"/>
              </a:rPr>
              <a:t>Engellilere</a:t>
            </a:r>
            <a:endParaRPr lang="tr-TR" dirty="0" smtClean="0">
              <a:latin typeface="Arial" pitchFamily="34" charset="0"/>
              <a:cs typeface="Arial" pitchFamily="34" charset="0"/>
            </a:endParaRPr>
          </a:p>
          <a:p>
            <a:pPr lvl="0" indent="176213" eaLnBrk="0" fontAlgn="base" hangingPunct="0">
              <a:spcBef>
                <a:spcPct val="0"/>
              </a:spcBef>
              <a:spcAft>
                <a:spcPct val="0"/>
              </a:spcAft>
              <a:buFontTx/>
              <a:buChar char="•"/>
              <a:tabLst>
                <a:tab pos="230188" algn="l"/>
              </a:tabLst>
            </a:pPr>
            <a:r>
              <a:rPr lang="tr-TR" dirty="0" smtClean="0">
                <a:latin typeface="Arial" pitchFamily="34" charset="0"/>
                <a:ea typeface="Times New Roman" pitchFamily="18" charset="0"/>
                <a:cs typeface="Arial" pitchFamily="34" charset="0"/>
              </a:rPr>
              <a:t>Kişilerin deneyim durumuna</a:t>
            </a:r>
            <a:endParaRPr lang="tr-TR" dirty="0" smtClean="0">
              <a:latin typeface="Arial" pitchFamily="34" charset="0"/>
              <a:cs typeface="Arial" pitchFamily="34" charset="0"/>
            </a:endParaRPr>
          </a:p>
          <a:p>
            <a:pPr lvl="0" indent="176213" eaLnBrk="0" fontAlgn="base" hangingPunct="0">
              <a:spcBef>
                <a:spcPct val="0"/>
              </a:spcBef>
              <a:spcAft>
                <a:spcPct val="0"/>
              </a:spcAft>
              <a:buFontTx/>
              <a:buChar char="•"/>
              <a:tabLst>
                <a:tab pos="230188" algn="l"/>
              </a:tabLst>
            </a:pPr>
            <a:r>
              <a:rPr lang="tr-TR" dirty="0" smtClean="0">
                <a:latin typeface="Arial" pitchFamily="34" charset="0"/>
                <a:ea typeface="Times New Roman" pitchFamily="18" charset="0"/>
                <a:cs typeface="Arial" pitchFamily="34" charset="0"/>
              </a:rPr>
              <a:t>Hamile bayanlara</a:t>
            </a:r>
            <a:endParaRPr lang="tr-TR" dirty="0" smtClean="0">
              <a:latin typeface="Arial" pitchFamily="34" charset="0"/>
              <a:cs typeface="Arial" pitchFamily="34" charset="0"/>
            </a:endParaRPr>
          </a:p>
          <a:p>
            <a:pPr lvl="0" indent="176213" eaLnBrk="0" fontAlgn="base" hangingPunct="0">
              <a:spcBef>
                <a:spcPct val="0"/>
              </a:spcBef>
              <a:spcAft>
                <a:spcPct val="0"/>
              </a:spcAft>
              <a:buFontTx/>
              <a:buChar char="•"/>
              <a:tabLst>
                <a:tab pos="230188" algn="l"/>
              </a:tabLst>
            </a:pPr>
            <a:r>
              <a:rPr lang="tr-TR" dirty="0" smtClean="0">
                <a:latin typeface="Arial" pitchFamily="34" charset="0"/>
                <a:ea typeface="Times New Roman" pitchFamily="18" charset="0"/>
                <a:cs typeface="Arial" pitchFamily="34" charset="0"/>
              </a:rPr>
              <a:t>Yeni doğum yapmış bayanlara</a:t>
            </a:r>
            <a:endParaRPr lang="tr-TR" dirty="0" smtClean="0">
              <a:latin typeface="Arial" pitchFamily="34" charset="0"/>
              <a:cs typeface="Arial" pitchFamily="34" charset="0"/>
            </a:endParaRPr>
          </a:p>
          <a:p>
            <a:pPr lvl="0" indent="176213" eaLnBrk="0" fontAlgn="base" hangingPunct="0">
              <a:spcBef>
                <a:spcPct val="0"/>
              </a:spcBef>
              <a:spcAft>
                <a:spcPct val="0"/>
              </a:spcAft>
              <a:buFontTx/>
              <a:buChar char="•"/>
              <a:tabLst>
                <a:tab pos="230188" algn="l"/>
              </a:tabLst>
            </a:pPr>
            <a:r>
              <a:rPr lang="tr-TR" dirty="0" smtClean="0">
                <a:latin typeface="Arial" pitchFamily="34" charset="0"/>
                <a:ea typeface="Times New Roman" pitchFamily="18" charset="0"/>
                <a:cs typeface="Arial" pitchFamily="34" charset="0"/>
              </a:rPr>
              <a:t>Yalnız çalışan personele</a:t>
            </a:r>
            <a:endParaRPr lang="tr-TR" dirty="0" smtClean="0">
              <a:latin typeface="Arial" pitchFamily="34" charset="0"/>
              <a:cs typeface="Arial" pitchFamily="34" charset="0"/>
            </a:endParaRPr>
          </a:p>
          <a:p>
            <a:pPr lvl="0" indent="176213" eaLnBrk="0" fontAlgn="base" hangingPunct="0">
              <a:spcBef>
                <a:spcPct val="0"/>
              </a:spcBef>
              <a:spcAft>
                <a:spcPct val="0"/>
              </a:spcAft>
              <a:buFontTx/>
              <a:buChar char="•"/>
              <a:tabLst>
                <a:tab pos="230188" algn="l"/>
              </a:tabLst>
            </a:pPr>
            <a:r>
              <a:rPr lang="tr-TR" dirty="0" smtClean="0">
                <a:latin typeface="Arial" pitchFamily="34" charset="0"/>
                <a:ea typeface="Times New Roman" pitchFamily="18" charset="0"/>
                <a:cs typeface="Arial" pitchFamily="34" charset="0"/>
              </a:rPr>
              <a:t>Ziyaretçilere</a:t>
            </a:r>
            <a:endParaRPr lang="tr-TR" dirty="0" smtClean="0">
              <a:latin typeface="Arial" pitchFamily="34" charset="0"/>
              <a:cs typeface="Arial" pitchFamily="34" charset="0"/>
            </a:endParaRPr>
          </a:p>
          <a:p>
            <a:pPr lvl="0" indent="176213" eaLnBrk="0" fontAlgn="base" hangingPunct="0">
              <a:spcBef>
                <a:spcPct val="0"/>
              </a:spcBef>
              <a:spcAft>
                <a:spcPct val="0"/>
              </a:spcAft>
              <a:buFontTx/>
              <a:buChar char="•"/>
              <a:tabLst>
                <a:tab pos="230188" algn="l"/>
              </a:tabLst>
            </a:pPr>
            <a:r>
              <a:rPr lang="tr-TR" dirty="0" smtClean="0">
                <a:latin typeface="Arial" pitchFamily="34" charset="0"/>
                <a:ea typeface="Times New Roman" pitchFamily="18" charset="0"/>
                <a:cs typeface="Arial" pitchFamily="34" charset="0"/>
              </a:rPr>
              <a:t>Stajyerlere</a:t>
            </a:r>
            <a:endParaRPr lang="tr-TR" dirty="0" smtClean="0">
              <a:latin typeface="Arial" pitchFamily="34" charset="0"/>
              <a:cs typeface="Arial" pitchFamily="34" charset="0"/>
            </a:endParaRPr>
          </a:p>
          <a:p>
            <a:pPr lvl="0" indent="176213" eaLnBrk="0" fontAlgn="base" hangingPunct="0">
              <a:spcBef>
                <a:spcPct val="0"/>
              </a:spcBef>
              <a:spcAft>
                <a:spcPct val="0"/>
              </a:spcAft>
              <a:buFontTx/>
              <a:buChar char="•"/>
              <a:tabLst>
                <a:tab pos="230188" algn="l"/>
              </a:tabLst>
            </a:pPr>
            <a:r>
              <a:rPr lang="tr-TR" dirty="0" smtClean="0">
                <a:latin typeface="Arial" pitchFamily="34" charset="0"/>
                <a:ea typeface="Times New Roman" pitchFamily="18" charset="0"/>
                <a:cs typeface="Arial" pitchFamily="34" charset="0"/>
              </a:rPr>
              <a:t>Çıraklara ve</a:t>
            </a:r>
            <a:endParaRPr lang="tr-TR" dirty="0" smtClean="0">
              <a:latin typeface="Arial" pitchFamily="34" charset="0"/>
              <a:cs typeface="Arial" pitchFamily="34" charset="0"/>
            </a:endParaRPr>
          </a:p>
          <a:p>
            <a:pPr lvl="0" indent="176213" eaLnBrk="0" fontAlgn="base" hangingPunct="0">
              <a:spcBef>
                <a:spcPct val="0"/>
              </a:spcBef>
              <a:spcAft>
                <a:spcPct val="0"/>
              </a:spcAft>
              <a:buFontTx/>
              <a:buChar char="•"/>
              <a:tabLst>
                <a:tab pos="230188" algn="l"/>
              </a:tabLst>
            </a:pPr>
            <a:r>
              <a:rPr lang="tr-TR" dirty="0" smtClean="0">
                <a:latin typeface="Arial" pitchFamily="34" charset="0"/>
                <a:ea typeface="Times New Roman" pitchFamily="18" charset="0"/>
                <a:cs typeface="Arial" pitchFamily="34" charset="0"/>
              </a:rPr>
              <a:t>İş ortamı paylaşılan diğer personele</a:t>
            </a:r>
            <a:endParaRPr lang="tr-TR" dirty="0" smtClean="0">
              <a:latin typeface="Arial" pitchFamily="34" charset="0"/>
              <a:cs typeface="Arial" pitchFamily="34" charset="0"/>
            </a:endParaRPr>
          </a:p>
          <a:p>
            <a:pPr lvl="0" eaLnBrk="0" fontAlgn="base" hangingPunct="0">
              <a:spcBef>
                <a:spcPct val="0"/>
              </a:spcBef>
              <a:spcAft>
                <a:spcPct val="0"/>
              </a:spcAft>
              <a:tabLst>
                <a:tab pos="230188" algn="l"/>
              </a:tabLst>
            </a:pPr>
            <a:r>
              <a:rPr lang="tr-TR" dirty="0" smtClean="0">
                <a:latin typeface="Arial" pitchFamily="34" charset="0"/>
                <a:ea typeface="Times New Roman" pitchFamily="18" charset="0"/>
                <a:cs typeface="Arial" pitchFamily="34" charset="0"/>
              </a:rPr>
              <a:t>özel dikkat gösterilmelidir.  </a:t>
            </a:r>
          </a:p>
          <a:p>
            <a:pPr lvl="0" eaLnBrk="0" fontAlgn="base" hangingPunct="0">
              <a:spcBef>
                <a:spcPct val="0"/>
              </a:spcBef>
              <a:spcAft>
                <a:spcPct val="0"/>
              </a:spcAft>
              <a:tabLst>
                <a:tab pos="230188" algn="l"/>
              </a:tabLst>
            </a:pPr>
            <a:endParaRPr lang="tr-TR" dirty="0" smtClean="0">
              <a:latin typeface="Arial" pitchFamily="34" charset="0"/>
              <a:ea typeface="Times New Roman" pitchFamily="18" charset="0"/>
              <a:cs typeface="Arial" pitchFamily="34" charset="0"/>
            </a:endParaRPr>
          </a:p>
          <a:p>
            <a:pPr lvl="0" eaLnBrk="0" fontAlgn="base" hangingPunct="0">
              <a:spcBef>
                <a:spcPct val="0"/>
              </a:spcBef>
              <a:spcAft>
                <a:spcPct val="0"/>
              </a:spcAft>
              <a:tabLst>
                <a:tab pos="230188" algn="l"/>
              </a:tabLst>
            </a:pPr>
            <a:r>
              <a:rPr lang="tr-TR" dirty="0" smtClean="0">
                <a:latin typeface="Arial" pitchFamily="34" charset="0"/>
                <a:ea typeface="Times New Roman" pitchFamily="18" charset="0"/>
                <a:cs typeface="Arial" pitchFamily="34" charset="0"/>
              </a:rPr>
              <a:t>Çünkü diğerlerine göre daha savunmasız olabilirler.</a:t>
            </a:r>
            <a:endParaRPr lang="tr-TR" dirty="0" smtClean="0">
              <a:latin typeface="Arial" pitchFamily="34" charset="0"/>
              <a:cs typeface="Arial" pitchFamily="34" charset="0"/>
            </a:endParaRPr>
          </a:p>
        </p:txBody>
      </p:sp>
      <p:sp>
        <p:nvSpPr>
          <p:cNvPr id="6" name="Başlık 3"/>
          <p:cNvSpPr txBox="1">
            <a:spLocks/>
          </p:cNvSpPr>
          <p:nvPr/>
        </p:nvSpPr>
        <p:spPr>
          <a:xfrm>
            <a:off x="714348" y="428604"/>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6.Adım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571472" y="2000240"/>
          <a:ext cx="8215370" cy="4643473"/>
        </p:xfrm>
        <a:graphic>
          <a:graphicData uri="http://schemas.openxmlformats.org/drawingml/2006/table">
            <a:tbl>
              <a:tblPr firstRow="1" bandRow="1">
                <a:tableStyleId>{5C22544A-7EE6-4342-B048-85BDC9FD1C3A}</a:tableStyleId>
              </a:tblPr>
              <a:tblGrid>
                <a:gridCol w="3071834"/>
                <a:gridCol w="5143536"/>
              </a:tblGrid>
              <a:tr h="809934">
                <a:tc>
                  <a:txBody>
                    <a:bodyPr/>
                    <a:lstStyle/>
                    <a:p>
                      <a:r>
                        <a:rPr lang="tr-TR" dirty="0" smtClean="0"/>
                        <a:t>Tehlike</a:t>
                      </a:r>
                      <a:r>
                        <a:rPr lang="tr-TR" baseline="0" dirty="0" smtClean="0"/>
                        <a:t> Alanı/Ortamı</a:t>
                      </a:r>
                      <a:endParaRPr lang="tr-TR" dirty="0" smtClean="0"/>
                    </a:p>
                    <a:p>
                      <a:r>
                        <a:rPr lang="tr-TR" sz="2800" dirty="0" smtClean="0"/>
                        <a:t>SINIFLAR</a:t>
                      </a:r>
                      <a:endParaRPr lang="tr-TR" dirty="0"/>
                    </a:p>
                  </a:txBody>
                  <a:tcPr/>
                </a:tc>
                <a:tc>
                  <a:txBody>
                    <a:bodyPr/>
                    <a:lstStyle/>
                    <a:p>
                      <a:r>
                        <a:rPr lang="tr-TR" dirty="0" smtClean="0"/>
                        <a:t>Risk Altındaki Personel</a:t>
                      </a:r>
                    </a:p>
                    <a:p>
                      <a:r>
                        <a:rPr lang="tr-TR" dirty="0" smtClean="0"/>
                        <a:t> </a:t>
                      </a:r>
                      <a:r>
                        <a:rPr lang="tr-TR" sz="2800" dirty="0" smtClean="0"/>
                        <a:t>ÖĞRENCİLER</a:t>
                      </a:r>
                      <a:r>
                        <a:rPr lang="tr-TR" sz="2800" baseline="0" dirty="0" smtClean="0"/>
                        <a:t> ve ÖĞRETMENLER</a:t>
                      </a:r>
                      <a:r>
                        <a:rPr lang="tr-TR" sz="2800" dirty="0" smtClean="0"/>
                        <a:t>  </a:t>
                      </a:r>
                      <a:endParaRPr lang="tr-TR" dirty="0"/>
                    </a:p>
                  </a:txBody>
                  <a:tcPr/>
                </a:tc>
              </a:tr>
              <a:tr h="404515">
                <a:tc gridSpan="2">
                  <a:txBody>
                    <a:bodyPr/>
                    <a:lstStyle/>
                    <a:p>
                      <a:r>
                        <a:rPr lang="tr-TR" sz="2000" b="1" dirty="0" smtClean="0"/>
                        <a:t>Hasarlı zemin </a:t>
                      </a:r>
                      <a:endParaRPr lang="tr-TR" sz="2000" b="1" dirty="0"/>
                    </a:p>
                  </a:txBody>
                  <a:tcPr/>
                </a:tc>
                <a:tc hMerge="1">
                  <a:txBody>
                    <a:bodyPr/>
                    <a:lstStyle/>
                    <a:p>
                      <a:endParaRPr lang="tr-TR"/>
                    </a:p>
                  </a:txBody>
                  <a:tcPr/>
                </a:tc>
              </a:tr>
              <a:tr h="428628">
                <a:tc gridSpan="2">
                  <a:txBody>
                    <a:bodyPr/>
                    <a:lstStyle/>
                    <a:p>
                      <a:r>
                        <a:rPr lang="tr-TR" sz="2000" b="1" dirty="0" smtClean="0"/>
                        <a:t>Sıvı Dökülmeleri</a:t>
                      </a:r>
                      <a:endParaRPr lang="tr-TR" sz="2000" b="1" dirty="0"/>
                    </a:p>
                  </a:txBody>
                  <a:tcPr/>
                </a:tc>
                <a:tc hMerge="1">
                  <a:txBody>
                    <a:bodyPr/>
                    <a:lstStyle/>
                    <a:p>
                      <a:endParaRPr lang="tr-TR"/>
                    </a:p>
                  </a:txBody>
                  <a:tcPr/>
                </a:tc>
              </a:tr>
              <a:tr h="500066">
                <a:tc gridSpan="2">
                  <a:txBody>
                    <a:bodyPr/>
                    <a:lstStyle/>
                    <a:p>
                      <a:r>
                        <a:rPr lang="tr-TR" sz="2000" b="1" dirty="0" smtClean="0"/>
                        <a:t>Uzatma Kablolar </a:t>
                      </a:r>
                      <a:endParaRPr lang="tr-TR" sz="2000" b="1" dirty="0"/>
                    </a:p>
                  </a:txBody>
                  <a:tcPr/>
                </a:tc>
                <a:tc hMerge="1">
                  <a:txBody>
                    <a:bodyPr/>
                    <a:lstStyle/>
                    <a:p>
                      <a:endParaRPr lang="tr-TR"/>
                    </a:p>
                  </a:txBody>
                  <a:tcPr/>
                </a:tc>
              </a:tr>
              <a:tr h="428628">
                <a:tc gridSpan="2">
                  <a:txBody>
                    <a:bodyPr/>
                    <a:lstStyle/>
                    <a:p>
                      <a:r>
                        <a:rPr lang="tr-TR" sz="2000" b="1" dirty="0" smtClean="0"/>
                        <a:t>Elektrik ekipmanları/soketler, Diğer elektrikli ekipmanlar</a:t>
                      </a:r>
                      <a:endParaRPr lang="tr-TR" sz="2000" b="1" dirty="0"/>
                    </a:p>
                  </a:txBody>
                  <a:tcPr/>
                </a:tc>
                <a:tc hMerge="1">
                  <a:txBody>
                    <a:bodyPr/>
                    <a:lstStyle/>
                    <a:p>
                      <a:endParaRPr lang="tr-TR"/>
                    </a:p>
                  </a:txBody>
                  <a:tcPr/>
                </a:tc>
              </a:tr>
              <a:tr h="500066">
                <a:tc gridSpan="2">
                  <a:txBody>
                    <a:bodyPr/>
                    <a:lstStyle/>
                    <a:p>
                      <a:r>
                        <a:rPr lang="tr-TR" sz="2000" b="1" dirty="0" smtClean="0"/>
                        <a:t>Sıcak radyatörler /ısıtıcılar</a:t>
                      </a:r>
                      <a:endParaRPr lang="tr-TR" sz="2000" b="1" dirty="0"/>
                    </a:p>
                  </a:txBody>
                  <a:tcPr/>
                </a:tc>
                <a:tc hMerge="1">
                  <a:txBody>
                    <a:bodyPr/>
                    <a:lstStyle/>
                    <a:p>
                      <a:endParaRPr lang="tr-TR"/>
                    </a:p>
                  </a:txBody>
                  <a:tcPr/>
                </a:tc>
              </a:tr>
              <a:tr h="500066">
                <a:tc gridSpan="2">
                  <a:txBody>
                    <a:bodyPr/>
                    <a:lstStyle/>
                    <a:p>
                      <a:r>
                        <a:rPr lang="tr-TR" sz="2000" b="1" dirty="0" smtClean="0"/>
                        <a:t>Açık pencereler </a:t>
                      </a:r>
                      <a:endParaRPr lang="tr-TR" sz="2000" b="1" dirty="0"/>
                    </a:p>
                  </a:txBody>
                  <a:tcPr/>
                </a:tc>
                <a:tc hMerge="1">
                  <a:txBody>
                    <a:bodyPr/>
                    <a:lstStyle/>
                    <a:p>
                      <a:endParaRPr lang="tr-TR"/>
                    </a:p>
                  </a:txBody>
                  <a:tcPr/>
                </a:tc>
              </a:tr>
              <a:tr h="500066">
                <a:tc gridSpan="2">
                  <a:txBody>
                    <a:bodyPr/>
                    <a:lstStyle/>
                    <a:p>
                      <a:r>
                        <a:rPr lang="tr-TR" sz="2000" b="1" dirty="0" smtClean="0"/>
                        <a:t>Sıralar</a:t>
                      </a:r>
                      <a:endParaRPr lang="tr-TR" sz="2000" b="1" dirty="0"/>
                    </a:p>
                  </a:txBody>
                  <a:tcPr/>
                </a:tc>
                <a:tc hMerge="1">
                  <a:txBody>
                    <a:bodyPr/>
                    <a:lstStyle/>
                    <a:p>
                      <a:endParaRPr lang="tr-TR"/>
                    </a:p>
                  </a:txBody>
                  <a:tcPr/>
                </a:tc>
              </a:tr>
              <a:tr h="571504">
                <a:tc gridSpan="2">
                  <a:txBody>
                    <a:bodyPr/>
                    <a:lstStyle/>
                    <a:p>
                      <a:r>
                        <a:rPr lang="tr-TR" sz="2000" b="1" dirty="0" smtClean="0"/>
                        <a:t>Tehlikeli maddeler </a:t>
                      </a:r>
                      <a:endParaRPr lang="tr-TR" sz="2000" b="1" dirty="0"/>
                    </a:p>
                  </a:txBody>
                  <a:tcPr/>
                </a:tc>
                <a:tc hMerge="1">
                  <a:txBody>
                    <a:bodyPr/>
                    <a:lstStyle/>
                    <a:p>
                      <a:endParaRPr lang="tr-TR"/>
                    </a:p>
                  </a:txBody>
                  <a:tcPr/>
                </a:tc>
              </a:tr>
            </a:tbl>
          </a:graphicData>
        </a:graphic>
      </p:graphicFrame>
      <p:sp>
        <p:nvSpPr>
          <p:cNvPr id="5" name="Başlık 3"/>
          <p:cNvSpPr txBox="1">
            <a:spLocks/>
          </p:cNvSpPr>
          <p:nvPr/>
        </p:nvSpPr>
        <p:spPr>
          <a:xfrm>
            <a:off x="714348" y="428604"/>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6.Adım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dirty="0"/>
          </a:p>
        </p:txBody>
      </p:sp>
      <p:graphicFrame>
        <p:nvGraphicFramePr>
          <p:cNvPr id="4" name="3 Tablo"/>
          <p:cNvGraphicFramePr>
            <a:graphicFrameLocks noGrp="1"/>
          </p:cNvGraphicFramePr>
          <p:nvPr/>
        </p:nvGraphicFramePr>
        <p:xfrm>
          <a:off x="285720" y="1857364"/>
          <a:ext cx="8572561" cy="4781560"/>
        </p:xfrm>
        <a:graphic>
          <a:graphicData uri="http://schemas.openxmlformats.org/drawingml/2006/table">
            <a:tbl>
              <a:tblPr firstRow="1" bandRow="1">
                <a:tableStyleId>{5C22544A-7EE6-4342-B048-85BDC9FD1C3A}</a:tableStyleId>
              </a:tblPr>
              <a:tblGrid>
                <a:gridCol w="1639968"/>
                <a:gridCol w="2459952"/>
                <a:gridCol w="4472641"/>
              </a:tblGrid>
              <a:tr h="928695">
                <a:tc>
                  <a:txBody>
                    <a:bodyPr/>
                    <a:lstStyle/>
                    <a:p>
                      <a:pPr algn="ctr"/>
                      <a:r>
                        <a:rPr lang="tr-TR" dirty="0" smtClean="0"/>
                        <a:t>Tehlike</a:t>
                      </a:r>
                      <a:r>
                        <a:rPr lang="tr-TR" baseline="0" dirty="0" smtClean="0"/>
                        <a:t> Alanı/Ortamı</a:t>
                      </a:r>
                      <a:endParaRPr lang="tr-TR" dirty="0" smtClean="0"/>
                    </a:p>
                    <a:p>
                      <a:pPr algn="ctr"/>
                      <a:r>
                        <a:rPr lang="tr-TR" sz="2000" dirty="0" smtClean="0"/>
                        <a:t>SINIFLAR</a:t>
                      </a:r>
                      <a:endParaRPr lang="tr-TR" dirty="0"/>
                    </a:p>
                  </a:txBody>
                  <a:tcPr anchor="ctr"/>
                </a:tc>
                <a:tc>
                  <a:txBody>
                    <a:bodyPr/>
                    <a:lstStyle/>
                    <a:p>
                      <a:pPr algn="ctr"/>
                      <a:r>
                        <a:rPr lang="tr-TR" dirty="0" smtClean="0"/>
                        <a:t>Risk Altındaki Personel</a:t>
                      </a:r>
                    </a:p>
                    <a:p>
                      <a:pPr algn="ctr"/>
                      <a:r>
                        <a:rPr lang="tr-TR" dirty="0" smtClean="0"/>
                        <a:t> </a:t>
                      </a:r>
                      <a:r>
                        <a:rPr lang="tr-TR" sz="2000" dirty="0" smtClean="0"/>
                        <a:t>ÖĞRENCİLER</a:t>
                      </a:r>
                      <a:r>
                        <a:rPr lang="tr-TR" sz="2000" baseline="0" dirty="0" smtClean="0"/>
                        <a:t> ve ÖĞRETMENLER</a:t>
                      </a:r>
                      <a:r>
                        <a:rPr lang="tr-TR" sz="2000" dirty="0" smtClean="0"/>
                        <a:t> </a:t>
                      </a:r>
                      <a:endParaRPr lang="tr-TR" dirty="0"/>
                    </a:p>
                  </a:txBody>
                  <a:tcPr anchor="ctr"/>
                </a:tc>
                <a:tc>
                  <a:txBody>
                    <a:bodyPr/>
                    <a:lstStyle/>
                    <a:p>
                      <a:pPr algn="ctr"/>
                      <a:r>
                        <a:rPr lang="tr-TR" sz="4400" dirty="0" smtClean="0"/>
                        <a:t>RİSK</a:t>
                      </a:r>
                      <a:endParaRPr lang="tr-TR" dirty="0"/>
                    </a:p>
                  </a:txBody>
                  <a:tcPr anchor="ctr"/>
                </a:tc>
              </a:tr>
              <a:tr h="381962">
                <a:tc gridSpan="2">
                  <a:txBody>
                    <a:bodyPr/>
                    <a:lstStyle/>
                    <a:p>
                      <a:r>
                        <a:rPr lang="tr-TR" sz="2000" b="1" dirty="0" smtClean="0"/>
                        <a:t>Hasarlı zemin </a:t>
                      </a:r>
                      <a:endParaRPr lang="tr-TR" sz="2000" b="1" dirty="0"/>
                    </a:p>
                  </a:txBody>
                  <a:tcPr/>
                </a:tc>
                <a:tc hMerge="1">
                  <a:txBody>
                    <a:bodyPr/>
                    <a:lstStyle/>
                    <a:p>
                      <a:endParaRPr lang="tr-TR"/>
                    </a:p>
                  </a:txBody>
                  <a:tcPr/>
                </a:tc>
                <a:tc>
                  <a:txBody>
                    <a:bodyPr/>
                    <a:lstStyle/>
                    <a:p>
                      <a:r>
                        <a:rPr lang="tr-TR" sz="2000" b="1" dirty="0" smtClean="0"/>
                        <a:t>Kayma, takılma, düşme yaralanma </a:t>
                      </a:r>
                      <a:endParaRPr lang="tr-TR" sz="2000" b="1" dirty="0"/>
                    </a:p>
                  </a:txBody>
                  <a:tcPr/>
                </a:tc>
              </a:tr>
              <a:tr h="381962">
                <a:tc gridSpan="2">
                  <a:txBody>
                    <a:bodyPr/>
                    <a:lstStyle/>
                    <a:p>
                      <a:r>
                        <a:rPr lang="tr-TR" sz="2000" b="1" dirty="0" smtClean="0"/>
                        <a:t>Sıvı Dökülmeleri</a:t>
                      </a:r>
                      <a:endParaRPr lang="tr-TR" sz="2000" b="1" dirty="0"/>
                    </a:p>
                  </a:txBody>
                  <a:tcPr/>
                </a:tc>
                <a:tc hMerge="1">
                  <a:txBody>
                    <a:bodyPr/>
                    <a:lstStyle/>
                    <a:p>
                      <a:endParaRPr lang="tr-TR"/>
                    </a:p>
                  </a:txBody>
                  <a:tcPr/>
                </a:tc>
                <a:tc>
                  <a:txBody>
                    <a:bodyPr/>
                    <a:lstStyle/>
                    <a:p>
                      <a:r>
                        <a:rPr lang="tr-TR" sz="2000" b="1" dirty="0" smtClean="0"/>
                        <a:t>Kayma, düşme yaralanma </a:t>
                      </a:r>
                      <a:endParaRPr lang="tr-TR" sz="2000" b="1" dirty="0"/>
                    </a:p>
                  </a:txBody>
                  <a:tcPr/>
                </a:tc>
              </a:tr>
              <a:tr h="628664">
                <a:tc gridSpan="2">
                  <a:txBody>
                    <a:bodyPr/>
                    <a:lstStyle/>
                    <a:p>
                      <a:r>
                        <a:rPr lang="tr-TR" sz="2000" b="1" dirty="0" smtClean="0"/>
                        <a:t>Uzatma Kablolar </a:t>
                      </a:r>
                      <a:endParaRPr lang="tr-TR" sz="2000" b="1" dirty="0"/>
                    </a:p>
                  </a:txBody>
                  <a:tcPr/>
                </a:tc>
                <a:tc hMerge="1">
                  <a:txBody>
                    <a:bodyPr/>
                    <a:lstStyle/>
                    <a:p>
                      <a:endParaRPr lang="tr-TR"/>
                    </a:p>
                  </a:txBody>
                  <a:tcPr/>
                </a:tc>
                <a:tc>
                  <a:txBody>
                    <a:bodyPr/>
                    <a:lstStyle/>
                    <a:p>
                      <a:r>
                        <a:rPr lang="tr-TR" sz="2000" b="1" dirty="0" smtClean="0"/>
                        <a:t>Takılma, düşme yaralanma Elektrik çarpması </a:t>
                      </a:r>
                      <a:endParaRPr lang="tr-TR" sz="2000" b="1" dirty="0"/>
                    </a:p>
                  </a:txBody>
                  <a:tcPr/>
                </a:tc>
              </a:tr>
              <a:tr h="656282">
                <a:tc gridSpan="2">
                  <a:txBody>
                    <a:bodyPr/>
                    <a:lstStyle/>
                    <a:p>
                      <a:r>
                        <a:rPr lang="tr-TR" sz="2000" b="1" dirty="0" smtClean="0"/>
                        <a:t>Elektrik ekipmanları/soketler, Diğer elektrikli ekipmanlar</a:t>
                      </a:r>
                      <a:endParaRPr lang="tr-TR" sz="2000" b="1" dirty="0"/>
                    </a:p>
                  </a:txBody>
                  <a:tcPr/>
                </a:tc>
                <a:tc hMerge="1">
                  <a:txBody>
                    <a:bodyPr/>
                    <a:lstStyle/>
                    <a:p>
                      <a:endParaRPr lang="tr-TR"/>
                    </a:p>
                  </a:txBody>
                  <a:tcPr/>
                </a:tc>
                <a:tc>
                  <a:txBody>
                    <a:bodyPr/>
                    <a:lstStyle/>
                    <a:p>
                      <a:r>
                        <a:rPr lang="tr-TR" sz="2000" b="1" dirty="0" smtClean="0"/>
                        <a:t>Elektrik çarpması</a:t>
                      </a:r>
                      <a:endParaRPr lang="tr-TR" sz="2000" b="1" dirty="0"/>
                    </a:p>
                  </a:txBody>
                  <a:tcPr/>
                </a:tc>
              </a:tr>
              <a:tr h="422920">
                <a:tc gridSpan="2">
                  <a:txBody>
                    <a:bodyPr/>
                    <a:lstStyle/>
                    <a:p>
                      <a:r>
                        <a:rPr lang="tr-TR" sz="2000" b="1" dirty="0" smtClean="0"/>
                        <a:t>Sıcak radyatörler /ısıtıcılar</a:t>
                      </a:r>
                      <a:endParaRPr lang="tr-TR" sz="2000" b="1" dirty="0"/>
                    </a:p>
                  </a:txBody>
                  <a:tcPr/>
                </a:tc>
                <a:tc hMerge="1">
                  <a:txBody>
                    <a:bodyPr/>
                    <a:lstStyle/>
                    <a:p>
                      <a:endParaRPr lang="tr-TR"/>
                    </a:p>
                  </a:txBody>
                  <a:tcPr/>
                </a:tc>
                <a:tc>
                  <a:txBody>
                    <a:bodyPr/>
                    <a:lstStyle/>
                    <a:p>
                      <a:r>
                        <a:rPr lang="tr-TR" sz="2000" b="1" dirty="0" smtClean="0"/>
                        <a:t>Yanma/yaralanma </a:t>
                      </a:r>
                      <a:endParaRPr lang="tr-TR" sz="2000" b="1" dirty="0"/>
                    </a:p>
                  </a:txBody>
                  <a:tcPr/>
                </a:tc>
              </a:tr>
              <a:tr h="396240">
                <a:tc gridSpan="2">
                  <a:txBody>
                    <a:bodyPr/>
                    <a:lstStyle/>
                    <a:p>
                      <a:r>
                        <a:rPr lang="tr-TR" sz="2000" b="1" dirty="0" smtClean="0"/>
                        <a:t>Açık pencereler </a:t>
                      </a:r>
                      <a:endParaRPr lang="tr-TR" sz="2000" b="1" dirty="0"/>
                    </a:p>
                  </a:txBody>
                  <a:tcPr/>
                </a:tc>
                <a:tc hMerge="1">
                  <a:txBody>
                    <a:bodyPr/>
                    <a:lstStyle/>
                    <a:p>
                      <a:endParaRPr lang="tr-TR"/>
                    </a:p>
                  </a:txBody>
                  <a:tcPr/>
                </a:tc>
                <a:tc>
                  <a:txBody>
                    <a:bodyPr/>
                    <a:lstStyle/>
                    <a:p>
                      <a:r>
                        <a:rPr lang="tr-TR" sz="2000" b="1" dirty="0" smtClean="0"/>
                        <a:t>Düşme</a:t>
                      </a:r>
                      <a:endParaRPr lang="tr-TR" sz="2000" b="1" dirty="0"/>
                    </a:p>
                  </a:txBody>
                  <a:tcPr/>
                </a:tc>
              </a:tr>
              <a:tr h="396240">
                <a:tc gridSpan="2">
                  <a:txBody>
                    <a:bodyPr/>
                    <a:lstStyle/>
                    <a:p>
                      <a:r>
                        <a:rPr lang="tr-TR" sz="2000" b="1" dirty="0" smtClean="0"/>
                        <a:t>Sıralar</a:t>
                      </a:r>
                      <a:endParaRPr lang="tr-TR" sz="2000" b="1" dirty="0"/>
                    </a:p>
                  </a:txBody>
                  <a:tcPr/>
                </a:tc>
                <a:tc hMerge="1">
                  <a:txBody>
                    <a:bodyPr/>
                    <a:lstStyle/>
                    <a:p>
                      <a:endParaRPr lang="tr-TR"/>
                    </a:p>
                  </a:txBody>
                  <a:tcPr/>
                </a:tc>
                <a:tc>
                  <a:txBody>
                    <a:bodyPr/>
                    <a:lstStyle/>
                    <a:p>
                      <a:r>
                        <a:rPr lang="tr-TR" sz="2000" b="1" dirty="0" smtClean="0"/>
                        <a:t>Çarparak yaralanma, Düşme, Takılma</a:t>
                      </a:r>
                      <a:endParaRPr lang="tr-TR" sz="2000" b="1" dirty="0"/>
                    </a:p>
                  </a:txBody>
                  <a:tcPr/>
                </a:tc>
              </a:tr>
              <a:tr h="357214">
                <a:tc gridSpan="2">
                  <a:txBody>
                    <a:bodyPr/>
                    <a:lstStyle/>
                    <a:p>
                      <a:r>
                        <a:rPr lang="tr-TR" sz="2000" b="1" dirty="0" smtClean="0"/>
                        <a:t>Tehlikeli maddeler </a:t>
                      </a:r>
                      <a:endParaRPr lang="tr-TR" sz="2000" b="1" dirty="0"/>
                    </a:p>
                  </a:txBody>
                  <a:tcPr/>
                </a:tc>
                <a:tc hMerge="1">
                  <a:txBody>
                    <a:bodyPr/>
                    <a:lstStyle/>
                    <a:p>
                      <a:endParaRPr lang="tr-TR"/>
                    </a:p>
                  </a:txBody>
                  <a:tcPr/>
                </a:tc>
                <a:tc>
                  <a:txBody>
                    <a:bodyPr/>
                    <a:lstStyle/>
                    <a:p>
                      <a:r>
                        <a:rPr lang="tr-TR" sz="2000" b="1" dirty="0" smtClean="0"/>
                        <a:t>Zehirlenme, Hastalanma</a:t>
                      </a:r>
                      <a:endParaRPr lang="tr-TR" sz="2000" b="1" dirty="0"/>
                    </a:p>
                  </a:txBody>
                  <a:tcPr/>
                </a:tc>
              </a:tr>
            </a:tbl>
          </a:graphicData>
        </a:graphic>
      </p:graphicFrame>
      <p:sp>
        <p:nvSpPr>
          <p:cNvPr id="5" name="Başlık 3"/>
          <p:cNvSpPr txBox="1">
            <a:spLocks/>
          </p:cNvSpPr>
          <p:nvPr/>
        </p:nvSpPr>
        <p:spPr>
          <a:xfrm>
            <a:off x="714348" y="428604"/>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6.Adım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428564" y="1785926"/>
            <a:ext cx="8715436" cy="928694"/>
          </a:xfrm>
        </p:spPr>
        <p:txBody>
          <a:bodyPr>
            <a:noAutofit/>
          </a:bodyPr>
          <a:lstStyle/>
          <a:p>
            <a:pPr marL="0" indent="0">
              <a:buClr>
                <a:schemeClr val="accent3"/>
              </a:buClr>
              <a:buNone/>
              <a:defRPr/>
            </a:pPr>
            <a:r>
              <a:rPr lang="tr-TR" sz="2000" b="1" dirty="0" smtClean="0">
                <a:solidFill>
                  <a:srgbClr val="FF0000"/>
                </a:solidFill>
                <a:latin typeface="Calibri" pitchFamily="34" charset="0"/>
              </a:rPr>
              <a:t>7. ADIM : </a:t>
            </a:r>
            <a:r>
              <a:rPr lang="tr-TR" sz="2000" b="1" dirty="0" smtClean="0">
                <a:latin typeface="Calibri" pitchFamily="34" charset="0"/>
              </a:rPr>
              <a:t>RİSKLERİN ÖNEM DERECELERİNİN DEĞERLENDİRİLMESİ ve BELİRLENMESİ</a:t>
            </a:r>
          </a:p>
        </p:txBody>
      </p:sp>
      <p:sp>
        <p:nvSpPr>
          <p:cNvPr id="6" name="Slide Number Placeholder 5"/>
          <p:cNvSpPr>
            <a:spLocks noGrp="1"/>
          </p:cNvSpPr>
          <p:nvPr>
            <p:ph type="sldNum" sz="quarter" idx="12"/>
          </p:nvPr>
        </p:nvSpPr>
        <p:spPr/>
        <p:txBody>
          <a:bodyPr>
            <a:normAutofit fontScale="85000" lnSpcReduction="20000"/>
          </a:bodyPr>
          <a:lstStyle/>
          <a:p>
            <a:pPr>
              <a:defRPr/>
            </a:pPr>
            <a:fld id="{BFBD28D4-B858-461B-98A6-6BB81566EBAB}" type="slidenum">
              <a:rPr lang="en-US"/>
              <a:pPr>
                <a:defRPr/>
              </a:pPr>
              <a:t>64</a:t>
            </a:fld>
            <a:endParaRPr lang="en-US"/>
          </a:p>
        </p:txBody>
      </p:sp>
      <p:sp>
        <p:nvSpPr>
          <p:cNvPr id="7"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smtClean="0">
                <a:ln>
                  <a:noFill/>
                </a:ln>
                <a:solidFill>
                  <a:schemeClr val="bg1"/>
                </a:solidFill>
                <a:effectLst/>
                <a:uLnTx/>
                <a:uFillTx/>
                <a:latin typeface="+mj-lt"/>
                <a:ea typeface="Times New Roman"/>
                <a:cs typeface="+mj-cs"/>
              </a:rPr>
              <a:t>RİSK DEĞERLENDİRİLMESİ</a:t>
            </a:r>
            <a:endParaRPr kumimoji="0" lang="tr-TR" sz="4000" b="0" i="0" u="none" strike="noStrike" kern="1200" cap="none" spc="0" normalizeH="0" baseline="0" noProof="0" dirty="0" smtClean="0">
              <a:ln>
                <a:noFill/>
              </a:ln>
              <a:solidFill>
                <a:schemeClr val="bg1"/>
              </a:solidFill>
              <a:effectLst/>
              <a:uLnTx/>
              <a:uFillTx/>
              <a:latin typeface="+mj-lt"/>
              <a:ea typeface="Times New Roman"/>
              <a:cs typeface="+mj-cs"/>
            </a:endParaRPr>
          </a:p>
        </p:txBody>
      </p:sp>
      <p:sp>
        <p:nvSpPr>
          <p:cNvPr id="5" name="4 Dikdörtgen"/>
          <p:cNvSpPr/>
          <p:nvPr/>
        </p:nvSpPr>
        <p:spPr>
          <a:xfrm>
            <a:off x="71438" y="2357430"/>
            <a:ext cx="9001156" cy="4493538"/>
          </a:xfrm>
          <a:prstGeom prst="rect">
            <a:avLst/>
          </a:prstGeom>
        </p:spPr>
        <p:txBody>
          <a:bodyPr wrap="square">
            <a:spAutoFit/>
          </a:bodyPr>
          <a:lstStyle/>
          <a:p>
            <a:r>
              <a:rPr lang="tr-TR" sz="2200" dirty="0" smtClean="0"/>
              <a:t>Kayıp  oluşturabilecek  olayın  ne  kadar  kritik  olduğunun  ve  hangi  öncelikle  ele alınmasının gerektiğinin tespit edilmesi çok önemlidir. </a:t>
            </a:r>
          </a:p>
          <a:p>
            <a:r>
              <a:rPr lang="tr-TR" sz="2200" dirty="0" smtClean="0"/>
              <a:t>Bu  değerlendirmeyi  yaparken,  aşağıdaki  kıstasları  göz  önünde  bulundurmak gereklidir:</a:t>
            </a:r>
          </a:p>
          <a:p>
            <a:r>
              <a:rPr lang="tr-TR" sz="2200" b="1" dirty="0" smtClean="0"/>
              <a:t>(1)  Riskin Şiddeti yada Ciddiyeti:</a:t>
            </a:r>
          </a:p>
          <a:p>
            <a:r>
              <a:rPr lang="tr-TR" sz="2200" dirty="0" smtClean="0"/>
              <a:t>Eğer bir olay kayıpla sonuçlanıyorsa, oluşan kayıp ne kadar önemlidir, ne kadar ciddidir? </a:t>
            </a:r>
          </a:p>
          <a:p>
            <a:r>
              <a:rPr lang="tr-TR" sz="2200" b="1" dirty="0" smtClean="0"/>
              <a:t>(2)  Riskin oluşum yada tekrarlanma sıklığı: </a:t>
            </a:r>
          </a:p>
          <a:p>
            <a:r>
              <a:rPr lang="tr-TR" sz="2200" dirty="0" smtClean="0"/>
              <a:t>İş  ortamındaki  insanlar,  ekipman,  malzeme  yada  çevreye  risk  oluşturan  olaya hangi sıklıkla maruz kalıyor. </a:t>
            </a:r>
          </a:p>
          <a:p>
            <a:r>
              <a:rPr lang="tr-TR" sz="2200" b="1" dirty="0" smtClean="0"/>
              <a:t>(3)  Olasılık: </a:t>
            </a:r>
          </a:p>
          <a:p>
            <a:r>
              <a:rPr lang="tr-TR" sz="2200" dirty="0" smtClean="0"/>
              <a:t>Riske maruz kalabilecek insan, ekipman, malzeme, çevre işlem faktörlerinin ele alınarak kayba uğrama olasılıkları nedir?</a:t>
            </a:r>
            <a:endParaRPr lang="tr-TR" sz="2200" dirty="0"/>
          </a:p>
        </p:txBody>
      </p:sp>
      <p:sp>
        <p:nvSpPr>
          <p:cNvPr id="8" name="Başlık 3"/>
          <p:cNvSpPr txBox="1">
            <a:spLocks/>
          </p:cNvSpPr>
          <p:nvPr/>
        </p:nvSpPr>
        <p:spPr>
          <a:xfrm>
            <a:off x="714348" y="428604"/>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7.Adım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285720" y="2214554"/>
          <a:ext cx="4143405" cy="3816570"/>
        </p:xfrm>
        <a:graphic>
          <a:graphicData uri="http://schemas.openxmlformats.org/drawingml/2006/table">
            <a:tbl>
              <a:tblPr firstRow="1" bandRow="1">
                <a:tableStyleId>{5C22544A-7EE6-4342-B048-85BDC9FD1C3A}</a:tableStyleId>
              </a:tblPr>
              <a:tblGrid>
                <a:gridCol w="1381135"/>
                <a:gridCol w="1381135"/>
                <a:gridCol w="1381135"/>
              </a:tblGrid>
              <a:tr h="580434">
                <a:tc gridSpan="3">
                  <a:txBody>
                    <a:bodyPr/>
                    <a:lstStyle/>
                    <a:p>
                      <a:pPr algn="ctr"/>
                      <a:r>
                        <a:rPr lang="tr-TR" b="1" dirty="0" smtClean="0"/>
                        <a:t>OLASILIK </a:t>
                      </a:r>
                    </a:p>
                    <a:p>
                      <a:pPr algn="ctr"/>
                      <a:r>
                        <a:rPr lang="tr-TR" b="1" dirty="0" smtClean="0"/>
                        <a:t>Ortaya çıkma olasılığı Frekans için derecelendirme</a:t>
                      </a:r>
                      <a:r>
                        <a:rPr lang="tr-TR" b="1" baseline="0" dirty="0" smtClean="0"/>
                        <a:t> basamakları</a:t>
                      </a:r>
                      <a:endParaRPr lang="tr-TR" b="1" dirty="0"/>
                    </a:p>
                  </a:txBody>
                  <a:tcPr anchor="ctr"/>
                </a:tc>
                <a:tc hMerge="1">
                  <a:txBody>
                    <a:bodyPr/>
                    <a:lstStyle/>
                    <a:p>
                      <a:pPr algn="ctr"/>
                      <a:endParaRPr lang="tr-TR" b="1" dirty="0"/>
                    </a:p>
                  </a:txBody>
                  <a:tcPr anchor="ctr"/>
                </a:tc>
                <a:tc hMerge="1">
                  <a:txBody>
                    <a:bodyPr/>
                    <a:lstStyle/>
                    <a:p>
                      <a:pPr algn="ctr"/>
                      <a:endParaRPr lang="tr-TR" b="1" dirty="0"/>
                    </a:p>
                  </a:txBody>
                  <a:tcPr anchor="ctr"/>
                </a:tc>
              </a:tr>
              <a:tr h="580434">
                <a:tc>
                  <a:txBody>
                    <a:bodyPr/>
                    <a:lstStyle/>
                    <a:p>
                      <a:pPr algn="ctr"/>
                      <a:r>
                        <a:rPr lang="tr-TR" dirty="0" smtClean="0"/>
                        <a:t>Çok Yüksek</a:t>
                      </a:r>
                    </a:p>
                  </a:txBody>
                  <a:tcPr anchor="ctr">
                    <a:solidFill>
                      <a:srgbClr val="FF0000"/>
                    </a:solidFill>
                  </a:tcPr>
                </a:tc>
                <a:tc>
                  <a:txBody>
                    <a:bodyPr/>
                    <a:lstStyle/>
                    <a:p>
                      <a:pPr algn="ctr"/>
                      <a:r>
                        <a:rPr lang="tr-TR" dirty="0" smtClean="0"/>
                        <a:t>5</a:t>
                      </a:r>
                      <a:endParaRPr lang="tr-TR" dirty="0"/>
                    </a:p>
                  </a:txBody>
                  <a:tcPr anchor="ctr">
                    <a:solidFill>
                      <a:srgbClr val="FF0000"/>
                    </a:solidFill>
                  </a:tcPr>
                </a:tc>
                <a:tc>
                  <a:txBody>
                    <a:bodyPr/>
                    <a:lstStyle/>
                    <a:p>
                      <a:pPr algn="ctr"/>
                      <a:r>
                        <a:rPr lang="tr-TR" dirty="0" smtClean="0"/>
                        <a:t>Her gün</a:t>
                      </a:r>
                      <a:endParaRPr lang="tr-TR" dirty="0"/>
                    </a:p>
                  </a:txBody>
                  <a:tcPr anchor="ctr">
                    <a:solidFill>
                      <a:srgbClr val="FF0000"/>
                    </a:solidFill>
                  </a:tcPr>
                </a:tc>
              </a:tr>
              <a:tr h="580434">
                <a:tc>
                  <a:txBody>
                    <a:bodyPr/>
                    <a:lstStyle/>
                    <a:p>
                      <a:pPr algn="ctr"/>
                      <a:r>
                        <a:rPr lang="tr-TR" dirty="0" smtClean="0"/>
                        <a:t>Yüksek</a:t>
                      </a:r>
                    </a:p>
                  </a:txBody>
                  <a:tcPr anchor="ctr">
                    <a:solidFill>
                      <a:schemeClr val="accent2">
                        <a:lumMod val="60000"/>
                        <a:lumOff val="40000"/>
                      </a:schemeClr>
                    </a:solidFill>
                  </a:tcPr>
                </a:tc>
                <a:tc>
                  <a:txBody>
                    <a:bodyPr/>
                    <a:lstStyle/>
                    <a:p>
                      <a:pPr algn="ctr"/>
                      <a:r>
                        <a:rPr lang="tr-TR" dirty="0" smtClean="0"/>
                        <a:t>4</a:t>
                      </a:r>
                      <a:endParaRPr lang="tr-TR" dirty="0"/>
                    </a:p>
                  </a:txBody>
                  <a:tcPr anchor="ct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Haftada bir</a:t>
                      </a:r>
                    </a:p>
                  </a:txBody>
                  <a:tcPr anchor="ctr">
                    <a:solidFill>
                      <a:schemeClr val="accent2">
                        <a:lumMod val="60000"/>
                        <a:lumOff val="40000"/>
                      </a:schemeClr>
                    </a:solidFill>
                  </a:tcPr>
                </a:tc>
              </a:tr>
              <a:tr h="580434">
                <a:tc>
                  <a:txBody>
                    <a:bodyPr/>
                    <a:lstStyle/>
                    <a:p>
                      <a:pPr algn="ctr"/>
                      <a:r>
                        <a:rPr lang="tr-TR" dirty="0" smtClean="0"/>
                        <a:t>Orta</a:t>
                      </a:r>
                    </a:p>
                  </a:txBody>
                  <a:tcPr anchor="ctr">
                    <a:solidFill>
                      <a:srgbClr val="FFFF00"/>
                    </a:solidFill>
                  </a:tcPr>
                </a:tc>
                <a:tc>
                  <a:txBody>
                    <a:bodyPr/>
                    <a:lstStyle/>
                    <a:p>
                      <a:pPr algn="ctr"/>
                      <a:r>
                        <a:rPr lang="tr-TR" dirty="0" smtClean="0"/>
                        <a:t>3</a:t>
                      </a:r>
                      <a:endParaRPr lang="tr-TR" dirty="0"/>
                    </a:p>
                  </a:txBody>
                  <a:tcPr anchor="ctr">
                    <a:solidFill>
                      <a:srgbClr val="FFFF00"/>
                    </a:solidFill>
                  </a:tcPr>
                </a:tc>
                <a:tc>
                  <a:txBody>
                    <a:bodyPr/>
                    <a:lstStyle/>
                    <a:p>
                      <a:pPr algn="ctr"/>
                      <a:r>
                        <a:rPr lang="tr-TR" dirty="0" smtClean="0"/>
                        <a:t>Ayda bir</a:t>
                      </a:r>
                      <a:endParaRPr lang="tr-TR" dirty="0"/>
                    </a:p>
                  </a:txBody>
                  <a:tcPr anchor="ctr">
                    <a:solidFill>
                      <a:srgbClr val="FFFF00"/>
                    </a:solidFill>
                  </a:tcPr>
                </a:tc>
              </a:tr>
              <a:tr h="580434">
                <a:tc>
                  <a:txBody>
                    <a:bodyPr/>
                    <a:lstStyle/>
                    <a:p>
                      <a:pPr algn="ctr"/>
                      <a:r>
                        <a:rPr lang="tr-TR" dirty="0" smtClean="0"/>
                        <a:t>Küçük</a:t>
                      </a:r>
                    </a:p>
                  </a:txBody>
                  <a:tcPr anchor="ctr">
                    <a:solidFill>
                      <a:schemeClr val="accent3">
                        <a:lumMod val="60000"/>
                        <a:lumOff val="40000"/>
                      </a:schemeClr>
                    </a:solidFill>
                  </a:tcPr>
                </a:tc>
                <a:tc>
                  <a:txBody>
                    <a:bodyPr/>
                    <a:lstStyle/>
                    <a:p>
                      <a:pPr algn="ctr"/>
                      <a:r>
                        <a:rPr lang="tr-TR" dirty="0" smtClean="0"/>
                        <a:t>2</a:t>
                      </a:r>
                      <a:endParaRPr lang="tr-TR" dirty="0"/>
                    </a:p>
                  </a:txBody>
                  <a:tcPr anchor="ctr">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Üç</a:t>
                      </a:r>
                      <a:r>
                        <a:rPr lang="tr-TR" baseline="0" dirty="0" smtClean="0"/>
                        <a:t> ayda bir</a:t>
                      </a:r>
                      <a:endParaRPr lang="tr-TR" dirty="0" smtClean="0"/>
                    </a:p>
                  </a:txBody>
                  <a:tcPr anchor="ctr">
                    <a:solidFill>
                      <a:schemeClr val="accent3">
                        <a:lumMod val="60000"/>
                        <a:lumOff val="40000"/>
                      </a:schemeClr>
                    </a:solidFill>
                  </a:tcPr>
                </a:tc>
              </a:tr>
              <a:tr h="580434">
                <a:tc>
                  <a:txBody>
                    <a:bodyPr/>
                    <a:lstStyle/>
                    <a:p>
                      <a:pPr algn="ctr"/>
                      <a:r>
                        <a:rPr lang="tr-TR" dirty="0" smtClean="0"/>
                        <a:t>Çok Düşük</a:t>
                      </a:r>
                    </a:p>
                  </a:txBody>
                  <a:tcPr anchor="ctr">
                    <a:solidFill>
                      <a:srgbClr val="00B050"/>
                    </a:solidFill>
                  </a:tcPr>
                </a:tc>
                <a:tc>
                  <a:txBody>
                    <a:bodyPr/>
                    <a:lstStyle/>
                    <a:p>
                      <a:pPr algn="ctr"/>
                      <a:r>
                        <a:rPr lang="tr-TR" dirty="0" smtClean="0"/>
                        <a:t>1</a:t>
                      </a:r>
                      <a:endParaRPr lang="tr-TR" dirty="0"/>
                    </a:p>
                  </a:txBody>
                  <a:tcPr anchor="ctr">
                    <a:solidFill>
                      <a:srgbClr val="00B050"/>
                    </a:solidFill>
                  </a:tcPr>
                </a:tc>
                <a:tc>
                  <a:txBody>
                    <a:bodyPr/>
                    <a:lstStyle/>
                    <a:p>
                      <a:pPr algn="ctr"/>
                      <a:r>
                        <a:rPr lang="tr-TR" dirty="0" smtClean="0"/>
                        <a:t>Yılda bir</a:t>
                      </a:r>
                      <a:endParaRPr lang="tr-TR" dirty="0"/>
                    </a:p>
                  </a:txBody>
                  <a:tcPr anchor="ctr">
                    <a:solidFill>
                      <a:srgbClr val="00B050"/>
                    </a:solidFill>
                  </a:tcPr>
                </a:tc>
              </a:tr>
            </a:tbl>
          </a:graphicData>
        </a:graphic>
      </p:graphicFrame>
      <p:pic>
        <p:nvPicPr>
          <p:cNvPr id="115714" name="Picture 2"/>
          <p:cNvPicPr>
            <a:picLocks noChangeAspect="1" noChangeArrowheads="1"/>
          </p:cNvPicPr>
          <p:nvPr/>
        </p:nvPicPr>
        <p:blipFill>
          <a:blip r:embed="rId2"/>
          <a:srcRect/>
          <a:stretch>
            <a:fillRect/>
          </a:stretch>
        </p:blipFill>
        <p:spPr bwMode="auto">
          <a:xfrm>
            <a:off x="1714480" y="1071546"/>
            <a:ext cx="5583154" cy="1143008"/>
          </a:xfrm>
          <a:prstGeom prst="rect">
            <a:avLst/>
          </a:prstGeom>
          <a:noFill/>
          <a:ln w="9525">
            <a:noFill/>
            <a:miter lim="800000"/>
            <a:headEnd/>
            <a:tailEnd/>
          </a:ln>
          <a:effectLst/>
        </p:spPr>
      </p:pic>
      <p:graphicFrame>
        <p:nvGraphicFramePr>
          <p:cNvPr id="7" name="6 Tablo"/>
          <p:cNvGraphicFramePr>
            <a:graphicFrameLocks noGrp="1"/>
          </p:cNvGraphicFramePr>
          <p:nvPr/>
        </p:nvGraphicFramePr>
        <p:xfrm>
          <a:off x="4714875" y="2163302"/>
          <a:ext cx="4286250" cy="4541133"/>
        </p:xfrm>
        <a:graphic>
          <a:graphicData uri="http://schemas.openxmlformats.org/drawingml/2006/table">
            <a:tbl>
              <a:tblPr firstRow="1" bandRow="1">
                <a:tableStyleId>{5C22544A-7EE6-4342-B048-85BDC9FD1C3A}</a:tableStyleId>
              </a:tblPr>
              <a:tblGrid>
                <a:gridCol w="1071571"/>
                <a:gridCol w="857256"/>
                <a:gridCol w="2357423"/>
              </a:tblGrid>
              <a:tr h="479880">
                <a:tc gridSpan="3">
                  <a:txBody>
                    <a:bodyPr/>
                    <a:lstStyle/>
                    <a:p>
                      <a:pPr algn="ctr"/>
                      <a:r>
                        <a:rPr lang="tr-TR" b="1" dirty="0" smtClean="0"/>
                        <a:t>ŞİDDET</a:t>
                      </a:r>
                      <a:endParaRPr lang="tr-TR" b="1" dirty="0"/>
                    </a:p>
                  </a:txBody>
                  <a:tcPr anchor="ctr"/>
                </a:tc>
                <a:tc hMerge="1">
                  <a:txBody>
                    <a:bodyPr/>
                    <a:lstStyle/>
                    <a:p>
                      <a:endParaRPr lang="tr-TR"/>
                    </a:p>
                  </a:txBody>
                  <a:tcPr/>
                </a:tc>
                <a:tc hMerge="1">
                  <a:txBody>
                    <a:bodyPr/>
                    <a:lstStyle/>
                    <a:p>
                      <a:pPr algn="ctr"/>
                      <a:endParaRPr lang="tr-TR" b="1" dirty="0"/>
                    </a:p>
                  </a:txBody>
                  <a:tcPr anchor="ctr"/>
                </a:tc>
              </a:tr>
              <a:tr h="571504">
                <a:tc gridSpan="2">
                  <a:txBody>
                    <a:bodyPr/>
                    <a:lstStyle/>
                    <a:p>
                      <a:pPr algn="ctr"/>
                      <a:r>
                        <a:rPr lang="tr-TR" b="1" dirty="0" smtClean="0"/>
                        <a:t>DERECELENDİRME</a:t>
                      </a:r>
                      <a:endParaRPr lang="tr-TR" b="1" dirty="0"/>
                    </a:p>
                  </a:txBody>
                  <a:tcPr anchor="ctr"/>
                </a:tc>
                <a:tc hMerge="1">
                  <a:txBody>
                    <a:bodyPr/>
                    <a:lstStyle/>
                    <a:p>
                      <a:pPr algn="ctr"/>
                      <a:endParaRPr lang="tr-TR" b="1" dirty="0"/>
                    </a:p>
                  </a:txBody>
                  <a:tcPr anchor="ctr"/>
                </a:tc>
                <a:tc>
                  <a:txBody>
                    <a:bodyPr/>
                    <a:lstStyle/>
                    <a:p>
                      <a:pPr algn="ctr"/>
                      <a:r>
                        <a:rPr lang="tr-TR" b="1" dirty="0" smtClean="0"/>
                        <a:t>SONUC</a:t>
                      </a:r>
                      <a:endParaRPr lang="tr-TR" b="1" dirty="0"/>
                    </a:p>
                  </a:txBody>
                  <a:tcPr anchor="ctr"/>
                </a:tc>
              </a:tr>
              <a:tr h="619668">
                <a:tc>
                  <a:txBody>
                    <a:bodyPr/>
                    <a:lstStyle/>
                    <a:p>
                      <a:pPr algn="ctr"/>
                      <a:r>
                        <a:rPr lang="tr-TR" dirty="0" smtClean="0"/>
                        <a:t>Çok Ciddi</a:t>
                      </a:r>
                    </a:p>
                  </a:txBody>
                  <a:tcPr anchor="ctr"/>
                </a:tc>
                <a:tc>
                  <a:txBody>
                    <a:bodyPr/>
                    <a:lstStyle/>
                    <a:p>
                      <a:pPr algn="ctr"/>
                      <a:r>
                        <a:rPr lang="tr-TR" dirty="0" smtClean="0"/>
                        <a:t>5</a:t>
                      </a:r>
                      <a:endParaRPr lang="tr-TR" dirty="0"/>
                    </a:p>
                  </a:txBody>
                  <a:tcPr anchor="ctr"/>
                </a:tc>
                <a:tc>
                  <a:txBody>
                    <a:bodyPr/>
                    <a:lstStyle/>
                    <a:p>
                      <a:pPr algn="ctr"/>
                      <a:r>
                        <a:rPr lang="tr-TR" dirty="0" smtClean="0"/>
                        <a:t>Birden çok ölüm, </a:t>
                      </a:r>
                    </a:p>
                    <a:p>
                      <a:pPr algn="ctr"/>
                      <a:r>
                        <a:rPr lang="tr-TR" dirty="0" smtClean="0"/>
                        <a:t>Sürekli iş görmezlik</a:t>
                      </a:r>
                      <a:endParaRPr lang="tr-TR" dirty="0"/>
                    </a:p>
                  </a:txBody>
                  <a:tcPr anchor="ctr"/>
                </a:tc>
              </a:tr>
              <a:tr h="619668">
                <a:tc>
                  <a:txBody>
                    <a:bodyPr/>
                    <a:lstStyle/>
                    <a:p>
                      <a:pPr algn="ctr"/>
                      <a:r>
                        <a:rPr lang="tr-TR" dirty="0" smtClean="0"/>
                        <a:t>Ciddi</a:t>
                      </a:r>
                    </a:p>
                  </a:txBody>
                  <a:tcPr anchor="ctr"/>
                </a:tc>
                <a:tc>
                  <a:txBody>
                    <a:bodyPr/>
                    <a:lstStyle/>
                    <a:p>
                      <a:pPr algn="ctr"/>
                      <a:r>
                        <a:rPr lang="tr-TR" dirty="0" smtClean="0"/>
                        <a:t>4</a:t>
                      </a:r>
                      <a:endParaRPr lang="tr-TR"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Ölüm, Ciddi Yaralanma</a:t>
                      </a:r>
                      <a:r>
                        <a:rPr lang="tr-TR" baseline="0" dirty="0" smtClean="0"/>
                        <a:t> Meslek hastalığı</a:t>
                      </a:r>
                      <a:endParaRPr lang="tr-TR" dirty="0" smtClean="0"/>
                    </a:p>
                  </a:txBody>
                  <a:tcPr anchor="ctr"/>
                </a:tc>
              </a:tr>
              <a:tr h="619668">
                <a:tc>
                  <a:txBody>
                    <a:bodyPr/>
                    <a:lstStyle/>
                    <a:p>
                      <a:pPr algn="ctr"/>
                      <a:r>
                        <a:rPr lang="tr-TR" dirty="0" smtClean="0"/>
                        <a:t>Orta</a:t>
                      </a:r>
                    </a:p>
                  </a:txBody>
                  <a:tcPr anchor="ctr"/>
                </a:tc>
                <a:tc>
                  <a:txBody>
                    <a:bodyPr/>
                    <a:lstStyle/>
                    <a:p>
                      <a:pPr algn="ctr"/>
                      <a:r>
                        <a:rPr lang="tr-TR" dirty="0" smtClean="0"/>
                        <a:t>3</a:t>
                      </a:r>
                      <a:endParaRPr lang="tr-TR" dirty="0"/>
                    </a:p>
                  </a:txBody>
                  <a:tcPr anchor="ctr"/>
                </a:tc>
                <a:tc>
                  <a:txBody>
                    <a:bodyPr/>
                    <a:lstStyle/>
                    <a:p>
                      <a:pPr algn="ctr"/>
                      <a:r>
                        <a:rPr lang="tr-TR" dirty="0" smtClean="0"/>
                        <a:t>Hafif yaralanma </a:t>
                      </a:r>
                    </a:p>
                    <a:p>
                      <a:pPr algn="ctr"/>
                      <a:r>
                        <a:rPr lang="tr-TR" dirty="0" smtClean="0"/>
                        <a:t>Tedavi gerektirir</a:t>
                      </a:r>
                      <a:endParaRPr lang="tr-TR" dirty="0"/>
                    </a:p>
                  </a:txBody>
                  <a:tcPr anchor="ctr"/>
                </a:tc>
              </a:tr>
              <a:tr h="619668">
                <a:tc>
                  <a:txBody>
                    <a:bodyPr/>
                    <a:lstStyle/>
                    <a:p>
                      <a:pPr algn="ctr"/>
                      <a:r>
                        <a:rPr lang="tr-TR" dirty="0" smtClean="0"/>
                        <a:t>Hafif</a:t>
                      </a:r>
                    </a:p>
                  </a:txBody>
                  <a:tcPr anchor="ctr"/>
                </a:tc>
                <a:tc>
                  <a:txBody>
                    <a:bodyPr/>
                    <a:lstStyle/>
                    <a:p>
                      <a:pPr algn="ctr"/>
                      <a:r>
                        <a:rPr lang="tr-TR" dirty="0" smtClean="0"/>
                        <a:t>2</a:t>
                      </a:r>
                      <a:endParaRPr lang="tr-TR" dirty="0"/>
                    </a:p>
                  </a:txBody>
                  <a:tcPr anchor="ctr"/>
                </a:tc>
                <a:tc>
                  <a:txBody>
                    <a:bodyPr/>
                    <a:lstStyle/>
                    <a:p>
                      <a:pPr algn="ctr"/>
                      <a:r>
                        <a:rPr lang="tr-TR" dirty="0" smtClean="0"/>
                        <a:t>İş Günü Kaybı Yok İlkyardım gerektiren</a:t>
                      </a:r>
                      <a:endParaRPr lang="tr-TR" dirty="0"/>
                    </a:p>
                  </a:txBody>
                  <a:tcPr anchor="ctr"/>
                </a:tc>
              </a:tr>
              <a:tr h="929429">
                <a:tc>
                  <a:txBody>
                    <a:bodyPr/>
                    <a:lstStyle/>
                    <a:p>
                      <a:pPr algn="ctr"/>
                      <a:r>
                        <a:rPr lang="tr-TR" dirty="0" smtClean="0"/>
                        <a:t>Çok Hafif</a:t>
                      </a:r>
                    </a:p>
                  </a:txBody>
                  <a:tcPr anchor="ctr"/>
                </a:tc>
                <a:tc>
                  <a:txBody>
                    <a:bodyPr/>
                    <a:lstStyle/>
                    <a:p>
                      <a:pPr algn="ctr"/>
                      <a:r>
                        <a:rPr lang="tr-TR" dirty="0" smtClean="0"/>
                        <a:t>1</a:t>
                      </a:r>
                      <a:endParaRPr lang="tr-TR" dirty="0"/>
                    </a:p>
                  </a:txBody>
                  <a:tcPr anchor="ctr"/>
                </a:tc>
                <a:tc>
                  <a:txBody>
                    <a:bodyPr/>
                    <a:lstStyle/>
                    <a:p>
                      <a:pPr algn="ctr"/>
                      <a:r>
                        <a:rPr lang="tr-TR" dirty="0" smtClean="0"/>
                        <a:t>İş Saati Kaybı Yok</a:t>
                      </a:r>
                    </a:p>
                    <a:p>
                      <a:pPr algn="ctr"/>
                      <a:r>
                        <a:rPr lang="tr-TR" dirty="0" smtClean="0"/>
                        <a:t>Yardım gerektiren</a:t>
                      </a:r>
                      <a:endParaRPr lang="tr-TR" dirty="0"/>
                    </a:p>
                  </a:txBody>
                  <a:tcPr anchor="ctr"/>
                </a:tc>
              </a:tr>
            </a:tbl>
          </a:graphicData>
        </a:graphic>
      </p:graphicFrame>
      <p:sp>
        <p:nvSpPr>
          <p:cNvPr id="5" name="Başlık 3"/>
          <p:cNvSpPr txBox="1">
            <a:spLocks/>
          </p:cNvSpPr>
          <p:nvPr/>
        </p:nvSpPr>
        <p:spPr>
          <a:xfrm>
            <a:off x="714348" y="0"/>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7.Adım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66</a:t>
            </a:fld>
            <a:endParaRPr lang="tr-TR" dirty="0"/>
          </a:p>
        </p:txBody>
      </p:sp>
      <p:sp>
        <p:nvSpPr>
          <p:cNvPr id="6" name="5 Dikdörtgen"/>
          <p:cNvSpPr/>
          <p:nvPr/>
        </p:nvSpPr>
        <p:spPr>
          <a:xfrm>
            <a:off x="142844" y="1059404"/>
            <a:ext cx="8786874" cy="461665"/>
          </a:xfrm>
          <a:prstGeom prst="rect">
            <a:avLst/>
          </a:prstGeom>
        </p:spPr>
        <p:txBody>
          <a:bodyPr wrap="square">
            <a:spAutoFit/>
          </a:bodyPr>
          <a:lstStyle/>
          <a:p>
            <a:r>
              <a:rPr lang="tr-TR" sz="2400" b="1" dirty="0" smtClean="0">
                <a:latin typeface="Calibri" pitchFamily="34" charset="0"/>
              </a:rPr>
              <a:t>RİSKLERİN 5X5 MATRİSE GÖRE DERECELENDİRMESİ YAPILIR.</a:t>
            </a:r>
            <a:endParaRPr lang="tr-TR" sz="2400" b="1" dirty="0">
              <a:latin typeface="Calibri" pitchFamily="34" charset="0"/>
            </a:endParaRPr>
          </a:p>
        </p:txBody>
      </p:sp>
      <p:graphicFrame>
        <p:nvGraphicFramePr>
          <p:cNvPr id="7" name="6 Tablo"/>
          <p:cNvGraphicFramePr>
            <a:graphicFrameLocks noGrp="1"/>
          </p:cNvGraphicFramePr>
          <p:nvPr/>
        </p:nvGraphicFramePr>
        <p:xfrm>
          <a:off x="571472" y="1643050"/>
          <a:ext cx="7929618" cy="5001348"/>
        </p:xfrm>
        <a:graphic>
          <a:graphicData uri="http://schemas.openxmlformats.org/drawingml/2006/table">
            <a:tbl>
              <a:tblPr firstRow="1" bandRow="1">
                <a:tableStyleId>{5C22544A-7EE6-4342-B048-85BDC9FD1C3A}</a:tableStyleId>
              </a:tblPr>
              <a:tblGrid>
                <a:gridCol w="1321603"/>
                <a:gridCol w="1321603"/>
                <a:gridCol w="1321603"/>
                <a:gridCol w="1321603"/>
                <a:gridCol w="1321603"/>
                <a:gridCol w="1321603"/>
              </a:tblGrid>
              <a:tr h="580434">
                <a:tc>
                  <a:txBody>
                    <a:bodyPr/>
                    <a:lstStyle/>
                    <a:p>
                      <a:endParaRPr lang="tr-TR" dirty="0"/>
                    </a:p>
                  </a:txBody>
                  <a:tcPr anchor="ctr"/>
                </a:tc>
                <a:tc>
                  <a:txBody>
                    <a:bodyPr/>
                    <a:lstStyle/>
                    <a:p>
                      <a:endParaRPr lang="tr-TR"/>
                    </a:p>
                  </a:txBody>
                  <a:tcPr anchor="ctr"/>
                </a:tc>
                <a:tc>
                  <a:txBody>
                    <a:bodyPr/>
                    <a:lstStyle/>
                    <a:p>
                      <a:endParaRPr lang="tr-TR"/>
                    </a:p>
                  </a:txBody>
                  <a:tcPr anchor="ctr"/>
                </a:tc>
                <a:tc>
                  <a:txBody>
                    <a:bodyPr/>
                    <a:lstStyle/>
                    <a:p>
                      <a:endParaRPr lang="tr-TR"/>
                    </a:p>
                  </a:txBody>
                  <a:tcPr anchor="ctr"/>
                </a:tc>
                <a:tc>
                  <a:txBody>
                    <a:bodyPr/>
                    <a:lstStyle/>
                    <a:p>
                      <a:endParaRPr lang="tr-TR"/>
                    </a:p>
                  </a:txBody>
                  <a:tcPr anchor="ctr"/>
                </a:tc>
                <a:tc>
                  <a:txBody>
                    <a:bodyPr/>
                    <a:lstStyle/>
                    <a:p>
                      <a:endParaRPr lang="tr-TR"/>
                    </a:p>
                  </a:txBody>
                  <a:tcPr anchor="ctr"/>
                </a:tc>
              </a:tr>
              <a:tr h="580434">
                <a:tc rowSpan="2">
                  <a:txBody>
                    <a:bodyPr/>
                    <a:lstStyle/>
                    <a:p>
                      <a:pPr algn="ctr"/>
                      <a:r>
                        <a:rPr lang="tr-TR" b="1" dirty="0" smtClean="0"/>
                        <a:t>OLASILIK</a:t>
                      </a:r>
                      <a:endParaRPr lang="tr-TR" b="1" dirty="0"/>
                    </a:p>
                  </a:txBody>
                  <a:tcPr anchor="ctr"/>
                </a:tc>
                <a:tc gridSpan="5">
                  <a:txBody>
                    <a:bodyPr/>
                    <a:lstStyle/>
                    <a:p>
                      <a:pPr algn="ctr"/>
                      <a:r>
                        <a:rPr lang="tr-TR" sz="2800" b="1" dirty="0" smtClean="0"/>
                        <a:t>ŞİDDET</a:t>
                      </a:r>
                      <a:endParaRPr lang="tr-TR" b="1" dirty="0"/>
                    </a:p>
                  </a:txBody>
                  <a:tcPr anchor="ctr"/>
                </a:tc>
                <a:tc hMerge="1">
                  <a:txBody>
                    <a:bodyPr/>
                    <a:lstStyle/>
                    <a:p>
                      <a:endParaRPr lang="tr-TR" dirty="0"/>
                    </a:p>
                  </a:txBody>
                  <a:tcPr anchor="ctr"/>
                </a:tc>
                <a:tc hMerge="1">
                  <a:txBody>
                    <a:bodyPr/>
                    <a:lstStyle/>
                    <a:p>
                      <a:endParaRPr lang="tr-TR" dirty="0"/>
                    </a:p>
                  </a:txBody>
                  <a:tcPr anchor="ctr"/>
                </a:tc>
                <a:tc hMerge="1">
                  <a:txBody>
                    <a:bodyPr/>
                    <a:lstStyle/>
                    <a:p>
                      <a:endParaRPr lang="tr-TR" dirty="0"/>
                    </a:p>
                  </a:txBody>
                  <a:tcPr anchor="ctr"/>
                </a:tc>
                <a:tc hMerge="1">
                  <a:txBody>
                    <a:bodyPr/>
                    <a:lstStyle/>
                    <a:p>
                      <a:endParaRPr lang="tr-TR" dirty="0"/>
                    </a:p>
                  </a:txBody>
                  <a:tcPr anchor="ctr"/>
                </a:tc>
              </a:tr>
              <a:tr h="580434">
                <a:tc vMerge="1">
                  <a:txBody>
                    <a:bodyPr/>
                    <a:lstStyle/>
                    <a:p>
                      <a:pPr algn="ctr"/>
                      <a:endParaRPr lang="tr-TR" b="1" dirty="0"/>
                    </a:p>
                  </a:txBody>
                  <a:tcPr anchor="ctr"/>
                </a:tc>
                <a:tc>
                  <a:txBody>
                    <a:bodyPr/>
                    <a:lstStyle/>
                    <a:p>
                      <a:pPr algn="ctr"/>
                      <a:r>
                        <a:rPr lang="tr-TR" dirty="0" smtClean="0"/>
                        <a:t>Çok Ciddi</a:t>
                      </a:r>
                    </a:p>
                    <a:p>
                      <a:pPr algn="ctr"/>
                      <a:r>
                        <a:rPr lang="tr-TR" dirty="0" smtClean="0"/>
                        <a:t>5</a:t>
                      </a:r>
                      <a:endParaRPr lang="tr-TR" dirty="0"/>
                    </a:p>
                  </a:txBody>
                  <a:tcPr anchor="ctr"/>
                </a:tc>
                <a:tc>
                  <a:txBody>
                    <a:bodyPr/>
                    <a:lstStyle/>
                    <a:p>
                      <a:pPr algn="ctr"/>
                      <a:r>
                        <a:rPr lang="tr-TR" dirty="0" smtClean="0"/>
                        <a:t>Ciddi</a:t>
                      </a:r>
                    </a:p>
                    <a:p>
                      <a:pPr algn="ctr"/>
                      <a:r>
                        <a:rPr lang="tr-TR" dirty="0" smtClean="0"/>
                        <a:t>4</a:t>
                      </a:r>
                      <a:endParaRPr lang="tr-TR" dirty="0"/>
                    </a:p>
                  </a:txBody>
                  <a:tcPr anchor="ctr"/>
                </a:tc>
                <a:tc>
                  <a:txBody>
                    <a:bodyPr/>
                    <a:lstStyle/>
                    <a:p>
                      <a:pPr algn="ctr"/>
                      <a:r>
                        <a:rPr lang="tr-TR" dirty="0" smtClean="0"/>
                        <a:t>Orta</a:t>
                      </a:r>
                    </a:p>
                    <a:p>
                      <a:pPr algn="ctr"/>
                      <a:r>
                        <a:rPr lang="tr-TR" dirty="0" smtClean="0"/>
                        <a:t>3</a:t>
                      </a:r>
                      <a:endParaRPr lang="tr-TR" dirty="0"/>
                    </a:p>
                  </a:txBody>
                  <a:tcPr anchor="ctr"/>
                </a:tc>
                <a:tc>
                  <a:txBody>
                    <a:bodyPr/>
                    <a:lstStyle/>
                    <a:p>
                      <a:pPr algn="ctr"/>
                      <a:r>
                        <a:rPr lang="tr-TR" dirty="0" smtClean="0"/>
                        <a:t>Hafif</a:t>
                      </a:r>
                    </a:p>
                    <a:p>
                      <a:pPr algn="ctr"/>
                      <a:r>
                        <a:rPr lang="tr-TR" dirty="0" smtClean="0"/>
                        <a:t>2</a:t>
                      </a:r>
                      <a:endParaRPr lang="tr-TR" dirty="0"/>
                    </a:p>
                  </a:txBody>
                  <a:tcPr anchor="ctr"/>
                </a:tc>
                <a:tc>
                  <a:txBody>
                    <a:bodyPr/>
                    <a:lstStyle/>
                    <a:p>
                      <a:pPr algn="ctr"/>
                      <a:r>
                        <a:rPr lang="tr-TR" dirty="0" smtClean="0"/>
                        <a:t>Çok Hafif</a:t>
                      </a:r>
                    </a:p>
                    <a:p>
                      <a:pPr algn="ctr"/>
                      <a:r>
                        <a:rPr lang="tr-TR" dirty="0" smtClean="0"/>
                        <a:t>1</a:t>
                      </a:r>
                      <a:endParaRPr lang="tr-TR" dirty="0"/>
                    </a:p>
                  </a:txBody>
                  <a:tcPr anchor="ctr"/>
                </a:tc>
              </a:tr>
              <a:tr h="580434">
                <a:tc>
                  <a:txBody>
                    <a:bodyPr/>
                    <a:lstStyle/>
                    <a:p>
                      <a:pPr algn="ctr"/>
                      <a:r>
                        <a:rPr lang="tr-TR" dirty="0" smtClean="0"/>
                        <a:t>Çok Yüksek</a:t>
                      </a:r>
                    </a:p>
                    <a:p>
                      <a:pPr algn="ctr"/>
                      <a:r>
                        <a:rPr lang="tr-TR" dirty="0" smtClean="0"/>
                        <a:t>5</a:t>
                      </a:r>
                      <a:endParaRPr lang="tr-TR" dirty="0"/>
                    </a:p>
                  </a:txBody>
                  <a:tcPr anchor="ctr"/>
                </a:tc>
                <a:tc>
                  <a:txBody>
                    <a:bodyPr/>
                    <a:lstStyle/>
                    <a:p>
                      <a:pPr algn="ctr"/>
                      <a:r>
                        <a:rPr lang="tr-TR" b="1" dirty="0" smtClean="0"/>
                        <a:t>YÜKSEK</a:t>
                      </a:r>
                    </a:p>
                    <a:p>
                      <a:pPr algn="ctr"/>
                      <a:r>
                        <a:rPr lang="tr-TR" b="1" dirty="0" smtClean="0"/>
                        <a:t>25</a:t>
                      </a:r>
                      <a:endParaRPr lang="tr-TR" b="1" dirty="0"/>
                    </a:p>
                  </a:txBody>
                  <a:tcPr anchor="ctr">
                    <a:solidFill>
                      <a:srgbClr val="FF0000"/>
                    </a:solidFill>
                  </a:tcPr>
                </a:tc>
                <a:tc>
                  <a:txBody>
                    <a:bodyPr/>
                    <a:lstStyle/>
                    <a:p>
                      <a:pPr algn="ctr"/>
                      <a:r>
                        <a:rPr lang="tr-TR" b="1" dirty="0" smtClean="0"/>
                        <a:t>YÜKSEK</a:t>
                      </a:r>
                    </a:p>
                    <a:p>
                      <a:pPr algn="ctr"/>
                      <a:r>
                        <a:rPr lang="tr-TR" b="1" dirty="0" smtClean="0"/>
                        <a:t>20</a:t>
                      </a:r>
                      <a:endParaRPr lang="tr-TR" b="1" dirty="0"/>
                    </a:p>
                  </a:txBody>
                  <a:tcPr anchor="ctr">
                    <a:solidFill>
                      <a:srgbClr val="FF0000"/>
                    </a:solidFill>
                  </a:tcPr>
                </a:tc>
                <a:tc>
                  <a:txBody>
                    <a:bodyPr/>
                    <a:lstStyle/>
                    <a:p>
                      <a:pPr algn="ctr"/>
                      <a:r>
                        <a:rPr lang="tr-TR" b="1" dirty="0" smtClean="0"/>
                        <a:t>YÜKSEK</a:t>
                      </a:r>
                    </a:p>
                    <a:p>
                      <a:pPr algn="ctr"/>
                      <a:r>
                        <a:rPr lang="tr-TR" b="1" dirty="0" smtClean="0"/>
                        <a:t>15</a:t>
                      </a:r>
                      <a:endParaRPr lang="tr-TR" b="1" dirty="0"/>
                    </a:p>
                  </a:txBody>
                  <a:tcPr anchor="ctr">
                    <a:solidFill>
                      <a:srgbClr val="FF0000"/>
                    </a:solidFill>
                  </a:tcPr>
                </a:tc>
                <a:tc>
                  <a:txBody>
                    <a:bodyPr/>
                    <a:lstStyle/>
                    <a:p>
                      <a:pPr algn="ctr"/>
                      <a:r>
                        <a:rPr lang="tr-TR" dirty="0" smtClean="0"/>
                        <a:t>ORTA</a:t>
                      </a:r>
                    </a:p>
                    <a:p>
                      <a:pPr algn="ctr"/>
                      <a:r>
                        <a:rPr lang="tr-TR" dirty="0" smtClean="0"/>
                        <a:t>10</a:t>
                      </a:r>
                      <a:endParaRPr lang="tr-TR" dirty="0"/>
                    </a:p>
                  </a:txBody>
                  <a:tcPr anchor="ctr">
                    <a:solidFill>
                      <a:schemeClr val="accent2">
                        <a:lumMod val="20000"/>
                        <a:lumOff val="80000"/>
                      </a:schemeClr>
                    </a:solidFill>
                  </a:tcPr>
                </a:tc>
                <a:tc>
                  <a:txBody>
                    <a:bodyPr/>
                    <a:lstStyle/>
                    <a:p>
                      <a:pPr algn="ctr"/>
                      <a:r>
                        <a:rPr lang="tr-TR" dirty="0" smtClean="0"/>
                        <a:t>DÜŞÜK</a:t>
                      </a:r>
                    </a:p>
                    <a:p>
                      <a:pPr algn="ctr"/>
                      <a:r>
                        <a:rPr lang="tr-TR" dirty="0" smtClean="0"/>
                        <a:t>5</a:t>
                      </a:r>
                      <a:endParaRPr lang="tr-TR" dirty="0"/>
                    </a:p>
                  </a:txBody>
                  <a:tcPr anchor="ctr">
                    <a:solidFill>
                      <a:srgbClr val="92D050"/>
                    </a:solidFill>
                  </a:tcPr>
                </a:tc>
              </a:tr>
              <a:tr h="580434">
                <a:tc>
                  <a:txBody>
                    <a:bodyPr/>
                    <a:lstStyle/>
                    <a:p>
                      <a:pPr algn="ctr"/>
                      <a:r>
                        <a:rPr lang="tr-TR" dirty="0" smtClean="0"/>
                        <a:t>Yüksek</a:t>
                      </a:r>
                    </a:p>
                    <a:p>
                      <a:pPr algn="ctr"/>
                      <a:r>
                        <a:rPr lang="tr-TR" dirty="0" smtClean="0"/>
                        <a:t>4</a:t>
                      </a:r>
                      <a:endParaRPr lang="tr-TR" dirty="0"/>
                    </a:p>
                  </a:txBody>
                  <a:tcPr anchor="ctr"/>
                </a:tc>
                <a:tc>
                  <a:txBody>
                    <a:bodyPr/>
                    <a:lstStyle/>
                    <a:p>
                      <a:pPr algn="ctr"/>
                      <a:r>
                        <a:rPr lang="tr-TR" b="1" dirty="0" smtClean="0"/>
                        <a:t>YÜKSEK</a:t>
                      </a:r>
                    </a:p>
                    <a:p>
                      <a:pPr algn="ctr"/>
                      <a:r>
                        <a:rPr lang="tr-TR" b="1" dirty="0" smtClean="0"/>
                        <a:t>20</a:t>
                      </a:r>
                      <a:endParaRPr lang="tr-TR" b="1" dirty="0"/>
                    </a:p>
                  </a:txBody>
                  <a:tcPr anchor="ctr">
                    <a:solidFill>
                      <a:srgbClr val="FF0000"/>
                    </a:solidFill>
                  </a:tcPr>
                </a:tc>
                <a:tc>
                  <a:txBody>
                    <a:bodyPr/>
                    <a:lstStyle/>
                    <a:p>
                      <a:pPr algn="ctr"/>
                      <a:r>
                        <a:rPr lang="tr-TR" b="1" dirty="0" smtClean="0"/>
                        <a:t>YÜKSEK</a:t>
                      </a:r>
                    </a:p>
                    <a:p>
                      <a:pPr algn="ctr"/>
                      <a:r>
                        <a:rPr lang="tr-TR" b="1" dirty="0" smtClean="0"/>
                        <a:t>16</a:t>
                      </a:r>
                      <a:endParaRPr lang="tr-TR" b="1" dirty="0"/>
                    </a:p>
                  </a:txBody>
                  <a:tcPr anchor="ctr">
                    <a:solidFill>
                      <a:srgbClr val="FF0000"/>
                    </a:solidFill>
                  </a:tcPr>
                </a:tc>
                <a:tc>
                  <a:txBody>
                    <a:bodyPr/>
                    <a:lstStyle/>
                    <a:p>
                      <a:pPr algn="ctr"/>
                      <a:r>
                        <a:rPr lang="tr-TR" dirty="0" smtClean="0"/>
                        <a:t>ORTA</a:t>
                      </a:r>
                    </a:p>
                    <a:p>
                      <a:pPr algn="ctr"/>
                      <a:r>
                        <a:rPr lang="tr-TR" dirty="0" smtClean="0"/>
                        <a:t>12</a:t>
                      </a:r>
                      <a:endParaRPr lang="tr-TR" dirty="0"/>
                    </a:p>
                  </a:txBody>
                  <a:tcPr anchor="ctr">
                    <a:solidFill>
                      <a:schemeClr val="accent2">
                        <a:lumMod val="20000"/>
                        <a:lumOff val="80000"/>
                      </a:schemeClr>
                    </a:solidFill>
                  </a:tcPr>
                </a:tc>
                <a:tc>
                  <a:txBody>
                    <a:bodyPr/>
                    <a:lstStyle/>
                    <a:p>
                      <a:pPr algn="ctr"/>
                      <a:r>
                        <a:rPr lang="tr-TR" dirty="0" smtClean="0"/>
                        <a:t>ORTA</a:t>
                      </a:r>
                    </a:p>
                    <a:p>
                      <a:pPr algn="ctr"/>
                      <a:r>
                        <a:rPr lang="tr-TR" dirty="0" smtClean="0"/>
                        <a:t>8</a:t>
                      </a:r>
                      <a:endParaRPr lang="tr-TR" dirty="0"/>
                    </a:p>
                  </a:txBody>
                  <a:tcPr anchor="ctr">
                    <a:solidFill>
                      <a:schemeClr val="accent2">
                        <a:lumMod val="20000"/>
                        <a:lumOff val="80000"/>
                      </a:schemeClr>
                    </a:solidFill>
                  </a:tcPr>
                </a:tc>
                <a:tc>
                  <a:txBody>
                    <a:bodyPr/>
                    <a:lstStyle/>
                    <a:p>
                      <a:pPr algn="ctr"/>
                      <a:r>
                        <a:rPr lang="tr-TR" dirty="0" smtClean="0"/>
                        <a:t>DÜŞÜK</a:t>
                      </a:r>
                    </a:p>
                    <a:p>
                      <a:pPr algn="ctr"/>
                      <a:r>
                        <a:rPr lang="tr-TR" dirty="0" smtClean="0"/>
                        <a:t>4</a:t>
                      </a:r>
                      <a:endParaRPr lang="tr-TR" dirty="0"/>
                    </a:p>
                  </a:txBody>
                  <a:tcPr anchor="ctr">
                    <a:solidFill>
                      <a:srgbClr val="92D050"/>
                    </a:solidFill>
                  </a:tcPr>
                </a:tc>
              </a:tr>
              <a:tr h="580434">
                <a:tc>
                  <a:txBody>
                    <a:bodyPr/>
                    <a:lstStyle/>
                    <a:p>
                      <a:pPr algn="ctr"/>
                      <a:r>
                        <a:rPr lang="tr-TR" dirty="0" smtClean="0"/>
                        <a:t>Orta</a:t>
                      </a:r>
                    </a:p>
                    <a:p>
                      <a:pPr algn="ctr"/>
                      <a:r>
                        <a:rPr lang="tr-TR" dirty="0" smtClean="0"/>
                        <a:t>3</a:t>
                      </a:r>
                      <a:endParaRPr lang="tr-TR" dirty="0"/>
                    </a:p>
                  </a:txBody>
                  <a:tcPr anchor="ctr"/>
                </a:tc>
                <a:tc>
                  <a:txBody>
                    <a:bodyPr/>
                    <a:lstStyle/>
                    <a:p>
                      <a:pPr algn="ctr"/>
                      <a:r>
                        <a:rPr lang="tr-TR" b="1" dirty="0" smtClean="0"/>
                        <a:t>YÜKSEK</a:t>
                      </a:r>
                    </a:p>
                    <a:p>
                      <a:pPr algn="ctr"/>
                      <a:r>
                        <a:rPr lang="tr-TR" b="1" dirty="0" smtClean="0"/>
                        <a:t>15</a:t>
                      </a:r>
                      <a:endParaRPr lang="tr-TR" b="1" dirty="0"/>
                    </a:p>
                  </a:txBody>
                  <a:tcPr anchor="ctr">
                    <a:solidFill>
                      <a:srgbClr val="FF0000"/>
                    </a:solidFill>
                  </a:tcPr>
                </a:tc>
                <a:tc>
                  <a:txBody>
                    <a:bodyPr/>
                    <a:lstStyle/>
                    <a:p>
                      <a:pPr algn="ctr"/>
                      <a:r>
                        <a:rPr lang="tr-TR" dirty="0" smtClean="0"/>
                        <a:t>ORTA</a:t>
                      </a:r>
                    </a:p>
                    <a:p>
                      <a:pPr algn="ctr"/>
                      <a:r>
                        <a:rPr lang="tr-TR" dirty="0" smtClean="0"/>
                        <a:t>12</a:t>
                      </a:r>
                      <a:endParaRPr lang="tr-TR" dirty="0"/>
                    </a:p>
                  </a:txBody>
                  <a:tcPr anchor="ctr">
                    <a:solidFill>
                      <a:schemeClr val="accent2">
                        <a:lumMod val="20000"/>
                        <a:lumOff val="80000"/>
                      </a:schemeClr>
                    </a:solidFill>
                  </a:tcPr>
                </a:tc>
                <a:tc>
                  <a:txBody>
                    <a:bodyPr/>
                    <a:lstStyle/>
                    <a:p>
                      <a:pPr algn="ctr"/>
                      <a:r>
                        <a:rPr lang="tr-TR" dirty="0" smtClean="0"/>
                        <a:t>ORTA</a:t>
                      </a:r>
                    </a:p>
                    <a:p>
                      <a:pPr algn="ctr"/>
                      <a:r>
                        <a:rPr lang="tr-TR" dirty="0" smtClean="0"/>
                        <a:t>9</a:t>
                      </a:r>
                      <a:endParaRPr lang="tr-TR" dirty="0"/>
                    </a:p>
                  </a:txBody>
                  <a:tcPr anchor="ctr">
                    <a:solidFill>
                      <a:schemeClr val="accent2">
                        <a:lumMod val="20000"/>
                        <a:lumOff val="80000"/>
                      </a:schemeClr>
                    </a:solidFill>
                  </a:tcPr>
                </a:tc>
                <a:tc>
                  <a:txBody>
                    <a:bodyPr/>
                    <a:lstStyle/>
                    <a:p>
                      <a:pPr algn="ctr"/>
                      <a:r>
                        <a:rPr lang="tr-TR" dirty="0" smtClean="0"/>
                        <a:t>DÜŞÜK</a:t>
                      </a:r>
                    </a:p>
                    <a:p>
                      <a:pPr algn="ctr"/>
                      <a:r>
                        <a:rPr lang="tr-TR" dirty="0" smtClean="0"/>
                        <a:t>6</a:t>
                      </a:r>
                      <a:endParaRPr lang="tr-TR" dirty="0"/>
                    </a:p>
                  </a:txBody>
                  <a:tcPr anchor="ctr">
                    <a:solidFill>
                      <a:srgbClr val="92D050"/>
                    </a:solidFill>
                  </a:tcPr>
                </a:tc>
                <a:tc>
                  <a:txBody>
                    <a:bodyPr/>
                    <a:lstStyle/>
                    <a:p>
                      <a:pPr algn="ctr"/>
                      <a:r>
                        <a:rPr lang="tr-TR" dirty="0" smtClean="0"/>
                        <a:t>DÜŞÜK</a:t>
                      </a:r>
                    </a:p>
                    <a:p>
                      <a:pPr algn="ctr"/>
                      <a:r>
                        <a:rPr lang="tr-TR" dirty="0" smtClean="0"/>
                        <a:t>3</a:t>
                      </a:r>
                      <a:endParaRPr lang="tr-TR" dirty="0"/>
                    </a:p>
                  </a:txBody>
                  <a:tcPr anchor="ctr">
                    <a:solidFill>
                      <a:srgbClr val="92D050"/>
                    </a:solidFill>
                  </a:tcPr>
                </a:tc>
              </a:tr>
              <a:tr h="580434">
                <a:tc>
                  <a:txBody>
                    <a:bodyPr/>
                    <a:lstStyle/>
                    <a:p>
                      <a:pPr algn="ctr"/>
                      <a:r>
                        <a:rPr lang="tr-TR" dirty="0" smtClean="0"/>
                        <a:t>Küçük</a:t>
                      </a:r>
                    </a:p>
                    <a:p>
                      <a:pPr algn="ctr"/>
                      <a:r>
                        <a:rPr lang="tr-TR" dirty="0" smtClean="0"/>
                        <a:t>2</a:t>
                      </a:r>
                      <a:endParaRPr lang="tr-TR" dirty="0"/>
                    </a:p>
                  </a:txBody>
                  <a:tcPr anchor="ctr"/>
                </a:tc>
                <a:tc>
                  <a:txBody>
                    <a:bodyPr/>
                    <a:lstStyle/>
                    <a:p>
                      <a:pPr algn="ctr"/>
                      <a:r>
                        <a:rPr lang="tr-TR" dirty="0" smtClean="0"/>
                        <a:t>ORTA</a:t>
                      </a:r>
                    </a:p>
                    <a:p>
                      <a:pPr algn="ctr"/>
                      <a:r>
                        <a:rPr lang="tr-TR" dirty="0" smtClean="0"/>
                        <a:t>10</a:t>
                      </a:r>
                      <a:endParaRPr lang="tr-TR" dirty="0"/>
                    </a:p>
                  </a:txBody>
                  <a:tcPr anchor="ctr">
                    <a:solidFill>
                      <a:schemeClr val="accent2">
                        <a:lumMod val="20000"/>
                        <a:lumOff val="80000"/>
                      </a:schemeClr>
                    </a:solidFill>
                  </a:tcPr>
                </a:tc>
                <a:tc>
                  <a:txBody>
                    <a:bodyPr/>
                    <a:lstStyle/>
                    <a:p>
                      <a:pPr algn="ctr"/>
                      <a:r>
                        <a:rPr lang="tr-TR" dirty="0" smtClean="0"/>
                        <a:t>ORTA</a:t>
                      </a:r>
                    </a:p>
                    <a:p>
                      <a:pPr algn="ctr"/>
                      <a:r>
                        <a:rPr lang="tr-TR" dirty="0" smtClean="0"/>
                        <a:t>8</a:t>
                      </a:r>
                      <a:endParaRPr lang="tr-TR" dirty="0"/>
                    </a:p>
                  </a:txBody>
                  <a:tcPr anchor="ctr">
                    <a:solidFill>
                      <a:schemeClr val="accent2">
                        <a:lumMod val="20000"/>
                        <a:lumOff val="80000"/>
                      </a:schemeClr>
                    </a:solidFill>
                  </a:tcPr>
                </a:tc>
                <a:tc>
                  <a:txBody>
                    <a:bodyPr/>
                    <a:lstStyle/>
                    <a:p>
                      <a:pPr algn="ctr"/>
                      <a:r>
                        <a:rPr lang="tr-TR" dirty="0" smtClean="0"/>
                        <a:t>DÜŞÜK</a:t>
                      </a:r>
                    </a:p>
                    <a:p>
                      <a:pPr algn="ctr"/>
                      <a:r>
                        <a:rPr lang="tr-TR" dirty="0" smtClean="0"/>
                        <a:t>6</a:t>
                      </a:r>
                      <a:endParaRPr lang="tr-TR" dirty="0"/>
                    </a:p>
                  </a:txBody>
                  <a:tcPr anchor="ctr">
                    <a:solidFill>
                      <a:srgbClr val="92D050"/>
                    </a:solidFill>
                  </a:tcPr>
                </a:tc>
                <a:tc>
                  <a:txBody>
                    <a:bodyPr/>
                    <a:lstStyle/>
                    <a:p>
                      <a:pPr algn="ctr"/>
                      <a:r>
                        <a:rPr lang="tr-TR" dirty="0" smtClean="0"/>
                        <a:t>DÜŞÜK</a:t>
                      </a:r>
                    </a:p>
                    <a:p>
                      <a:pPr algn="ctr"/>
                      <a:r>
                        <a:rPr lang="tr-TR" dirty="0" smtClean="0"/>
                        <a:t>4</a:t>
                      </a:r>
                      <a:endParaRPr lang="tr-TR" dirty="0"/>
                    </a:p>
                  </a:txBody>
                  <a:tcPr anchor="ctr">
                    <a:solidFill>
                      <a:srgbClr val="92D050"/>
                    </a:solidFill>
                  </a:tcPr>
                </a:tc>
                <a:tc>
                  <a:txBody>
                    <a:bodyPr/>
                    <a:lstStyle/>
                    <a:p>
                      <a:pPr algn="ctr"/>
                      <a:r>
                        <a:rPr lang="tr-TR" dirty="0" smtClean="0"/>
                        <a:t>DÜŞÜK</a:t>
                      </a:r>
                    </a:p>
                    <a:p>
                      <a:pPr algn="ctr"/>
                      <a:r>
                        <a:rPr lang="tr-TR" dirty="0" smtClean="0"/>
                        <a:t>2</a:t>
                      </a:r>
                      <a:endParaRPr lang="tr-TR" dirty="0"/>
                    </a:p>
                  </a:txBody>
                  <a:tcPr anchor="ctr">
                    <a:solidFill>
                      <a:srgbClr val="92D050"/>
                    </a:solidFill>
                  </a:tcPr>
                </a:tc>
              </a:tr>
              <a:tr h="580434">
                <a:tc>
                  <a:txBody>
                    <a:bodyPr/>
                    <a:lstStyle/>
                    <a:p>
                      <a:pPr algn="ctr"/>
                      <a:r>
                        <a:rPr lang="tr-TR" dirty="0" smtClean="0"/>
                        <a:t>Çok Düşük</a:t>
                      </a:r>
                    </a:p>
                    <a:p>
                      <a:pPr algn="ctr"/>
                      <a:r>
                        <a:rPr lang="tr-TR" dirty="0" smtClean="0"/>
                        <a:t>1</a:t>
                      </a:r>
                      <a:endParaRPr lang="tr-TR" dirty="0"/>
                    </a:p>
                  </a:txBody>
                  <a:tcPr anchor="ctr"/>
                </a:tc>
                <a:tc>
                  <a:txBody>
                    <a:bodyPr/>
                    <a:lstStyle/>
                    <a:p>
                      <a:pPr algn="ctr"/>
                      <a:r>
                        <a:rPr lang="tr-TR" dirty="0" smtClean="0"/>
                        <a:t>DÜŞÜK</a:t>
                      </a:r>
                    </a:p>
                    <a:p>
                      <a:pPr algn="ctr"/>
                      <a:r>
                        <a:rPr lang="tr-TR" dirty="0" smtClean="0"/>
                        <a:t>5</a:t>
                      </a:r>
                      <a:endParaRPr lang="tr-TR" dirty="0"/>
                    </a:p>
                  </a:txBody>
                  <a:tcPr anchor="ctr">
                    <a:solidFill>
                      <a:srgbClr val="92D050"/>
                    </a:solidFill>
                  </a:tcPr>
                </a:tc>
                <a:tc>
                  <a:txBody>
                    <a:bodyPr/>
                    <a:lstStyle/>
                    <a:p>
                      <a:pPr algn="ctr"/>
                      <a:r>
                        <a:rPr lang="tr-TR" dirty="0" smtClean="0"/>
                        <a:t>DÜŞÜK</a:t>
                      </a:r>
                    </a:p>
                    <a:p>
                      <a:pPr algn="ctr"/>
                      <a:r>
                        <a:rPr lang="tr-TR" dirty="0" smtClean="0"/>
                        <a:t>4</a:t>
                      </a:r>
                      <a:endParaRPr lang="tr-TR" dirty="0"/>
                    </a:p>
                  </a:txBody>
                  <a:tcPr anchor="ctr">
                    <a:solidFill>
                      <a:srgbClr val="92D050"/>
                    </a:solidFill>
                  </a:tcPr>
                </a:tc>
                <a:tc>
                  <a:txBody>
                    <a:bodyPr/>
                    <a:lstStyle/>
                    <a:p>
                      <a:pPr algn="ctr"/>
                      <a:r>
                        <a:rPr lang="tr-TR" dirty="0" smtClean="0"/>
                        <a:t>DÜŞÜK</a:t>
                      </a:r>
                    </a:p>
                    <a:p>
                      <a:pPr algn="ctr"/>
                      <a:r>
                        <a:rPr lang="tr-TR" dirty="0" smtClean="0"/>
                        <a:t>3</a:t>
                      </a:r>
                      <a:endParaRPr lang="tr-TR" dirty="0"/>
                    </a:p>
                  </a:txBody>
                  <a:tcPr anchor="ctr">
                    <a:solidFill>
                      <a:srgbClr val="92D050"/>
                    </a:solidFill>
                  </a:tcPr>
                </a:tc>
                <a:tc>
                  <a:txBody>
                    <a:bodyPr/>
                    <a:lstStyle/>
                    <a:p>
                      <a:pPr algn="ctr"/>
                      <a:r>
                        <a:rPr lang="tr-TR" dirty="0" smtClean="0"/>
                        <a:t>DÜŞÜK</a:t>
                      </a:r>
                    </a:p>
                    <a:p>
                      <a:pPr algn="ctr"/>
                      <a:r>
                        <a:rPr lang="tr-TR" dirty="0" smtClean="0"/>
                        <a:t>2</a:t>
                      </a:r>
                      <a:endParaRPr lang="tr-TR" dirty="0"/>
                    </a:p>
                  </a:txBody>
                  <a:tcPr anchor="ctr">
                    <a:solidFill>
                      <a:srgbClr val="92D050"/>
                    </a:solidFill>
                  </a:tcPr>
                </a:tc>
                <a:tc>
                  <a:txBody>
                    <a:bodyPr/>
                    <a:lstStyle/>
                    <a:p>
                      <a:pPr algn="ctr"/>
                      <a:r>
                        <a:rPr lang="tr-TR" dirty="0" smtClean="0"/>
                        <a:t>DÜŞÜK</a:t>
                      </a:r>
                    </a:p>
                    <a:p>
                      <a:pPr algn="ctr"/>
                      <a:r>
                        <a:rPr lang="tr-TR" dirty="0" smtClean="0"/>
                        <a:t>1</a:t>
                      </a:r>
                      <a:endParaRPr lang="tr-TR" dirty="0"/>
                    </a:p>
                  </a:txBody>
                  <a:tcPr anchor="ctr">
                    <a:solidFill>
                      <a:srgbClr val="92D050"/>
                    </a:solidFill>
                  </a:tcPr>
                </a:tc>
              </a:tr>
            </a:tbl>
          </a:graphicData>
        </a:graphic>
      </p:graphicFrame>
      <p:sp>
        <p:nvSpPr>
          <p:cNvPr id="8" name="Başlık 3"/>
          <p:cNvSpPr txBox="1">
            <a:spLocks/>
          </p:cNvSpPr>
          <p:nvPr/>
        </p:nvSpPr>
        <p:spPr>
          <a:xfrm>
            <a:off x="714348" y="0"/>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7.Adım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o"/>
          <p:cNvGraphicFramePr>
            <a:graphicFrameLocks noGrp="1"/>
          </p:cNvGraphicFramePr>
          <p:nvPr/>
        </p:nvGraphicFramePr>
        <p:xfrm>
          <a:off x="71406" y="928670"/>
          <a:ext cx="9072595" cy="5850916"/>
        </p:xfrm>
        <a:graphic>
          <a:graphicData uri="http://schemas.openxmlformats.org/drawingml/2006/table">
            <a:tbl>
              <a:tblPr firstRow="1" bandRow="1">
                <a:tableStyleId>{5C22544A-7EE6-4342-B048-85BDC9FD1C3A}</a:tableStyleId>
              </a:tblPr>
              <a:tblGrid>
                <a:gridCol w="1140554"/>
                <a:gridCol w="1359776"/>
                <a:gridCol w="2428892"/>
                <a:gridCol w="928694"/>
                <a:gridCol w="785818"/>
                <a:gridCol w="857256"/>
                <a:gridCol w="1571605"/>
              </a:tblGrid>
              <a:tr h="809934">
                <a:tc>
                  <a:txBody>
                    <a:bodyPr/>
                    <a:lstStyle/>
                    <a:p>
                      <a:pPr algn="ctr"/>
                      <a:r>
                        <a:rPr lang="tr-TR" sz="1100" dirty="0" smtClean="0"/>
                        <a:t>Tehlike</a:t>
                      </a:r>
                      <a:r>
                        <a:rPr lang="tr-TR" sz="1100" baseline="0" dirty="0" smtClean="0"/>
                        <a:t> Alanı/Ortamı</a:t>
                      </a:r>
                      <a:endParaRPr lang="tr-TR" sz="1100" dirty="0" smtClean="0"/>
                    </a:p>
                    <a:p>
                      <a:pPr algn="ctr"/>
                      <a:r>
                        <a:rPr lang="tr-TR" sz="1100" dirty="0" smtClean="0"/>
                        <a:t>SINIFLAR</a:t>
                      </a:r>
                      <a:endParaRPr lang="tr-TR" sz="1100" dirty="0"/>
                    </a:p>
                  </a:txBody>
                  <a:tcPr anchor="ctr"/>
                </a:tc>
                <a:tc>
                  <a:txBody>
                    <a:bodyPr/>
                    <a:lstStyle/>
                    <a:p>
                      <a:pPr algn="ctr"/>
                      <a:r>
                        <a:rPr lang="tr-TR" sz="1100" dirty="0" smtClean="0"/>
                        <a:t>Risk Altındaki Personel</a:t>
                      </a:r>
                    </a:p>
                    <a:p>
                      <a:pPr algn="ctr"/>
                      <a:r>
                        <a:rPr lang="tr-TR" sz="1100" dirty="0" smtClean="0"/>
                        <a:t> ÖĞRENCİLER</a:t>
                      </a:r>
                      <a:r>
                        <a:rPr lang="tr-TR" sz="1100" baseline="0" dirty="0" smtClean="0"/>
                        <a:t> ve ÖĞRETMENLER</a:t>
                      </a:r>
                      <a:r>
                        <a:rPr lang="tr-TR" sz="1100" dirty="0" smtClean="0"/>
                        <a:t> </a:t>
                      </a:r>
                      <a:endParaRPr lang="tr-TR" sz="1100" dirty="0"/>
                    </a:p>
                  </a:txBody>
                  <a:tcPr anchor="ctr"/>
                </a:tc>
                <a:tc>
                  <a:txBody>
                    <a:bodyPr/>
                    <a:lstStyle/>
                    <a:p>
                      <a:pPr algn="ctr"/>
                      <a:r>
                        <a:rPr lang="tr-TR" sz="2000" dirty="0" smtClean="0"/>
                        <a:t>RİSK</a:t>
                      </a:r>
                      <a:endParaRPr lang="tr-TR" sz="1100" dirty="0"/>
                    </a:p>
                  </a:txBody>
                  <a:tcPr anchor="ctr"/>
                </a:tc>
                <a:tc>
                  <a:txBody>
                    <a:bodyPr/>
                    <a:lstStyle/>
                    <a:p>
                      <a:pPr algn="ctr"/>
                      <a:r>
                        <a:rPr lang="tr-TR" dirty="0" smtClean="0"/>
                        <a:t>Olasılık</a:t>
                      </a:r>
                      <a:endParaRPr lang="tr-TR" dirty="0"/>
                    </a:p>
                  </a:txBody>
                  <a:tcPr anchor="ctr"/>
                </a:tc>
                <a:tc>
                  <a:txBody>
                    <a:bodyPr/>
                    <a:lstStyle/>
                    <a:p>
                      <a:pPr algn="ctr"/>
                      <a:r>
                        <a:rPr lang="tr-TR" dirty="0" smtClean="0"/>
                        <a:t>Şiddet</a:t>
                      </a:r>
                      <a:endParaRPr lang="tr-TR" dirty="0"/>
                    </a:p>
                  </a:txBody>
                  <a:tcPr anchor="ctr"/>
                </a:tc>
                <a:tc>
                  <a:txBody>
                    <a:bodyPr/>
                    <a:lstStyle/>
                    <a:p>
                      <a:pPr algn="ctr"/>
                      <a:r>
                        <a:rPr lang="tr-TR" dirty="0" smtClean="0"/>
                        <a:t>Risk Düzeyi</a:t>
                      </a:r>
                      <a:endParaRPr lang="tr-TR" dirty="0"/>
                    </a:p>
                  </a:txBody>
                  <a:tcPr anchor="ctr"/>
                </a:tc>
                <a:tc>
                  <a:txBody>
                    <a:bodyPr/>
                    <a:lstStyle/>
                    <a:p>
                      <a:pPr algn="ctr"/>
                      <a:r>
                        <a:rPr lang="tr-TR" dirty="0" smtClean="0"/>
                        <a:t>AÇIKLAMA</a:t>
                      </a:r>
                      <a:endParaRPr lang="tr-TR" dirty="0"/>
                    </a:p>
                  </a:txBody>
                  <a:tcPr anchor="ctr"/>
                </a:tc>
              </a:tr>
              <a:tr h="485963">
                <a:tc gridSpan="2">
                  <a:txBody>
                    <a:bodyPr/>
                    <a:lstStyle/>
                    <a:p>
                      <a:r>
                        <a:rPr lang="tr-TR" sz="1600" b="1" dirty="0" smtClean="0"/>
                        <a:t>Hasarlı zemin </a:t>
                      </a:r>
                      <a:endParaRPr lang="tr-TR" sz="1600" b="1" dirty="0"/>
                    </a:p>
                  </a:txBody>
                  <a:tcPr/>
                </a:tc>
                <a:tc hMerge="1">
                  <a:txBody>
                    <a:bodyPr/>
                    <a:lstStyle/>
                    <a:p>
                      <a:endParaRPr lang="tr-TR"/>
                    </a:p>
                  </a:txBody>
                  <a:tcPr/>
                </a:tc>
                <a:tc>
                  <a:txBody>
                    <a:bodyPr/>
                    <a:lstStyle/>
                    <a:p>
                      <a:r>
                        <a:rPr lang="tr-TR" sz="1600" b="1" dirty="0" smtClean="0"/>
                        <a:t>Kayma, takılma, düşme yaralanma </a:t>
                      </a:r>
                      <a:endParaRPr lang="tr-TR" sz="1600" b="1" dirty="0"/>
                    </a:p>
                  </a:txBody>
                  <a:tcPr/>
                </a:tc>
                <a:tc>
                  <a:txBody>
                    <a:bodyPr/>
                    <a:lstStyle/>
                    <a:p>
                      <a:pPr algn="ctr"/>
                      <a:r>
                        <a:rPr lang="tr-TR" sz="1800" b="1" dirty="0" smtClean="0"/>
                        <a:t>2</a:t>
                      </a:r>
                    </a:p>
                    <a:p>
                      <a:pPr algn="ctr"/>
                      <a:r>
                        <a:rPr lang="tr-TR" sz="1800" b="1" dirty="0" smtClean="0"/>
                        <a:t>Küçük</a:t>
                      </a:r>
                      <a:endParaRPr lang="tr-TR" sz="1800" b="1" dirty="0"/>
                    </a:p>
                  </a:txBody>
                  <a:tcPr anchor="ctr"/>
                </a:tc>
                <a:tc>
                  <a:txBody>
                    <a:bodyPr/>
                    <a:lstStyle/>
                    <a:p>
                      <a:pPr algn="ctr"/>
                      <a:r>
                        <a:rPr lang="tr-TR" sz="1800" b="1" dirty="0" smtClean="0"/>
                        <a:t>3</a:t>
                      </a:r>
                    </a:p>
                    <a:p>
                      <a:pPr algn="ctr"/>
                      <a:r>
                        <a:rPr lang="tr-TR" sz="1800" b="1" dirty="0" smtClean="0"/>
                        <a:t>Orta</a:t>
                      </a:r>
                      <a:endParaRPr lang="tr-TR" sz="1800" b="1" dirty="0"/>
                    </a:p>
                  </a:txBody>
                  <a:tcPr anchor="ctr"/>
                </a:tc>
                <a:tc>
                  <a:txBody>
                    <a:bodyPr/>
                    <a:lstStyle/>
                    <a:p>
                      <a:pPr algn="ctr"/>
                      <a:r>
                        <a:rPr lang="tr-TR" sz="1800" b="1" dirty="0" smtClean="0"/>
                        <a:t>6</a:t>
                      </a:r>
                    </a:p>
                    <a:p>
                      <a:pPr algn="ctr"/>
                      <a:r>
                        <a:rPr lang="tr-TR" sz="1800" b="1" dirty="0" smtClean="0"/>
                        <a:t>Düşük</a:t>
                      </a:r>
                      <a:endParaRPr lang="tr-TR" sz="1800" b="1" dirty="0"/>
                    </a:p>
                  </a:txBody>
                  <a:tcPr anchor="ctr">
                    <a:solidFill>
                      <a:srgbClr val="00B050"/>
                    </a:solidFill>
                  </a:tcPr>
                </a:tc>
                <a:tc>
                  <a:txBody>
                    <a:bodyPr/>
                    <a:lstStyle/>
                    <a:p>
                      <a:r>
                        <a:rPr lang="tr-TR" sz="1800" b="1" dirty="0" smtClean="0"/>
                        <a:t>Kabul Edilebilir Risk</a:t>
                      </a:r>
                      <a:endParaRPr lang="tr-TR" sz="1800" b="1" dirty="0"/>
                    </a:p>
                  </a:txBody>
                  <a:tcPr>
                    <a:solidFill>
                      <a:srgbClr val="00B050"/>
                    </a:solidFill>
                  </a:tcPr>
                </a:tc>
              </a:tr>
              <a:tr h="396896">
                <a:tc gridSpan="2">
                  <a:txBody>
                    <a:bodyPr/>
                    <a:lstStyle/>
                    <a:p>
                      <a:r>
                        <a:rPr lang="tr-TR" sz="1600" b="1" dirty="0" smtClean="0"/>
                        <a:t>Sıvı Dökülmeleri</a:t>
                      </a:r>
                      <a:endParaRPr lang="tr-TR" sz="1600" b="1" dirty="0"/>
                    </a:p>
                  </a:txBody>
                  <a:tcPr/>
                </a:tc>
                <a:tc hMerge="1">
                  <a:txBody>
                    <a:bodyPr/>
                    <a:lstStyle/>
                    <a:p>
                      <a:endParaRPr lang="tr-TR"/>
                    </a:p>
                  </a:txBody>
                  <a:tcPr/>
                </a:tc>
                <a:tc>
                  <a:txBody>
                    <a:bodyPr/>
                    <a:lstStyle/>
                    <a:p>
                      <a:r>
                        <a:rPr lang="tr-TR" sz="1600" b="1" dirty="0" smtClean="0"/>
                        <a:t>Kayma, düşme yaralanma </a:t>
                      </a:r>
                      <a:endParaRPr lang="tr-TR" sz="1600" b="1" dirty="0"/>
                    </a:p>
                  </a:txBody>
                  <a:tcPr/>
                </a:tc>
                <a:tc>
                  <a:txBody>
                    <a:bodyPr/>
                    <a:lstStyle/>
                    <a:p>
                      <a:pPr algn="ctr"/>
                      <a:r>
                        <a:rPr lang="tr-TR" sz="1600" b="1" dirty="0" smtClean="0"/>
                        <a:t>2</a:t>
                      </a:r>
                    </a:p>
                  </a:txBody>
                  <a:tcPr anchor="ctr"/>
                </a:tc>
                <a:tc>
                  <a:txBody>
                    <a:bodyPr/>
                    <a:lstStyle/>
                    <a:p>
                      <a:pPr algn="ctr"/>
                      <a:r>
                        <a:rPr lang="tr-TR" sz="1600" b="1" dirty="0" smtClean="0"/>
                        <a:t>3</a:t>
                      </a:r>
                    </a:p>
                  </a:txBody>
                  <a:tcPr anchor="ctr"/>
                </a:tc>
                <a:tc>
                  <a:txBody>
                    <a:bodyPr/>
                    <a:lstStyle/>
                    <a:p>
                      <a:pPr algn="ctr"/>
                      <a:r>
                        <a:rPr lang="tr-TR" sz="1600" b="1" dirty="0" smtClean="0"/>
                        <a:t>6</a:t>
                      </a:r>
                    </a:p>
                  </a:txBody>
                  <a:tcPr anchor="ctr"/>
                </a:tc>
                <a:tc>
                  <a:txBody>
                    <a:bodyPr/>
                    <a:lstStyle/>
                    <a:p>
                      <a:r>
                        <a:rPr lang="tr-TR" sz="1600" b="1" dirty="0" smtClean="0"/>
                        <a:t>Kabul Edilebilir Risk</a:t>
                      </a:r>
                      <a:endParaRPr lang="tr-TR" sz="1600" b="1" dirty="0"/>
                    </a:p>
                  </a:txBody>
                  <a:tcPr/>
                </a:tc>
              </a:tr>
              <a:tr h="566953">
                <a:tc gridSpan="2">
                  <a:txBody>
                    <a:bodyPr/>
                    <a:lstStyle/>
                    <a:p>
                      <a:r>
                        <a:rPr lang="tr-TR" sz="1600" b="1" dirty="0" smtClean="0"/>
                        <a:t>Uzatma Kablolar </a:t>
                      </a:r>
                      <a:endParaRPr lang="tr-TR" sz="1600" b="1" dirty="0"/>
                    </a:p>
                  </a:txBody>
                  <a:tcPr/>
                </a:tc>
                <a:tc hMerge="1">
                  <a:txBody>
                    <a:bodyPr/>
                    <a:lstStyle/>
                    <a:p>
                      <a:endParaRPr lang="tr-TR"/>
                    </a:p>
                  </a:txBody>
                  <a:tcPr/>
                </a:tc>
                <a:tc>
                  <a:txBody>
                    <a:bodyPr/>
                    <a:lstStyle/>
                    <a:p>
                      <a:r>
                        <a:rPr lang="tr-TR" sz="1600" b="1" dirty="0" smtClean="0"/>
                        <a:t>Takılma, düşme yaralanma Elektrik çarpması </a:t>
                      </a:r>
                      <a:endParaRPr lang="tr-TR" sz="1600" b="1" dirty="0"/>
                    </a:p>
                  </a:txBody>
                  <a:tcPr/>
                </a:tc>
                <a:tc>
                  <a:txBody>
                    <a:bodyPr/>
                    <a:lstStyle/>
                    <a:p>
                      <a:pPr algn="ctr"/>
                      <a:r>
                        <a:rPr lang="tr-TR" sz="1600" b="1" dirty="0" smtClean="0"/>
                        <a:t>3</a:t>
                      </a:r>
                    </a:p>
                  </a:txBody>
                  <a:tcPr anchor="ctr"/>
                </a:tc>
                <a:tc>
                  <a:txBody>
                    <a:bodyPr/>
                    <a:lstStyle/>
                    <a:p>
                      <a:pPr algn="ctr"/>
                      <a:r>
                        <a:rPr lang="tr-TR" sz="1600" b="1" dirty="0" smtClean="0"/>
                        <a:t>3</a:t>
                      </a:r>
                    </a:p>
                  </a:txBody>
                  <a:tcPr anchor="ctr"/>
                </a:tc>
                <a:tc>
                  <a:txBody>
                    <a:bodyPr/>
                    <a:lstStyle/>
                    <a:p>
                      <a:pPr algn="ctr"/>
                      <a:r>
                        <a:rPr lang="tr-TR" sz="1600" b="1" dirty="0" smtClean="0"/>
                        <a:t>9</a:t>
                      </a:r>
                    </a:p>
                  </a:txBody>
                  <a:tcPr anchor="ct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dirty="0" smtClean="0"/>
                        <a:t>Dikkate Değer Risk</a:t>
                      </a:r>
                    </a:p>
                  </a:txBody>
                  <a:tcPr>
                    <a:solidFill>
                      <a:schemeClr val="accent2">
                        <a:lumMod val="60000"/>
                        <a:lumOff val="40000"/>
                      </a:schemeClr>
                    </a:solidFill>
                  </a:tcPr>
                </a:tc>
              </a:tr>
              <a:tr h="485960">
                <a:tc gridSpan="2">
                  <a:txBody>
                    <a:bodyPr/>
                    <a:lstStyle/>
                    <a:p>
                      <a:r>
                        <a:rPr lang="tr-TR" sz="1600" b="1" dirty="0" smtClean="0"/>
                        <a:t>Elektrik ekipmanları/soketler, Diğer elektrikli ekipmanlar</a:t>
                      </a:r>
                      <a:endParaRPr lang="tr-TR" sz="1600" b="1" dirty="0"/>
                    </a:p>
                  </a:txBody>
                  <a:tcPr/>
                </a:tc>
                <a:tc hMerge="1">
                  <a:txBody>
                    <a:bodyPr/>
                    <a:lstStyle/>
                    <a:p>
                      <a:endParaRPr lang="tr-TR"/>
                    </a:p>
                  </a:txBody>
                  <a:tcPr/>
                </a:tc>
                <a:tc>
                  <a:txBody>
                    <a:bodyPr/>
                    <a:lstStyle/>
                    <a:p>
                      <a:r>
                        <a:rPr lang="tr-TR" sz="1600" b="1" dirty="0" smtClean="0"/>
                        <a:t>Elektrik çarpması</a:t>
                      </a:r>
                      <a:endParaRPr lang="tr-TR" sz="1600" b="1" dirty="0"/>
                    </a:p>
                  </a:txBody>
                  <a:tcPr/>
                </a:tc>
                <a:tc>
                  <a:txBody>
                    <a:bodyPr/>
                    <a:lstStyle/>
                    <a:p>
                      <a:pPr algn="ctr"/>
                      <a:r>
                        <a:rPr lang="tr-TR" sz="1600" b="1" dirty="0" smtClean="0"/>
                        <a:t>2</a:t>
                      </a:r>
                    </a:p>
                  </a:txBody>
                  <a:tcPr anchor="ctr"/>
                </a:tc>
                <a:tc>
                  <a:txBody>
                    <a:bodyPr/>
                    <a:lstStyle/>
                    <a:p>
                      <a:pPr algn="ctr"/>
                      <a:r>
                        <a:rPr lang="tr-TR" sz="1600" b="1" dirty="0" smtClean="0"/>
                        <a:t>3</a:t>
                      </a:r>
                    </a:p>
                  </a:txBody>
                  <a:tcPr anchor="ctr"/>
                </a:tc>
                <a:tc>
                  <a:txBody>
                    <a:bodyPr/>
                    <a:lstStyle/>
                    <a:p>
                      <a:pPr algn="ctr"/>
                      <a:r>
                        <a:rPr lang="tr-TR" sz="1600" b="1" dirty="0" smtClean="0"/>
                        <a:t>6</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dirty="0" smtClean="0"/>
                        <a:t>Kabul Edilebilir Risk</a:t>
                      </a:r>
                    </a:p>
                    <a:p>
                      <a:endParaRPr lang="tr-TR" sz="1600" b="1" dirty="0"/>
                    </a:p>
                  </a:txBody>
                  <a:tcPr/>
                </a:tc>
              </a:tr>
              <a:tr h="455308">
                <a:tc gridSpan="2">
                  <a:txBody>
                    <a:bodyPr/>
                    <a:lstStyle/>
                    <a:p>
                      <a:r>
                        <a:rPr lang="tr-TR" sz="1600" b="1" dirty="0" smtClean="0"/>
                        <a:t>Sıcak radyatörler /ısıtıcılar</a:t>
                      </a:r>
                      <a:endParaRPr lang="tr-TR" sz="1600" b="1" dirty="0"/>
                    </a:p>
                  </a:txBody>
                  <a:tcPr/>
                </a:tc>
                <a:tc hMerge="1">
                  <a:txBody>
                    <a:bodyPr/>
                    <a:lstStyle/>
                    <a:p>
                      <a:endParaRPr lang="tr-TR"/>
                    </a:p>
                  </a:txBody>
                  <a:tcPr/>
                </a:tc>
                <a:tc>
                  <a:txBody>
                    <a:bodyPr/>
                    <a:lstStyle/>
                    <a:p>
                      <a:r>
                        <a:rPr lang="tr-TR" sz="1600" b="1" dirty="0" smtClean="0"/>
                        <a:t>Yanma/yaralanma </a:t>
                      </a:r>
                      <a:endParaRPr lang="tr-TR" sz="1600" b="1" dirty="0"/>
                    </a:p>
                  </a:txBody>
                  <a:tcPr/>
                </a:tc>
                <a:tc>
                  <a:txBody>
                    <a:bodyPr/>
                    <a:lstStyle/>
                    <a:p>
                      <a:pPr algn="ctr"/>
                      <a:r>
                        <a:rPr lang="tr-TR" sz="1600" b="1" dirty="0" smtClean="0"/>
                        <a:t>4</a:t>
                      </a:r>
                    </a:p>
                  </a:txBody>
                  <a:tcPr anchor="ctr"/>
                </a:tc>
                <a:tc>
                  <a:txBody>
                    <a:bodyPr/>
                    <a:lstStyle/>
                    <a:p>
                      <a:pPr algn="ctr"/>
                      <a:r>
                        <a:rPr lang="tr-TR" sz="1600" b="1" dirty="0" smtClean="0"/>
                        <a:t>4</a:t>
                      </a:r>
                    </a:p>
                  </a:txBody>
                  <a:tcPr anchor="ctr"/>
                </a:tc>
                <a:tc>
                  <a:txBody>
                    <a:bodyPr/>
                    <a:lstStyle/>
                    <a:p>
                      <a:pPr algn="ctr"/>
                      <a:r>
                        <a:rPr lang="tr-TR" sz="1600" b="1" dirty="0" smtClean="0"/>
                        <a:t>16</a:t>
                      </a:r>
                    </a:p>
                  </a:txBody>
                  <a:tcPr anchor="ctr">
                    <a:solidFill>
                      <a:srgbClr val="FF0000"/>
                    </a:solidFill>
                  </a:tcPr>
                </a:tc>
                <a:tc>
                  <a:txBody>
                    <a:bodyPr/>
                    <a:lstStyle/>
                    <a:p>
                      <a:r>
                        <a:rPr lang="tr-TR" sz="1600" b="1" dirty="0" smtClean="0"/>
                        <a:t>Kabul Edilemez Risk</a:t>
                      </a:r>
                      <a:endParaRPr lang="tr-TR" sz="1600" b="1" dirty="0"/>
                    </a:p>
                  </a:txBody>
                  <a:tcPr>
                    <a:solidFill>
                      <a:srgbClr val="FF0000"/>
                    </a:solidFill>
                  </a:tcPr>
                </a:tc>
              </a:tr>
              <a:tr h="357190">
                <a:tc gridSpan="2">
                  <a:txBody>
                    <a:bodyPr/>
                    <a:lstStyle/>
                    <a:p>
                      <a:r>
                        <a:rPr lang="tr-TR" sz="1600" b="1" dirty="0" smtClean="0"/>
                        <a:t>Açık pencereler </a:t>
                      </a:r>
                      <a:endParaRPr lang="tr-TR" sz="1600" b="1" dirty="0"/>
                    </a:p>
                  </a:txBody>
                  <a:tcPr/>
                </a:tc>
                <a:tc hMerge="1">
                  <a:txBody>
                    <a:bodyPr/>
                    <a:lstStyle/>
                    <a:p>
                      <a:endParaRPr lang="tr-TR"/>
                    </a:p>
                  </a:txBody>
                  <a:tcPr/>
                </a:tc>
                <a:tc>
                  <a:txBody>
                    <a:bodyPr/>
                    <a:lstStyle/>
                    <a:p>
                      <a:r>
                        <a:rPr lang="tr-TR" sz="1600" b="1" dirty="0" smtClean="0"/>
                        <a:t>Düşme</a:t>
                      </a:r>
                      <a:endParaRPr lang="tr-TR" sz="1600" b="1" dirty="0"/>
                    </a:p>
                  </a:txBody>
                  <a:tcPr/>
                </a:tc>
                <a:tc>
                  <a:txBody>
                    <a:bodyPr/>
                    <a:lstStyle/>
                    <a:p>
                      <a:endParaRPr lang="tr-TR" sz="2000" b="1" dirty="0"/>
                    </a:p>
                  </a:txBody>
                  <a:tcPr/>
                </a:tc>
                <a:tc>
                  <a:txBody>
                    <a:bodyPr/>
                    <a:lstStyle/>
                    <a:p>
                      <a:endParaRPr lang="tr-TR" sz="2000" b="1" dirty="0"/>
                    </a:p>
                  </a:txBody>
                  <a:tcPr/>
                </a:tc>
                <a:tc>
                  <a:txBody>
                    <a:bodyPr/>
                    <a:lstStyle/>
                    <a:p>
                      <a:endParaRPr lang="tr-TR" sz="2000" b="1" dirty="0"/>
                    </a:p>
                  </a:txBody>
                  <a:tcPr/>
                </a:tc>
                <a:tc>
                  <a:txBody>
                    <a:bodyPr/>
                    <a:lstStyle/>
                    <a:p>
                      <a:endParaRPr lang="tr-TR" sz="2000" b="1" dirty="0"/>
                    </a:p>
                  </a:txBody>
                  <a:tcPr/>
                </a:tc>
              </a:tr>
              <a:tr h="624502">
                <a:tc gridSpan="2">
                  <a:txBody>
                    <a:bodyPr/>
                    <a:lstStyle/>
                    <a:p>
                      <a:r>
                        <a:rPr lang="tr-TR" sz="1600" b="1" dirty="0" smtClean="0"/>
                        <a:t>Sıralar</a:t>
                      </a:r>
                      <a:endParaRPr lang="tr-TR" sz="1600" b="1" dirty="0"/>
                    </a:p>
                  </a:txBody>
                  <a:tcPr/>
                </a:tc>
                <a:tc hMerge="1">
                  <a:txBody>
                    <a:bodyPr/>
                    <a:lstStyle/>
                    <a:p>
                      <a:endParaRPr lang="tr-TR"/>
                    </a:p>
                  </a:txBody>
                  <a:tcPr/>
                </a:tc>
                <a:tc>
                  <a:txBody>
                    <a:bodyPr/>
                    <a:lstStyle/>
                    <a:p>
                      <a:r>
                        <a:rPr lang="tr-TR" sz="1600" b="1" dirty="0" smtClean="0"/>
                        <a:t>Çarparak yaralanma, Düşme, Takılma</a:t>
                      </a:r>
                      <a:endParaRPr lang="tr-TR" sz="1600" b="1" dirty="0"/>
                    </a:p>
                  </a:txBody>
                  <a:tcPr/>
                </a:tc>
                <a:tc>
                  <a:txBody>
                    <a:bodyPr/>
                    <a:lstStyle/>
                    <a:p>
                      <a:endParaRPr lang="tr-TR" sz="2000" b="1" dirty="0"/>
                    </a:p>
                  </a:txBody>
                  <a:tcPr/>
                </a:tc>
                <a:tc>
                  <a:txBody>
                    <a:bodyPr/>
                    <a:lstStyle/>
                    <a:p>
                      <a:endParaRPr lang="tr-TR" sz="2000" b="1" dirty="0"/>
                    </a:p>
                  </a:txBody>
                  <a:tcPr/>
                </a:tc>
                <a:tc>
                  <a:txBody>
                    <a:bodyPr/>
                    <a:lstStyle/>
                    <a:p>
                      <a:endParaRPr lang="tr-TR" sz="2000" b="1" dirty="0"/>
                    </a:p>
                  </a:txBody>
                  <a:tcPr/>
                </a:tc>
                <a:tc>
                  <a:txBody>
                    <a:bodyPr/>
                    <a:lstStyle/>
                    <a:p>
                      <a:endParaRPr lang="tr-TR" sz="2000" b="1" dirty="0"/>
                    </a:p>
                  </a:txBody>
                  <a:tcPr/>
                </a:tc>
              </a:tr>
              <a:tr h="576000">
                <a:tc gridSpan="2">
                  <a:txBody>
                    <a:bodyPr/>
                    <a:lstStyle/>
                    <a:p>
                      <a:r>
                        <a:rPr lang="tr-TR" sz="1600" b="1" dirty="0" smtClean="0"/>
                        <a:t>Tehlikeli maddeler </a:t>
                      </a:r>
                      <a:endParaRPr lang="tr-TR" sz="1600" b="1" dirty="0"/>
                    </a:p>
                  </a:txBody>
                  <a:tcPr/>
                </a:tc>
                <a:tc hMerge="1">
                  <a:txBody>
                    <a:bodyPr/>
                    <a:lstStyle/>
                    <a:p>
                      <a:endParaRPr lang="tr-TR"/>
                    </a:p>
                  </a:txBody>
                  <a:tcPr/>
                </a:tc>
                <a:tc>
                  <a:txBody>
                    <a:bodyPr/>
                    <a:lstStyle/>
                    <a:p>
                      <a:r>
                        <a:rPr lang="tr-TR" sz="1600" b="1" dirty="0" smtClean="0"/>
                        <a:t>Zehirlenme, Hastalanma</a:t>
                      </a:r>
                      <a:endParaRPr lang="tr-TR" sz="1600" b="1" dirty="0"/>
                    </a:p>
                  </a:txBody>
                  <a:tcPr/>
                </a:tc>
                <a:tc>
                  <a:txBody>
                    <a:bodyPr/>
                    <a:lstStyle/>
                    <a:p>
                      <a:endParaRPr lang="tr-TR" sz="2000" b="1" dirty="0"/>
                    </a:p>
                  </a:txBody>
                  <a:tcPr/>
                </a:tc>
                <a:tc>
                  <a:txBody>
                    <a:bodyPr/>
                    <a:lstStyle/>
                    <a:p>
                      <a:endParaRPr lang="tr-TR" sz="2000" b="1" dirty="0"/>
                    </a:p>
                  </a:txBody>
                  <a:tcPr/>
                </a:tc>
                <a:tc>
                  <a:txBody>
                    <a:bodyPr/>
                    <a:lstStyle/>
                    <a:p>
                      <a:endParaRPr lang="tr-TR" sz="2000" b="1" dirty="0"/>
                    </a:p>
                  </a:txBody>
                  <a:tcPr/>
                </a:tc>
                <a:tc>
                  <a:txBody>
                    <a:bodyPr/>
                    <a:lstStyle/>
                    <a:p>
                      <a:endParaRPr lang="tr-TR" sz="2000" b="1" dirty="0"/>
                    </a:p>
                  </a:txBody>
                  <a:tcPr/>
                </a:tc>
              </a:tr>
            </a:tbl>
          </a:graphicData>
        </a:graphic>
      </p:graphicFrame>
      <p:sp>
        <p:nvSpPr>
          <p:cNvPr id="3" name="Başlık 3"/>
          <p:cNvSpPr txBox="1">
            <a:spLocks/>
          </p:cNvSpPr>
          <p:nvPr/>
        </p:nvSpPr>
        <p:spPr>
          <a:xfrm>
            <a:off x="714348" y="0"/>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7.Adım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214282" y="1857364"/>
            <a:ext cx="8715436" cy="1000132"/>
          </a:xfrm>
        </p:spPr>
        <p:txBody>
          <a:bodyPr>
            <a:noAutofit/>
          </a:bodyPr>
          <a:lstStyle/>
          <a:p>
            <a:pPr marL="0" indent="0">
              <a:buClr>
                <a:schemeClr val="accent3"/>
              </a:buClr>
              <a:buNone/>
              <a:defRPr/>
            </a:pPr>
            <a:r>
              <a:rPr lang="tr-TR" sz="2200" b="1" dirty="0" smtClean="0">
                <a:solidFill>
                  <a:srgbClr val="FF0000"/>
                </a:solidFill>
                <a:latin typeface="Calibri" pitchFamily="34" charset="0"/>
              </a:rPr>
              <a:t>8. ADIM : </a:t>
            </a:r>
            <a:r>
              <a:rPr lang="tr-TR" sz="2200" b="1" dirty="0" smtClean="0">
                <a:latin typeface="Calibri" pitchFamily="34" charset="0"/>
              </a:rPr>
              <a:t>RİSKİ ORTADAN KALDIRMAK YA DA AZALTMAK İÇİN KONTROL TEDBİRLERİNİN PLANLANMASI</a:t>
            </a:r>
          </a:p>
          <a:p>
            <a:pPr marL="0" lvl="0" indent="0">
              <a:buClr>
                <a:schemeClr val="accent3"/>
              </a:buClr>
              <a:buNone/>
              <a:defRPr/>
            </a:pPr>
            <a:endParaRPr lang="tr-TR" sz="2200" b="1" i="1" dirty="0" smtClean="0">
              <a:solidFill>
                <a:srgbClr val="FF0000"/>
              </a:solidFill>
              <a:latin typeface="Calibri" pitchFamily="34" charset="0"/>
            </a:endParaRPr>
          </a:p>
        </p:txBody>
      </p:sp>
      <p:sp>
        <p:nvSpPr>
          <p:cNvPr id="6" name="Slide Number Placeholder 5"/>
          <p:cNvSpPr>
            <a:spLocks noGrp="1"/>
          </p:cNvSpPr>
          <p:nvPr>
            <p:ph type="sldNum" sz="quarter" idx="12"/>
          </p:nvPr>
        </p:nvSpPr>
        <p:spPr/>
        <p:txBody>
          <a:bodyPr>
            <a:normAutofit fontScale="85000" lnSpcReduction="20000"/>
          </a:bodyPr>
          <a:lstStyle/>
          <a:p>
            <a:pPr>
              <a:defRPr/>
            </a:pPr>
            <a:fld id="{BFBD28D4-B858-461B-98A6-6BB81566EBAB}" type="slidenum">
              <a:rPr lang="en-US"/>
              <a:pPr>
                <a:defRPr/>
              </a:pPr>
              <a:t>68</a:t>
            </a:fld>
            <a:endParaRPr lang="en-US"/>
          </a:p>
        </p:txBody>
      </p:sp>
      <p:sp>
        <p:nvSpPr>
          <p:cNvPr id="8" name="7 Dikdörtgen"/>
          <p:cNvSpPr/>
          <p:nvPr/>
        </p:nvSpPr>
        <p:spPr>
          <a:xfrm>
            <a:off x="285720" y="2714620"/>
            <a:ext cx="8572560" cy="3416320"/>
          </a:xfrm>
          <a:prstGeom prst="rect">
            <a:avLst/>
          </a:prstGeom>
        </p:spPr>
        <p:txBody>
          <a:bodyPr wrap="square">
            <a:spAutoFit/>
          </a:bodyPr>
          <a:lstStyle/>
          <a:p>
            <a:pPr algn="just"/>
            <a:r>
              <a:rPr lang="tr-TR" sz="2400" dirty="0" smtClean="0">
                <a:latin typeface="Calibri" pitchFamily="34" charset="0"/>
              </a:rPr>
              <a:t>Riskin  Tamamen  Yok  Edilmesi,  Ortadan Kaldırılması Genelde  tercih  edilen  bir  seçimdir.  Eğer  risk  yoksa  kayıpta yoktur.  Fakat  riski  tamamen  ortadan  kaldırmak  her  zaman  mümkün değildir. </a:t>
            </a:r>
          </a:p>
          <a:p>
            <a:pPr algn="just"/>
            <a:r>
              <a:rPr lang="tr-TR" sz="2400" dirty="0" smtClean="0">
                <a:latin typeface="Calibri" pitchFamily="34" charset="0"/>
              </a:rPr>
              <a:t>Yapılan  çoğu  işte  yok  edilemeyen  riskler  vardır,  ya  da  tüm riskler yok edilemez. </a:t>
            </a:r>
          </a:p>
          <a:p>
            <a:pPr algn="just"/>
            <a:endParaRPr lang="tr-TR" sz="2400" dirty="0" smtClean="0">
              <a:latin typeface="Calibri" pitchFamily="34" charset="0"/>
            </a:endParaRPr>
          </a:p>
          <a:p>
            <a:r>
              <a:rPr lang="tr-TR" sz="2400" dirty="0" smtClean="0">
                <a:latin typeface="Calibri" pitchFamily="34" charset="0"/>
              </a:rPr>
              <a:t>	Örnek; Öğrencilerin bahçeye çıkarılmaması….</a:t>
            </a:r>
          </a:p>
          <a:p>
            <a:pPr lvl="0"/>
            <a:r>
              <a:rPr lang="tr-TR" sz="2400" dirty="0" smtClean="0">
                <a:latin typeface="Calibri" pitchFamily="34" charset="0"/>
              </a:rPr>
              <a:t>Riskin tamamen bertaraf edilmesi, bu mümkün değil ise riskin kabul edilebilir seviyeye indirilmesi için aşağıdaki adımlar uygulanır.</a:t>
            </a:r>
          </a:p>
        </p:txBody>
      </p:sp>
      <p:sp>
        <p:nvSpPr>
          <p:cNvPr id="9" name="Başlık 3"/>
          <p:cNvSpPr txBox="1">
            <a:spLocks/>
          </p:cNvSpPr>
          <p:nvPr/>
        </p:nvSpPr>
        <p:spPr>
          <a:xfrm>
            <a:off x="714348" y="428604"/>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8.Adım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fontScale="85000" lnSpcReduction="20000"/>
          </a:bodyPr>
          <a:lstStyle/>
          <a:p>
            <a:pPr>
              <a:defRPr/>
            </a:pPr>
            <a:fld id="{BFBD28D4-B858-461B-98A6-6BB81566EBAB}" type="slidenum">
              <a:rPr lang="en-US"/>
              <a:pPr>
                <a:defRPr/>
              </a:pPr>
              <a:t>69</a:t>
            </a:fld>
            <a:endParaRPr lang="en-US"/>
          </a:p>
        </p:txBody>
      </p:sp>
      <p:sp>
        <p:nvSpPr>
          <p:cNvPr id="7"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smtClean="0">
                <a:ln>
                  <a:noFill/>
                </a:ln>
                <a:solidFill>
                  <a:schemeClr val="bg1"/>
                </a:solidFill>
                <a:effectLst/>
                <a:uLnTx/>
                <a:uFillTx/>
                <a:latin typeface="+mj-lt"/>
                <a:ea typeface="Times New Roman"/>
                <a:cs typeface="+mj-cs"/>
              </a:rPr>
              <a:t>RİSK DEĞERLENDİRİLMESİ</a:t>
            </a:r>
            <a:endParaRPr kumimoji="0" lang="tr-TR" sz="4000" b="0" i="0" u="none" strike="noStrike" kern="1200" cap="none" spc="0" normalizeH="0" baseline="0" noProof="0" dirty="0" smtClean="0">
              <a:ln>
                <a:noFill/>
              </a:ln>
              <a:solidFill>
                <a:schemeClr val="bg1"/>
              </a:solidFill>
              <a:effectLst/>
              <a:uLnTx/>
              <a:uFillTx/>
              <a:latin typeface="+mj-lt"/>
              <a:ea typeface="Times New Roman"/>
              <a:cs typeface="+mj-cs"/>
            </a:endParaRPr>
          </a:p>
        </p:txBody>
      </p:sp>
      <p:sp>
        <p:nvSpPr>
          <p:cNvPr id="41985" name="Rectangle 1"/>
          <p:cNvSpPr>
            <a:spLocks noChangeArrowheads="1"/>
          </p:cNvSpPr>
          <p:nvPr/>
        </p:nvSpPr>
        <p:spPr bwMode="auto">
          <a:xfrm>
            <a:off x="285720" y="1785926"/>
            <a:ext cx="8715436" cy="44935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30188" algn="l"/>
              </a:tabLst>
            </a:pPr>
            <a:r>
              <a:rPr kumimoji="0" lang="tr-TR" sz="2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Önem derecesi belirlenmiş olan her bir İSG riski için mevcut risk kontrol tedbirlerinin varlığı/yeterliliği değerlendirilir ve aşağıda belirtilen risk kontrol hiyerarşisi göz önünde bulundurularak ilave risk kontrol tedbirleri planlanır:</a:t>
            </a:r>
          </a:p>
          <a:p>
            <a:pPr marL="0" marR="0" lvl="0" indent="0" algn="just" defTabSz="914400" rtl="0" eaLnBrk="1" fontAlgn="base" latinLnBrk="0" hangingPunct="1">
              <a:lnSpc>
                <a:spcPct val="100000"/>
              </a:lnSpc>
              <a:spcBef>
                <a:spcPct val="0"/>
              </a:spcBef>
              <a:spcAft>
                <a:spcPct val="0"/>
              </a:spcAft>
              <a:buClrTx/>
              <a:buSzTx/>
              <a:buFontTx/>
              <a:buNone/>
              <a:tabLst>
                <a:tab pos="230188" algn="l"/>
              </a:tabLst>
            </a:pPr>
            <a:endParaRPr kumimoji="0" lang="tr-TR" sz="2200" b="0" i="0" u="none" strike="noStrike" cap="none" normalizeH="0" baseline="0" dirty="0" smtClean="0">
              <a:ln>
                <a:noFill/>
              </a:ln>
              <a:solidFill>
                <a:schemeClr val="tx1"/>
              </a:solidFill>
              <a:effectLst/>
              <a:latin typeface="Calibri"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sz="22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Tehlikenin ortadan kaldırılması (</a:t>
            </a:r>
            <a:r>
              <a:rPr kumimoji="0" lang="tr-TR" sz="2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Örneğin, tehlikeli bir madde yerine tehlikeli olmayan bir maddenin kullanımı, vb.)</a:t>
            </a:r>
          </a:p>
          <a:p>
            <a:pPr marR="0" lvl="0" indent="265113" algn="just" defTabSz="914400" rtl="0" eaLnBrk="0" fontAlgn="base" latinLnBrk="0" hangingPunct="0">
              <a:lnSpc>
                <a:spcPct val="100000"/>
              </a:lnSpc>
              <a:spcBef>
                <a:spcPct val="0"/>
              </a:spcBef>
              <a:spcAft>
                <a:spcPct val="0"/>
              </a:spcAft>
              <a:buClrTx/>
              <a:buSzTx/>
              <a:tabLst>
                <a:tab pos="230188" algn="l"/>
              </a:tabLst>
            </a:pPr>
            <a:endParaRPr kumimoji="0" lang="tr-TR" sz="2200" b="0" i="0" u="none" strike="noStrike" cap="none" normalizeH="0" baseline="0" dirty="0" smtClean="0">
              <a:ln>
                <a:noFill/>
              </a:ln>
              <a:solidFill>
                <a:schemeClr val="tx1"/>
              </a:solidFill>
              <a:effectLst/>
              <a:latin typeface="Calibri"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sz="22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Riskin azaltılması </a:t>
            </a:r>
            <a:r>
              <a:rPr kumimoji="0" lang="tr-TR" sz="2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(Örneğin tehlikeli bir maddenin yerine daha az tehlikeli olanların kullanılması, vb.)</a:t>
            </a:r>
          </a:p>
          <a:p>
            <a:pPr marR="0" lvl="0" indent="265113" algn="just" defTabSz="914400" rtl="0" eaLnBrk="0" fontAlgn="base" latinLnBrk="0" hangingPunct="0">
              <a:lnSpc>
                <a:spcPct val="100000"/>
              </a:lnSpc>
              <a:spcBef>
                <a:spcPct val="0"/>
              </a:spcBef>
              <a:spcAft>
                <a:spcPct val="0"/>
              </a:spcAft>
              <a:buClrTx/>
              <a:buSzTx/>
              <a:tabLst>
                <a:tab pos="230188" algn="l"/>
              </a:tabLst>
            </a:pPr>
            <a:endParaRPr kumimoji="0" lang="tr-TR" sz="2200" b="0" i="0" u="none" strike="noStrike" cap="none" normalizeH="0" baseline="0" dirty="0" smtClean="0">
              <a:ln>
                <a:noFill/>
              </a:ln>
              <a:solidFill>
                <a:schemeClr val="tx1"/>
              </a:solidFill>
              <a:effectLst/>
              <a:latin typeface="Calibri"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sz="22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Kişilerin tehlikeden uzak tutulması (</a:t>
            </a:r>
            <a:r>
              <a:rPr kumimoji="0" lang="tr-TR" sz="2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Örneğin, öğrencilerin</a:t>
            </a:r>
            <a:r>
              <a:rPr kumimoji="0" lang="tr-TR" sz="2200" b="0" i="0" u="none" strike="noStrike" cap="none" normalizeH="0" dirty="0" smtClean="0">
                <a:ln>
                  <a:noFill/>
                </a:ln>
                <a:solidFill>
                  <a:schemeClr val="tx1"/>
                </a:solidFill>
                <a:effectLst/>
                <a:latin typeface="Calibri" pitchFamily="34" charset="0"/>
                <a:ea typeface="Times New Roman" pitchFamily="18" charset="0"/>
                <a:cs typeface="Arial" pitchFamily="34" charset="0"/>
              </a:rPr>
              <a:t> </a:t>
            </a:r>
            <a:r>
              <a:rPr lang="tr-TR" sz="2200" dirty="0" smtClean="0">
                <a:latin typeface="Calibri" pitchFamily="34" charset="0"/>
                <a:ea typeface="Times New Roman" pitchFamily="18" charset="0"/>
                <a:cs typeface="Arial" pitchFamily="34" charset="0"/>
              </a:rPr>
              <a:t>tehlikeli alana girmesine </a:t>
            </a:r>
            <a:r>
              <a:rPr kumimoji="0" lang="tr-TR" sz="2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izin verilmemesi, vb.)</a:t>
            </a:r>
            <a:endParaRPr kumimoji="0" lang="tr-TR" sz="2200" b="0" i="0" u="none" strike="noStrike" cap="none" normalizeH="0" baseline="0" dirty="0" smtClean="0">
              <a:ln>
                <a:noFill/>
              </a:ln>
              <a:solidFill>
                <a:schemeClr val="tx1"/>
              </a:solidFill>
              <a:effectLst/>
              <a:latin typeface="Calibri" pitchFamily="34" charset="0"/>
              <a:cs typeface="Arial" pitchFamily="34" charset="0"/>
            </a:endParaRPr>
          </a:p>
        </p:txBody>
      </p:sp>
      <p:sp>
        <p:nvSpPr>
          <p:cNvPr id="5" name="Başlık 3"/>
          <p:cNvSpPr txBox="1">
            <a:spLocks/>
          </p:cNvSpPr>
          <p:nvPr/>
        </p:nvSpPr>
        <p:spPr>
          <a:xfrm>
            <a:off x="714348" y="428604"/>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8.Adım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11"/>
          <p:cNvSpPr>
            <a:spLocks noChangeShapeType="1"/>
          </p:cNvSpPr>
          <p:nvPr/>
        </p:nvSpPr>
        <p:spPr bwMode="auto">
          <a:xfrm>
            <a:off x="1543500" y="2082037"/>
            <a:ext cx="0" cy="3790950"/>
          </a:xfrm>
          <a:prstGeom prst="line">
            <a:avLst/>
          </a:prstGeom>
          <a:noFill/>
          <a:ln w="53975">
            <a:solidFill>
              <a:sysClr val="window" lastClr="FFFFFF">
                <a:lumMod val="50000"/>
              </a:sysClr>
            </a:solidFill>
            <a:round/>
            <a:headEnd type="stealth"/>
            <a:tailEnd type="none"/>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tr-TR" i="1" kern="0" smtClean="0">
              <a:solidFill>
                <a:prstClr val="black"/>
              </a:solidFill>
              <a:latin typeface="Arial" pitchFamily="34" charset="0"/>
              <a:ea typeface="MS PGothic" pitchFamily="34" charset="-128"/>
              <a:cs typeface="Arial" pitchFamily="34" charset="0"/>
            </a:endParaRPr>
          </a:p>
        </p:txBody>
      </p:sp>
      <p:sp>
        <p:nvSpPr>
          <p:cNvPr id="6" name="Line 12"/>
          <p:cNvSpPr>
            <a:spLocks noChangeShapeType="1"/>
          </p:cNvSpPr>
          <p:nvPr/>
        </p:nvSpPr>
        <p:spPr bwMode="auto">
          <a:xfrm>
            <a:off x="1530799" y="5841237"/>
            <a:ext cx="6588000" cy="0"/>
          </a:xfrm>
          <a:prstGeom prst="line">
            <a:avLst/>
          </a:prstGeom>
          <a:noFill/>
          <a:ln w="53975">
            <a:solidFill>
              <a:sysClr val="window" lastClr="FFFFFF">
                <a:lumMod val="50000"/>
              </a:sysClr>
            </a:solidFill>
            <a:round/>
            <a:headEnd/>
            <a:tailEnd type="stealth"/>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tr-TR" i="1" kern="0" smtClean="0">
              <a:solidFill>
                <a:prstClr val="black"/>
              </a:solidFill>
              <a:latin typeface="Arial" pitchFamily="34" charset="0"/>
              <a:ea typeface="MS PGothic" pitchFamily="34" charset="-128"/>
              <a:cs typeface="Arial" pitchFamily="34" charset="0"/>
            </a:endParaRPr>
          </a:p>
        </p:txBody>
      </p:sp>
      <p:sp>
        <p:nvSpPr>
          <p:cNvPr id="7" name="Rectangle 13"/>
          <p:cNvSpPr>
            <a:spLocks noChangeArrowheads="1"/>
          </p:cNvSpPr>
          <p:nvPr/>
        </p:nvSpPr>
        <p:spPr bwMode="auto">
          <a:xfrm>
            <a:off x="8087794" y="5633274"/>
            <a:ext cx="913328" cy="397545"/>
          </a:xfrm>
          <a:prstGeom prst="rect">
            <a:avLst/>
          </a:prstGeom>
          <a:noFill/>
          <a:ln w="12700">
            <a:noFill/>
            <a:miter lim="800000"/>
            <a:headEnd/>
            <a:tailEnd/>
          </a:ln>
          <a:effectLst/>
        </p:spPr>
        <p:txBody>
          <a:bodyPr wrap="none" lIns="90488" tIns="44450" rIns="90488" bIns="44450">
            <a:spAutoFit/>
          </a:bodyPr>
          <a:lstStyle/>
          <a:p>
            <a:pPr>
              <a:defRPr/>
            </a:pPr>
            <a:r>
              <a:rPr lang="tr-TR" sz="2000" b="1" i="1" dirty="0">
                <a:solidFill>
                  <a:prstClr val="black"/>
                </a:solidFill>
                <a:latin typeface="Calibri" pitchFamily="34" charset="0"/>
                <a:ea typeface="MS PGothic" pitchFamily="34" charset="-128"/>
                <a:cs typeface="Calibri" pitchFamily="34" charset="0"/>
              </a:rPr>
              <a:t>Zaman</a:t>
            </a:r>
            <a:endParaRPr lang="en-US" sz="2000" b="1" i="1" dirty="0">
              <a:solidFill>
                <a:prstClr val="black"/>
              </a:solidFill>
              <a:latin typeface="Calibri" pitchFamily="34" charset="0"/>
              <a:ea typeface="MS PGothic" pitchFamily="34" charset="-128"/>
              <a:cs typeface="Calibri" pitchFamily="34" charset="0"/>
            </a:endParaRPr>
          </a:p>
        </p:txBody>
      </p:sp>
      <p:sp>
        <p:nvSpPr>
          <p:cNvPr id="8" name="Rectangle 14"/>
          <p:cNvSpPr>
            <a:spLocks noChangeArrowheads="1"/>
          </p:cNvSpPr>
          <p:nvPr/>
        </p:nvSpPr>
        <p:spPr bwMode="auto">
          <a:xfrm>
            <a:off x="273137" y="1732117"/>
            <a:ext cx="3277585" cy="397545"/>
          </a:xfrm>
          <a:prstGeom prst="rect">
            <a:avLst/>
          </a:prstGeom>
          <a:noFill/>
          <a:ln w="12700">
            <a:noFill/>
            <a:miter lim="800000"/>
            <a:headEnd/>
            <a:tailEnd/>
          </a:ln>
          <a:effectLst/>
        </p:spPr>
        <p:txBody>
          <a:bodyPr wrap="square" lIns="90488" tIns="44450" rIns="90488" bIns="44450">
            <a:spAutoFit/>
          </a:bodyPr>
          <a:lstStyle/>
          <a:p>
            <a:pPr algn="ctr">
              <a:defRPr/>
            </a:pPr>
            <a:r>
              <a:rPr lang="en-US" sz="2000" b="1" i="1" dirty="0">
                <a:solidFill>
                  <a:prstClr val="black"/>
                </a:solidFill>
                <a:latin typeface="Calibri" pitchFamily="34" charset="0"/>
                <a:ea typeface="MS PGothic" pitchFamily="34" charset="-128"/>
                <a:cs typeface="Calibri" pitchFamily="34" charset="0"/>
              </a:rPr>
              <a:t>Risk</a:t>
            </a:r>
            <a:r>
              <a:rPr lang="tr-TR" sz="2000" b="1" i="1" dirty="0">
                <a:solidFill>
                  <a:prstClr val="black"/>
                </a:solidFill>
                <a:latin typeface="Calibri" pitchFamily="34" charset="0"/>
                <a:ea typeface="MS PGothic" pitchFamily="34" charset="-128"/>
                <a:cs typeface="Calibri" pitchFamily="34" charset="0"/>
              </a:rPr>
              <a:t> </a:t>
            </a:r>
            <a:r>
              <a:rPr lang="tr-TR" sz="2000" b="1" i="1" dirty="0" smtClean="0">
                <a:solidFill>
                  <a:prstClr val="black"/>
                </a:solidFill>
                <a:latin typeface="Calibri" pitchFamily="34" charset="0"/>
                <a:ea typeface="MS PGothic" pitchFamily="34" charset="-128"/>
                <a:cs typeface="Calibri" pitchFamily="34" charset="0"/>
              </a:rPr>
              <a:t>Algılama (Önem) Düzeyi </a:t>
            </a:r>
            <a:endParaRPr lang="en-US" sz="2000" b="1" i="1" dirty="0">
              <a:solidFill>
                <a:prstClr val="black"/>
              </a:solidFill>
              <a:latin typeface="Calibri" pitchFamily="34" charset="0"/>
              <a:ea typeface="MS PGothic" pitchFamily="34" charset="-128"/>
              <a:cs typeface="Calibri" pitchFamily="34" charset="0"/>
            </a:endParaRPr>
          </a:p>
        </p:txBody>
      </p:sp>
      <p:sp>
        <p:nvSpPr>
          <p:cNvPr id="9" name="Arc 15"/>
          <p:cNvSpPr>
            <a:spLocks/>
          </p:cNvSpPr>
          <p:nvPr/>
        </p:nvSpPr>
        <p:spPr bwMode="auto">
          <a:xfrm rot="10800000">
            <a:off x="1553275" y="4777612"/>
            <a:ext cx="2081213" cy="581025"/>
          </a:xfrm>
          <a:custGeom>
            <a:avLst/>
            <a:gdLst>
              <a:gd name="T0" fmla="*/ 0 w 21600"/>
              <a:gd name="T1" fmla="*/ 0 h 21600"/>
              <a:gd name="T2" fmla="*/ 200529979 w 21600"/>
              <a:gd name="T3" fmla="*/ 15629169 h 21600"/>
              <a:gd name="T4" fmla="*/ 0 w 21600"/>
              <a:gd name="T5" fmla="*/ 1562916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tr-TR" i="1">
              <a:solidFill>
                <a:prstClr val="black"/>
              </a:solidFill>
              <a:latin typeface="Arial" pitchFamily="34" charset="0"/>
              <a:ea typeface="MS PGothic" pitchFamily="34" charset="-128"/>
              <a:cs typeface="Arial" pitchFamily="34" charset="0"/>
            </a:endParaRPr>
          </a:p>
        </p:txBody>
      </p:sp>
      <p:sp>
        <p:nvSpPr>
          <p:cNvPr id="10" name="Line 12"/>
          <p:cNvSpPr>
            <a:spLocks noChangeShapeType="1"/>
          </p:cNvSpPr>
          <p:nvPr/>
        </p:nvSpPr>
        <p:spPr bwMode="auto">
          <a:xfrm flipV="1">
            <a:off x="3613342" y="2675762"/>
            <a:ext cx="0" cy="270819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tr-TR" i="1">
              <a:solidFill>
                <a:prstClr val="black"/>
              </a:solidFill>
              <a:latin typeface="Arial" pitchFamily="34" charset="0"/>
              <a:ea typeface="MS PGothic" pitchFamily="34" charset="-128"/>
              <a:cs typeface="Arial" pitchFamily="34" charset="0"/>
            </a:endParaRPr>
          </a:p>
        </p:txBody>
      </p:sp>
      <p:sp>
        <p:nvSpPr>
          <p:cNvPr id="11" name="Arc 13"/>
          <p:cNvSpPr>
            <a:spLocks/>
          </p:cNvSpPr>
          <p:nvPr/>
        </p:nvSpPr>
        <p:spPr bwMode="auto">
          <a:xfrm rot="10800000">
            <a:off x="3615486" y="2692032"/>
            <a:ext cx="3452764" cy="2757093"/>
          </a:xfrm>
          <a:custGeom>
            <a:avLst/>
            <a:gdLst>
              <a:gd name="T0" fmla="*/ 0 w 21600"/>
              <a:gd name="T1" fmla="*/ 0 h 21600"/>
              <a:gd name="T2" fmla="*/ 253 w 21600"/>
              <a:gd name="T3" fmla="*/ 124 h 21600"/>
              <a:gd name="T4" fmla="*/ 0 w 21600"/>
              <a:gd name="T5" fmla="*/ 12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i="1">
              <a:solidFill>
                <a:prstClr val="black"/>
              </a:solidFill>
              <a:latin typeface="Arial" pitchFamily="34" charset="0"/>
              <a:ea typeface="MS PGothic" pitchFamily="34" charset="-128"/>
              <a:cs typeface="Arial" pitchFamily="34" charset="0"/>
            </a:endParaRPr>
          </a:p>
        </p:txBody>
      </p:sp>
      <p:sp>
        <p:nvSpPr>
          <p:cNvPr id="12" name="Rectangle 11"/>
          <p:cNvSpPr>
            <a:spLocks noChangeArrowheads="1"/>
          </p:cNvSpPr>
          <p:nvPr/>
        </p:nvSpPr>
        <p:spPr bwMode="auto">
          <a:xfrm>
            <a:off x="2911332" y="2340737"/>
            <a:ext cx="1410543" cy="397545"/>
          </a:xfrm>
          <a:prstGeom prst="rect">
            <a:avLst/>
          </a:prstGeom>
          <a:noFill/>
          <a:ln w="12700">
            <a:noFill/>
            <a:miter lim="800000"/>
            <a:headEnd/>
            <a:tailEnd/>
          </a:ln>
          <a:effectLst/>
        </p:spPr>
        <p:txBody>
          <a:bodyPr wrap="square" lIns="90488" tIns="44450" rIns="90488" bIns="44450">
            <a:spAutoFit/>
          </a:bodyPr>
          <a:lstStyle/>
          <a:p>
            <a:pPr algn="r"/>
            <a:r>
              <a:rPr lang="tr-TR" sz="2000" b="1" i="1" dirty="0">
                <a:solidFill>
                  <a:srgbClr val="C00000"/>
                </a:solidFill>
                <a:latin typeface="Calibri" pitchFamily="34" charset="0"/>
                <a:ea typeface="MS PGothic" pitchFamily="34" charset="-128"/>
                <a:cs typeface="Calibri" pitchFamily="34" charset="0"/>
              </a:rPr>
              <a:t>Ciddi </a:t>
            </a:r>
            <a:r>
              <a:rPr lang="tr-TR" sz="2000" b="1" i="1" dirty="0" smtClean="0">
                <a:solidFill>
                  <a:srgbClr val="C00000"/>
                </a:solidFill>
                <a:latin typeface="Calibri" pitchFamily="34" charset="0"/>
                <a:ea typeface="MS PGothic" pitchFamily="34" charset="-128"/>
                <a:cs typeface="Calibri" pitchFamily="34" charset="0"/>
              </a:rPr>
              <a:t>Kaza</a:t>
            </a:r>
          </a:p>
        </p:txBody>
      </p:sp>
      <p:sp>
        <p:nvSpPr>
          <p:cNvPr id="13" name="Oval 12"/>
          <p:cNvSpPr>
            <a:spLocks noChangeAspect="1"/>
          </p:cNvSpPr>
          <p:nvPr/>
        </p:nvSpPr>
        <p:spPr bwMode="auto">
          <a:xfrm>
            <a:off x="1344674" y="4622559"/>
            <a:ext cx="396000" cy="396000"/>
          </a:xfrm>
          <a:prstGeom prst="ellipse">
            <a:avLst/>
          </a:prstGeom>
          <a:solidFill>
            <a:schemeClr val="bg2">
              <a:lumMod val="40000"/>
              <a:lumOff val="60000"/>
            </a:schemeClr>
          </a:solidFill>
          <a:ln w="28575">
            <a:solidFill>
              <a:schemeClr val="bg1">
                <a:lumMod val="50000"/>
              </a:schemeClr>
            </a:solidFill>
            <a:prstDash val="solid"/>
            <a:round/>
            <a:headEnd/>
            <a:tailEnd/>
          </a:ln>
        </p:spPr>
        <p:txBody>
          <a:bodyPr rtlCol="0" anchor="ctr"/>
          <a:lstStyle/>
          <a:p>
            <a:pPr algn="ctr"/>
            <a:endParaRPr lang="tr-TR" dirty="0">
              <a:solidFill>
                <a:srgbClr val="000000"/>
              </a:solidFill>
            </a:endParaRPr>
          </a:p>
        </p:txBody>
      </p:sp>
      <p:sp>
        <p:nvSpPr>
          <p:cNvPr id="14" name="Dikdörtgen 13"/>
          <p:cNvSpPr/>
          <p:nvPr/>
        </p:nvSpPr>
        <p:spPr>
          <a:xfrm>
            <a:off x="329106" y="4438024"/>
            <a:ext cx="1208290" cy="738664"/>
          </a:xfrm>
          <a:prstGeom prst="rect">
            <a:avLst/>
          </a:prstGeom>
        </p:spPr>
        <p:txBody>
          <a:bodyPr wrap="square">
            <a:spAutoFit/>
          </a:bodyPr>
          <a:lstStyle/>
          <a:p>
            <a:pPr algn="ctr"/>
            <a:r>
              <a:rPr lang="tr-TR" sz="1400" i="1" dirty="0">
                <a:solidFill>
                  <a:srgbClr val="000000"/>
                </a:solidFill>
                <a:latin typeface="Calibri" pitchFamily="34" charset="0"/>
                <a:cs typeface="Calibri" pitchFamily="34" charset="0"/>
              </a:rPr>
              <a:t>İlk </a:t>
            </a:r>
            <a:r>
              <a:rPr lang="tr-TR" sz="1400" i="1" dirty="0" smtClean="0">
                <a:solidFill>
                  <a:srgbClr val="000000"/>
                </a:solidFill>
                <a:latin typeface="Calibri" pitchFamily="34" charset="0"/>
                <a:cs typeface="Calibri" pitchFamily="34" charset="0"/>
              </a:rPr>
              <a:t>Risk </a:t>
            </a:r>
          </a:p>
          <a:p>
            <a:pPr algn="ctr"/>
            <a:r>
              <a:rPr lang="tr-TR" sz="1400" i="1" dirty="0" smtClean="0">
                <a:solidFill>
                  <a:srgbClr val="000000"/>
                </a:solidFill>
                <a:latin typeface="Calibri" pitchFamily="34" charset="0"/>
                <a:cs typeface="Calibri" pitchFamily="34" charset="0"/>
              </a:rPr>
              <a:t>Belirleme Noktası</a:t>
            </a:r>
            <a:endParaRPr lang="tr-TR" sz="1400" i="1" dirty="0">
              <a:solidFill>
                <a:srgbClr val="000000"/>
              </a:solidFill>
              <a:latin typeface="Calibri" pitchFamily="34" charset="0"/>
              <a:cs typeface="Calibri" pitchFamily="34" charset="0"/>
            </a:endParaRPr>
          </a:p>
        </p:txBody>
      </p:sp>
      <p:sp>
        <p:nvSpPr>
          <p:cNvPr id="15" name="Rectangle 11"/>
          <p:cNvSpPr>
            <a:spLocks noChangeArrowheads="1"/>
          </p:cNvSpPr>
          <p:nvPr/>
        </p:nvSpPr>
        <p:spPr bwMode="auto">
          <a:xfrm>
            <a:off x="4232193" y="2403280"/>
            <a:ext cx="4768928" cy="307777"/>
          </a:xfrm>
          <a:prstGeom prst="rect">
            <a:avLst/>
          </a:prstGeom>
        </p:spPr>
        <p:txBody>
          <a:bodyPr wrap="square">
            <a:spAutoFit/>
          </a:bodyPr>
          <a:lstStyle/>
          <a:p>
            <a:r>
              <a:rPr lang="tr-TR" sz="1400" i="1" dirty="0" smtClean="0">
                <a:solidFill>
                  <a:srgbClr val="000000"/>
                </a:solidFill>
                <a:latin typeface="Calibri" pitchFamily="34" charset="0"/>
                <a:cs typeface="Calibri" pitchFamily="34" charset="0"/>
              </a:rPr>
              <a:t>(Risk </a:t>
            </a:r>
            <a:r>
              <a:rPr lang="tr-TR" sz="1400" i="1" dirty="0">
                <a:solidFill>
                  <a:srgbClr val="000000"/>
                </a:solidFill>
                <a:latin typeface="Calibri" pitchFamily="34" charset="0"/>
                <a:cs typeface="Calibri" pitchFamily="34" charset="0"/>
              </a:rPr>
              <a:t>Algılama Seviyesinde </a:t>
            </a:r>
            <a:r>
              <a:rPr lang="tr-TR" sz="1400" i="1" dirty="0" smtClean="0">
                <a:solidFill>
                  <a:srgbClr val="000000"/>
                </a:solidFill>
                <a:latin typeface="Calibri" pitchFamily="34" charset="0"/>
                <a:cs typeface="Calibri" pitchFamily="34" charset="0"/>
              </a:rPr>
              <a:t>Artış/Kazanın ciddiyetiyle orantılı)</a:t>
            </a:r>
          </a:p>
        </p:txBody>
      </p:sp>
      <p:sp>
        <p:nvSpPr>
          <p:cNvPr id="16" name="Dikdörtgen 15"/>
          <p:cNvSpPr/>
          <p:nvPr/>
        </p:nvSpPr>
        <p:spPr>
          <a:xfrm>
            <a:off x="6852025" y="5259191"/>
            <a:ext cx="1683497" cy="307777"/>
          </a:xfrm>
          <a:prstGeom prst="rect">
            <a:avLst/>
          </a:prstGeom>
        </p:spPr>
        <p:txBody>
          <a:bodyPr wrap="square">
            <a:spAutoFit/>
          </a:bodyPr>
          <a:lstStyle/>
          <a:p>
            <a:pPr algn="ctr"/>
            <a:r>
              <a:rPr lang="tr-TR" sz="1400" i="1" dirty="0" smtClean="0">
                <a:solidFill>
                  <a:srgbClr val="000000"/>
                </a:solidFill>
                <a:latin typeface="Calibri" pitchFamily="34" charset="0"/>
                <a:cs typeface="Calibri" pitchFamily="34" charset="0"/>
              </a:rPr>
              <a:t>Zamanla Düşüş</a:t>
            </a:r>
            <a:endParaRPr lang="tr-TR" sz="1400" i="1" dirty="0">
              <a:solidFill>
                <a:srgbClr val="000000"/>
              </a:solidFill>
              <a:latin typeface="Calibri" pitchFamily="34" charset="0"/>
              <a:cs typeface="Calibri" pitchFamily="34" charset="0"/>
            </a:endParaRPr>
          </a:p>
        </p:txBody>
      </p:sp>
      <p:sp>
        <p:nvSpPr>
          <p:cNvPr id="17" name="Dikdörtgen 16"/>
          <p:cNvSpPr/>
          <p:nvPr/>
        </p:nvSpPr>
        <p:spPr>
          <a:xfrm>
            <a:off x="1818035" y="5335595"/>
            <a:ext cx="3334989" cy="523220"/>
          </a:xfrm>
          <a:prstGeom prst="rect">
            <a:avLst/>
          </a:prstGeom>
        </p:spPr>
        <p:txBody>
          <a:bodyPr wrap="square">
            <a:spAutoFit/>
          </a:bodyPr>
          <a:lstStyle/>
          <a:p>
            <a:pPr algn="ctr"/>
            <a:r>
              <a:rPr lang="tr-TR" sz="1400" b="1" i="1" dirty="0" smtClean="0">
                <a:solidFill>
                  <a:srgbClr val="000000"/>
                </a:solidFill>
                <a:latin typeface="Calibri" pitchFamily="34" charset="0"/>
                <a:cs typeface="Calibri" pitchFamily="34" charset="0"/>
              </a:rPr>
              <a:t>Tehlikenin Kanıksanmasına </a:t>
            </a:r>
          </a:p>
          <a:p>
            <a:pPr algn="ctr"/>
            <a:r>
              <a:rPr lang="tr-TR" sz="1400" i="1" dirty="0" smtClean="0">
                <a:solidFill>
                  <a:srgbClr val="000000"/>
                </a:solidFill>
                <a:latin typeface="Calibri" pitchFamily="34" charset="0"/>
                <a:cs typeface="Calibri" pitchFamily="34" charset="0"/>
              </a:rPr>
              <a:t>(Sistem Körlüğüne) Bağlı Zamanla Düşüş</a:t>
            </a:r>
            <a:r>
              <a:rPr lang="tr-TR" sz="1400" i="1" dirty="0">
                <a:solidFill>
                  <a:srgbClr val="000000"/>
                </a:solidFill>
                <a:latin typeface="Calibri" pitchFamily="34" charset="0"/>
                <a:cs typeface="Calibri" pitchFamily="34" charset="0"/>
              </a:rPr>
              <a:t>)</a:t>
            </a:r>
          </a:p>
        </p:txBody>
      </p:sp>
      <p:sp>
        <p:nvSpPr>
          <p:cNvPr id="18" name="Dikdörtgen 17"/>
          <p:cNvSpPr/>
          <p:nvPr/>
        </p:nvSpPr>
        <p:spPr>
          <a:xfrm>
            <a:off x="1471648" y="3520141"/>
            <a:ext cx="1422142" cy="307777"/>
          </a:xfrm>
          <a:prstGeom prst="rect">
            <a:avLst/>
          </a:prstGeom>
        </p:spPr>
        <p:txBody>
          <a:bodyPr wrap="square">
            <a:spAutoFit/>
          </a:bodyPr>
          <a:lstStyle/>
          <a:p>
            <a:pPr algn="r"/>
            <a:r>
              <a:rPr lang="tr-TR" sz="1400" b="1" i="1" dirty="0" smtClean="0">
                <a:solidFill>
                  <a:srgbClr val="000000"/>
                </a:solidFill>
                <a:latin typeface="Calibri" pitchFamily="34" charset="0"/>
                <a:cs typeface="Calibri" pitchFamily="34" charset="0"/>
              </a:rPr>
              <a:t>Sürekli Eğitim</a:t>
            </a:r>
            <a:endParaRPr lang="tr-TR" sz="1400" b="1" i="1" dirty="0">
              <a:solidFill>
                <a:srgbClr val="000000"/>
              </a:solidFill>
              <a:latin typeface="Calibri" pitchFamily="34" charset="0"/>
              <a:cs typeface="Calibri" pitchFamily="34" charset="0"/>
            </a:endParaRPr>
          </a:p>
        </p:txBody>
      </p:sp>
      <p:sp>
        <p:nvSpPr>
          <p:cNvPr id="19" name="Oval 18"/>
          <p:cNvSpPr>
            <a:spLocks noChangeAspect="1"/>
          </p:cNvSpPr>
          <p:nvPr/>
        </p:nvSpPr>
        <p:spPr bwMode="auto">
          <a:xfrm>
            <a:off x="1339396" y="3454906"/>
            <a:ext cx="396000" cy="396000"/>
          </a:xfrm>
          <a:prstGeom prst="ellipse">
            <a:avLst/>
          </a:prstGeom>
          <a:solidFill>
            <a:schemeClr val="bg2">
              <a:lumMod val="40000"/>
              <a:lumOff val="60000"/>
            </a:schemeClr>
          </a:solidFill>
          <a:ln w="28575">
            <a:solidFill>
              <a:schemeClr val="bg1">
                <a:lumMod val="50000"/>
              </a:schemeClr>
            </a:solidFill>
            <a:prstDash val="solid"/>
            <a:round/>
            <a:headEnd/>
            <a:tailEnd/>
          </a:ln>
        </p:spPr>
        <p:txBody>
          <a:bodyPr rtlCol="0" anchor="ctr"/>
          <a:lstStyle/>
          <a:p>
            <a:pPr algn="ctr"/>
            <a:endParaRPr lang="tr-TR" dirty="0">
              <a:solidFill>
                <a:srgbClr val="000000"/>
              </a:solidFill>
            </a:endParaRPr>
          </a:p>
        </p:txBody>
      </p:sp>
      <p:sp>
        <p:nvSpPr>
          <p:cNvPr id="21" name="Başlık 1"/>
          <p:cNvSpPr txBox="1">
            <a:spLocks/>
          </p:cNvSpPr>
          <p:nvPr/>
        </p:nvSpPr>
        <p:spPr>
          <a:xfrm>
            <a:off x="642910" y="0"/>
            <a:ext cx="8153400" cy="134112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altLang="tr-TR" sz="3200" b="1" i="0" u="none" strike="noStrike" kern="1200" cap="none" spc="0" normalizeH="0" baseline="0" noProof="0" dirty="0" smtClean="0">
                <a:ln>
                  <a:noFill/>
                </a:ln>
                <a:solidFill>
                  <a:srgbClr val="FF0000"/>
                </a:solidFill>
                <a:effectLst/>
                <a:uLnTx/>
                <a:uFillTx/>
                <a:latin typeface="Calibri" pitchFamily="34" charset="0"/>
                <a:ea typeface="+mj-ea"/>
                <a:cs typeface="+mj-cs"/>
              </a:rPr>
              <a:t>1. Temel Kavramlar ve Tanımlar</a:t>
            </a:r>
            <a:endParaRPr kumimoji="0" lang="tr-TR" sz="3200" b="0"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85910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heel(1)">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par>
                          <p:cTn id="30" fill="hold">
                            <p:stCondLst>
                              <p:cond delay="1000"/>
                            </p:stCondLst>
                            <p:childTnLst>
                              <p:par>
                                <p:cTn id="31" presetID="16" presetClass="entr" presetSubtype="21"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par>
                          <p:cTn id="39" fill="hold">
                            <p:stCondLst>
                              <p:cond delay="500"/>
                            </p:stCondLst>
                            <p:childTnLst>
                              <p:par>
                                <p:cTn id="40" presetID="16" presetClass="entr" presetSubtype="21"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heel(1)">
                                      <p:cBhvr>
                                        <p:cTn id="47" dur="500"/>
                                        <p:tgtEl>
                                          <p:spTgt spid="19"/>
                                        </p:tgtEl>
                                      </p:cBhvr>
                                    </p:animEffect>
                                  </p:childTnLst>
                                </p:cTn>
                              </p:par>
                            </p:childTnLst>
                          </p:cTn>
                        </p:par>
                        <p:par>
                          <p:cTn id="48" fill="hold">
                            <p:stCondLst>
                              <p:cond delay="500"/>
                            </p:stCondLst>
                            <p:childTnLst>
                              <p:par>
                                <p:cTn id="49" presetID="16" presetClass="entr" presetSubtype="21"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arn(inVertical)">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animBg="1"/>
      <p:bldP spid="14" grpId="0"/>
      <p:bldP spid="15" grpId="0"/>
      <p:bldP spid="16" grpId="0"/>
      <p:bldP spid="17" grpId="0"/>
      <p:bldP spid="18" grpId="0"/>
      <p:bldP spid="19"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fontScale="85000" lnSpcReduction="20000"/>
          </a:bodyPr>
          <a:lstStyle/>
          <a:p>
            <a:pPr>
              <a:defRPr/>
            </a:pPr>
            <a:fld id="{BFBD28D4-B858-461B-98A6-6BB81566EBAB}" type="slidenum">
              <a:rPr lang="en-US"/>
              <a:pPr>
                <a:defRPr/>
              </a:pPr>
              <a:t>70</a:t>
            </a:fld>
            <a:endParaRPr lang="en-US"/>
          </a:p>
        </p:txBody>
      </p:sp>
      <p:sp>
        <p:nvSpPr>
          <p:cNvPr id="7"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smtClean="0">
                <a:ln>
                  <a:noFill/>
                </a:ln>
                <a:solidFill>
                  <a:schemeClr val="bg1"/>
                </a:solidFill>
                <a:effectLst/>
                <a:uLnTx/>
                <a:uFillTx/>
                <a:latin typeface="+mj-lt"/>
                <a:ea typeface="Times New Roman"/>
                <a:cs typeface="+mj-cs"/>
              </a:rPr>
              <a:t>RİSK DEĞERLENDİRİLMESİ</a:t>
            </a:r>
            <a:endParaRPr kumimoji="0" lang="tr-TR" sz="4000" b="0" i="0" u="none" strike="noStrike" kern="1200" cap="none" spc="0" normalizeH="0" baseline="0" noProof="0" dirty="0" smtClean="0">
              <a:ln>
                <a:noFill/>
              </a:ln>
              <a:solidFill>
                <a:schemeClr val="bg1"/>
              </a:solidFill>
              <a:effectLst/>
              <a:uLnTx/>
              <a:uFillTx/>
              <a:latin typeface="+mj-lt"/>
              <a:ea typeface="Times New Roman"/>
              <a:cs typeface="+mj-cs"/>
            </a:endParaRPr>
          </a:p>
        </p:txBody>
      </p:sp>
      <p:sp>
        <p:nvSpPr>
          <p:cNvPr id="41985" name="Rectangle 1"/>
          <p:cNvSpPr>
            <a:spLocks noChangeArrowheads="1"/>
          </p:cNvSpPr>
          <p:nvPr/>
        </p:nvSpPr>
        <p:spPr bwMode="auto">
          <a:xfrm>
            <a:off x="214282" y="1857364"/>
            <a:ext cx="8715436" cy="49398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354013" algn="just" defTabSz="914400" rtl="0" eaLnBrk="0" fontAlgn="base" latinLnBrk="0" hangingPunct="0">
              <a:lnSpc>
                <a:spcPct val="100000"/>
              </a:lnSpc>
              <a:spcBef>
                <a:spcPct val="0"/>
              </a:spcBef>
              <a:spcAft>
                <a:spcPct val="0"/>
              </a:spcAft>
              <a:buClrTx/>
              <a:buSzTx/>
              <a:buFontTx/>
              <a:buChar char="•"/>
              <a:tabLst>
                <a:tab pos="230188" algn="l"/>
              </a:tabLst>
            </a:pPr>
            <a:r>
              <a:rPr kumimoji="0" lang="tr-TR" sz="2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Tehlikenin çembere alınması (</a:t>
            </a:r>
            <a:r>
              <a:rPr kumimoji="0" lang="tr-TR" sz="2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Örneğin tüm boyama işlemlerinin düzgün ve kapalı bir boyama kabininde yapılması, hareketli parçaları olan ekipmanlara koruyucu konulması, yüksek yerlere korkuluk yapılması vb.)</a:t>
            </a:r>
            <a:endParaRPr kumimoji="0" lang="tr-TR" sz="2100" b="0" i="0" u="none" strike="noStrike" cap="none" normalizeH="0" baseline="0" dirty="0" smtClean="0">
              <a:ln>
                <a:noFill/>
              </a:ln>
              <a:solidFill>
                <a:schemeClr val="tx1"/>
              </a:solidFill>
              <a:effectLst/>
              <a:latin typeface="Arial" pitchFamily="34" charset="0"/>
              <a:cs typeface="Arial" pitchFamily="34" charset="0"/>
            </a:endParaRPr>
          </a:p>
          <a:p>
            <a:pPr marR="0" lvl="0" indent="354013" algn="just" defTabSz="914400" rtl="0" eaLnBrk="0" fontAlgn="base" latinLnBrk="0" hangingPunct="0">
              <a:lnSpc>
                <a:spcPct val="100000"/>
              </a:lnSpc>
              <a:spcBef>
                <a:spcPct val="0"/>
              </a:spcBef>
              <a:spcAft>
                <a:spcPct val="0"/>
              </a:spcAft>
              <a:buClrTx/>
              <a:buSzTx/>
              <a:buFontTx/>
              <a:buChar char="•"/>
              <a:tabLst>
                <a:tab pos="230188" algn="l"/>
              </a:tabLst>
            </a:pPr>
            <a:r>
              <a:rPr kumimoji="0" lang="tr-TR" sz="2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Çalışanların </a:t>
            </a:r>
            <a:r>
              <a:rPr kumimoji="0" lang="tr-TR" sz="21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maruziyetlerinin</a:t>
            </a:r>
            <a:r>
              <a:rPr kumimoji="0" lang="tr-TR" sz="2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azaltılması </a:t>
            </a:r>
            <a:r>
              <a:rPr kumimoji="0" lang="tr-TR" sz="2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(Örneğin bir kişinin 8 saat maruz kalması yerine 4 kişinin her birinin ikişer saat bir gürültüye veya bir kimyasal buharına maruz kalması, vb.)</a:t>
            </a:r>
            <a:endParaRPr kumimoji="0" lang="tr-TR" sz="2100" b="0" i="0" u="none" strike="noStrike" cap="none" normalizeH="0" baseline="0" dirty="0" smtClean="0">
              <a:ln>
                <a:noFill/>
              </a:ln>
              <a:solidFill>
                <a:schemeClr val="tx1"/>
              </a:solidFill>
              <a:effectLst/>
              <a:latin typeface="Arial" pitchFamily="34" charset="0"/>
              <a:cs typeface="Arial" pitchFamily="34" charset="0"/>
            </a:endParaRPr>
          </a:p>
          <a:p>
            <a:pPr marR="0" lvl="0" indent="354013" algn="just" defTabSz="914400" rtl="0" eaLnBrk="0" fontAlgn="base" latinLnBrk="0" hangingPunct="0">
              <a:lnSpc>
                <a:spcPct val="100000"/>
              </a:lnSpc>
              <a:spcBef>
                <a:spcPct val="0"/>
              </a:spcBef>
              <a:spcAft>
                <a:spcPct val="0"/>
              </a:spcAft>
              <a:buClrTx/>
              <a:buSzTx/>
              <a:buFontTx/>
              <a:buChar char="•"/>
              <a:tabLst>
                <a:tab pos="230188" algn="l"/>
              </a:tabLst>
            </a:pPr>
            <a:r>
              <a:rPr kumimoji="0" lang="tr-TR" sz="2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İş sisteminin iyileştirilmesi</a:t>
            </a:r>
            <a:r>
              <a:rPr kumimoji="0" lang="tr-TR" sz="2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(Örneğin buharlaşmayı minimize edecek tarzda bir boyama faaliyetinin yapılması konusunda yazılı prosedürler oluşturulması, tehlikeli alanlara öğrenci ve çalışanların girişinin kısıtlanması, vb.)</a:t>
            </a:r>
            <a:endParaRPr kumimoji="0" lang="tr-TR" sz="2100" b="0" i="0" u="none" strike="noStrike" cap="none" normalizeH="0" baseline="0" dirty="0" smtClean="0">
              <a:ln>
                <a:noFill/>
              </a:ln>
              <a:solidFill>
                <a:schemeClr val="tx1"/>
              </a:solidFill>
              <a:effectLst/>
              <a:latin typeface="Arial" pitchFamily="34" charset="0"/>
              <a:cs typeface="Arial" pitchFamily="34" charset="0"/>
            </a:endParaRPr>
          </a:p>
          <a:p>
            <a:pPr marR="0" lvl="0" indent="354013" algn="just" defTabSz="914400" rtl="0" eaLnBrk="0" fontAlgn="base" latinLnBrk="0" hangingPunct="0">
              <a:lnSpc>
                <a:spcPct val="100000"/>
              </a:lnSpc>
              <a:spcBef>
                <a:spcPct val="0"/>
              </a:spcBef>
              <a:spcAft>
                <a:spcPct val="0"/>
              </a:spcAft>
              <a:buClrTx/>
              <a:buSzTx/>
              <a:buFontTx/>
              <a:buChar char="•"/>
              <a:tabLst>
                <a:tab pos="230188" algn="l"/>
              </a:tabLst>
            </a:pPr>
            <a:r>
              <a:rPr kumimoji="0" lang="tr-TR" sz="2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Kişisel Koruyucu Donanım Kullanımı (</a:t>
            </a:r>
            <a:r>
              <a:rPr kumimoji="0" lang="tr-TR" sz="2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Örneğin baret, eldivenler, koruyucu gözlükler, koruyucu giysiler, kulaklıklar, vb. kullanımı) </a:t>
            </a:r>
            <a:endParaRPr kumimoji="0" lang="tr-TR" sz="2100" b="0" i="0" u="none" strike="noStrike" cap="none" normalizeH="0" baseline="0" dirty="0" smtClean="0">
              <a:ln>
                <a:noFill/>
              </a:ln>
              <a:solidFill>
                <a:schemeClr val="tx1"/>
              </a:solidFill>
              <a:effectLst/>
              <a:latin typeface="Arial" pitchFamily="34" charset="0"/>
              <a:cs typeface="Arial" pitchFamily="34" charset="0"/>
            </a:endParaRPr>
          </a:p>
          <a:p>
            <a:pPr marR="0" lvl="0" indent="354013" algn="just" defTabSz="914400" rtl="0" eaLnBrk="0" fontAlgn="base" latinLnBrk="0" hangingPunct="0">
              <a:lnSpc>
                <a:spcPct val="100000"/>
              </a:lnSpc>
              <a:spcBef>
                <a:spcPct val="0"/>
              </a:spcBef>
              <a:spcAft>
                <a:spcPct val="0"/>
              </a:spcAft>
              <a:buClrTx/>
              <a:buSzTx/>
              <a:buFontTx/>
              <a:buNone/>
              <a:tabLst>
                <a:tab pos="230188" algn="l"/>
              </a:tabLst>
            </a:pPr>
            <a:r>
              <a:rPr kumimoji="0" lang="tr-TR" sz="2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Risk kontrol tedbirleri planlanırken öncelikle ilgili yasal mevzuat şartlarının sağlandığından emin olunmalıdır. </a:t>
            </a:r>
            <a:endParaRPr kumimoji="0" lang="tr-TR" sz="21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Başlık 3"/>
          <p:cNvSpPr txBox="1">
            <a:spLocks/>
          </p:cNvSpPr>
          <p:nvPr/>
        </p:nvSpPr>
        <p:spPr>
          <a:xfrm>
            <a:off x="714348" y="428604"/>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8.Adım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fontScale="85000" lnSpcReduction="20000"/>
          </a:bodyPr>
          <a:lstStyle/>
          <a:p>
            <a:pPr>
              <a:defRPr/>
            </a:pPr>
            <a:fld id="{BFBD28D4-B858-461B-98A6-6BB81566EBAB}" type="slidenum">
              <a:rPr lang="en-US"/>
              <a:pPr>
                <a:defRPr/>
              </a:pPr>
              <a:t>71</a:t>
            </a:fld>
            <a:endParaRPr lang="en-US"/>
          </a:p>
        </p:txBody>
      </p:sp>
      <p:sp>
        <p:nvSpPr>
          <p:cNvPr id="7"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smtClean="0">
                <a:ln>
                  <a:noFill/>
                </a:ln>
                <a:solidFill>
                  <a:schemeClr val="bg1"/>
                </a:solidFill>
                <a:effectLst/>
                <a:uLnTx/>
                <a:uFillTx/>
                <a:latin typeface="+mj-lt"/>
                <a:ea typeface="Times New Roman"/>
                <a:cs typeface="+mj-cs"/>
              </a:rPr>
              <a:t>RİSK DEĞERLENDİRİLMESİ</a:t>
            </a:r>
            <a:endParaRPr kumimoji="0" lang="tr-TR" sz="4000" b="0" i="0" u="none" strike="noStrike" kern="1200" cap="none" spc="0" normalizeH="0" baseline="0" noProof="0" dirty="0" smtClean="0">
              <a:ln>
                <a:noFill/>
              </a:ln>
              <a:solidFill>
                <a:schemeClr val="bg1"/>
              </a:solidFill>
              <a:effectLst/>
              <a:uLnTx/>
              <a:uFillTx/>
              <a:latin typeface="+mj-lt"/>
              <a:ea typeface="Times New Roman"/>
              <a:cs typeface="+mj-cs"/>
            </a:endParaRPr>
          </a:p>
        </p:txBody>
      </p:sp>
      <p:sp>
        <p:nvSpPr>
          <p:cNvPr id="122881" name="Rectangle 1"/>
          <p:cNvSpPr>
            <a:spLocks noChangeArrowheads="1"/>
          </p:cNvSpPr>
          <p:nvPr/>
        </p:nvSpPr>
        <p:spPr bwMode="auto">
          <a:xfrm>
            <a:off x="142844" y="1857364"/>
            <a:ext cx="8786874"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30188" algn="l"/>
              </a:tabLst>
            </a:pPr>
            <a:r>
              <a:rPr kumimoji="0" lang="tr-TR"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Risk kontrol tedbirlerinin kapsamı oldukça geniş olup, risk yönetimi yaklaşımı ile ele alınmalıdır. Aşağıda idari veya teknik risk kontrol tedbirlerine bazı örnekler verilmektedir:</a:t>
            </a:r>
            <a:endParaRPr kumimoji="0" lang="tr-TR" b="0" i="0" u="none" strike="noStrike" cap="none" normalizeH="0" baseline="0" dirty="0" smtClean="0">
              <a:ln>
                <a:noFill/>
              </a:ln>
              <a:solidFill>
                <a:schemeClr val="tx1"/>
              </a:solidFill>
              <a:effectLst/>
              <a:latin typeface="Calibri"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İşyerinde tüm çalışanların iş sağlığı ve güvenliğine yönelik olarak görev yetki ve sorumluluklarının tanımlanması ve kendilerine bildirilmesi </a:t>
            </a:r>
            <a:endParaRPr kumimoji="0" lang="tr-TR" b="0" i="0" u="none" strike="noStrike" cap="none" normalizeH="0" baseline="0" dirty="0" smtClean="0">
              <a:ln>
                <a:noFill/>
              </a:ln>
              <a:solidFill>
                <a:schemeClr val="tx1"/>
              </a:solidFill>
              <a:effectLst/>
              <a:latin typeface="Calibri"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Riskli faaliyetlerin emniyetli şartlar altında gerçekleştirilmesine yönelik prosedür ve talimatların oluşturulması ve uygulanması</a:t>
            </a:r>
            <a:endParaRPr kumimoji="0" lang="tr-TR" b="0" i="0" u="none" strike="noStrike" cap="none" normalizeH="0" baseline="0" dirty="0" smtClean="0">
              <a:ln>
                <a:noFill/>
              </a:ln>
              <a:solidFill>
                <a:schemeClr val="tx1"/>
              </a:solidFill>
              <a:effectLst/>
              <a:latin typeface="Calibri"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İş ekipmanlarının emniyetli kullanım talimatlarının hazırlanması ve uygulanması</a:t>
            </a:r>
            <a:endParaRPr kumimoji="0" lang="tr-TR" b="0" i="0" u="none" strike="noStrike" cap="none" normalizeH="0" baseline="0" dirty="0" smtClean="0">
              <a:ln>
                <a:noFill/>
              </a:ln>
              <a:solidFill>
                <a:schemeClr val="tx1"/>
              </a:solidFill>
              <a:effectLst/>
              <a:latin typeface="Calibri"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İş ekipmanlarına önleyici bakım uygulanması</a:t>
            </a:r>
            <a:endParaRPr kumimoji="0" lang="tr-TR" b="0" i="0" u="none" strike="noStrike" cap="none" normalizeH="0" baseline="0" dirty="0" smtClean="0">
              <a:ln>
                <a:noFill/>
              </a:ln>
              <a:solidFill>
                <a:schemeClr val="tx1"/>
              </a:solidFill>
              <a:effectLst/>
              <a:latin typeface="Calibri"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Personelin, öğrencilerin, ziyaretçilerin,</a:t>
            </a:r>
            <a:r>
              <a:rPr kumimoji="0" lang="tr-TR" b="0" i="0" u="none" strike="noStrike" cap="none" normalizeH="0" dirty="0" smtClean="0">
                <a:ln>
                  <a:noFill/>
                </a:ln>
                <a:solidFill>
                  <a:schemeClr val="tx1"/>
                </a:solidFill>
                <a:effectLst/>
                <a:latin typeface="Calibri" pitchFamily="34" charset="0"/>
                <a:ea typeface="Times New Roman" pitchFamily="18" charset="0"/>
                <a:cs typeface="Arial" pitchFamily="34" charset="0"/>
              </a:rPr>
              <a:t> </a:t>
            </a:r>
            <a:r>
              <a:rPr kumimoji="0" lang="tr-TR"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vb. işyerinde maruz kalabilecekleri riskler ve risk kontrol tedbirleri hakkında bilgilendirilmesi ve eğitilmesi</a:t>
            </a:r>
            <a:endParaRPr kumimoji="0" lang="tr-TR" b="0" i="0" u="none" strike="noStrike" cap="none" normalizeH="0" baseline="0" dirty="0" smtClean="0">
              <a:ln>
                <a:noFill/>
              </a:ln>
              <a:solidFill>
                <a:schemeClr val="tx1"/>
              </a:solidFill>
              <a:effectLst/>
              <a:latin typeface="Calibri"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Riskli faaliyetlerde çalışan veya riskli faaliyetleri yöneten personelin mesleki yeterliliklerinin sağlanması</a:t>
            </a:r>
            <a:endParaRPr kumimoji="0" lang="tr-TR" b="0" i="0" u="none" strike="noStrike" cap="none" normalizeH="0" baseline="0" dirty="0" smtClean="0">
              <a:ln>
                <a:noFill/>
              </a:ln>
              <a:solidFill>
                <a:schemeClr val="tx1"/>
              </a:solidFill>
              <a:effectLst/>
              <a:latin typeface="Calibri"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Riskli alanlara yeterli aydınlatma sağlanması</a:t>
            </a:r>
            <a:endParaRPr kumimoji="0" lang="tr-TR" b="0" i="0" u="none" strike="noStrike" cap="none" normalizeH="0" baseline="0" dirty="0" smtClean="0">
              <a:ln>
                <a:noFill/>
              </a:ln>
              <a:solidFill>
                <a:schemeClr val="tx1"/>
              </a:solidFill>
              <a:effectLst/>
              <a:latin typeface="Calibri"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Tehlikeli kimyasalların uygun şartlarda depolanmasının sağlanması</a:t>
            </a:r>
            <a:endParaRPr kumimoji="0" lang="tr-TR" b="0" i="0" u="none" strike="noStrike" cap="none" normalizeH="0" baseline="0" dirty="0" smtClean="0">
              <a:ln>
                <a:noFill/>
              </a:ln>
              <a:solidFill>
                <a:schemeClr val="tx1"/>
              </a:solidFill>
              <a:effectLst/>
              <a:latin typeface="Calibri"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Kişisel koruyucu donanımların sağlanması</a:t>
            </a:r>
            <a:endParaRPr kumimoji="0" lang="tr-TR" b="0" i="0" u="none" strike="noStrike" cap="none" normalizeH="0" baseline="0" dirty="0" smtClean="0">
              <a:ln>
                <a:noFill/>
              </a:ln>
              <a:solidFill>
                <a:schemeClr val="tx1"/>
              </a:solidFill>
              <a:effectLst/>
              <a:latin typeface="Calibri"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Riskleri azaltmak için işyeri önlemlerinin periyodik olarak izlenmesi ve denetlenmesi</a:t>
            </a:r>
            <a:endParaRPr kumimoji="0" lang="tr-TR" b="0" i="0" u="none" strike="noStrike" cap="none" normalizeH="0" baseline="0" dirty="0" smtClean="0">
              <a:ln>
                <a:noFill/>
              </a:ln>
              <a:solidFill>
                <a:schemeClr val="tx1"/>
              </a:solidFill>
              <a:effectLst/>
              <a:latin typeface="Calibri"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Vb.</a:t>
            </a:r>
            <a:endParaRPr kumimoji="0" lang="tr-TR" b="0" i="0" u="none" strike="noStrike" cap="none" normalizeH="0" baseline="0" dirty="0" smtClean="0">
              <a:ln>
                <a:noFill/>
              </a:ln>
              <a:solidFill>
                <a:schemeClr val="tx1"/>
              </a:solidFill>
              <a:effectLst/>
              <a:latin typeface="Calibri" pitchFamily="34" charset="0"/>
              <a:cs typeface="Arial" pitchFamily="34" charset="0"/>
            </a:endParaRPr>
          </a:p>
        </p:txBody>
      </p:sp>
      <p:sp>
        <p:nvSpPr>
          <p:cNvPr id="5" name="Başlık 3"/>
          <p:cNvSpPr txBox="1">
            <a:spLocks/>
          </p:cNvSpPr>
          <p:nvPr/>
        </p:nvSpPr>
        <p:spPr>
          <a:xfrm>
            <a:off x="714348" y="428604"/>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8.Adım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o"/>
          <p:cNvGraphicFramePr>
            <a:graphicFrameLocks noGrp="1"/>
          </p:cNvGraphicFramePr>
          <p:nvPr/>
        </p:nvGraphicFramePr>
        <p:xfrm>
          <a:off x="214282" y="214290"/>
          <a:ext cx="8715403" cy="6501141"/>
        </p:xfrm>
        <a:graphic>
          <a:graphicData uri="http://schemas.openxmlformats.org/drawingml/2006/table">
            <a:tbl>
              <a:tblPr firstRow="1" bandRow="1">
                <a:tableStyleId>{5C22544A-7EE6-4342-B048-85BDC9FD1C3A}</a:tableStyleId>
              </a:tblPr>
              <a:tblGrid>
                <a:gridCol w="1500198"/>
                <a:gridCol w="1000132"/>
                <a:gridCol w="785818"/>
                <a:gridCol w="3786214"/>
                <a:gridCol w="1643041"/>
              </a:tblGrid>
              <a:tr h="951103">
                <a:tc>
                  <a:txBody>
                    <a:bodyPr/>
                    <a:lstStyle/>
                    <a:p>
                      <a:pPr algn="ctr"/>
                      <a:r>
                        <a:rPr lang="tr-TR" sz="1100" dirty="0" smtClean="0">
                          <a:latin typeface="Calibri" pitchFamily="34" charset="0"/>
                        </a:rPr>
                        <a:t>Tehlike</a:t>
                      </a:r>
                      <a:r>
                        <a:rPr lang="tr-TR" sz="1100" baseline="0" dirty="0" smtClean="0">
                          <a:latin typeface="Calibri" pitchFamily="34" charset="0"/>
                        </a:rPr>
                        <a:t> Alanı/Ortamı</a:t>
                      </a:r>
                      <a:endParaRPr lang="tr-TR" sz="1100" dirty="0" smtClean="0">
                        <a:latin typeface="Calibri" pitchFamily="34" charset="0"/>
                      </a:endParaRPr>
                    </a:p>
                    <a:p>
                      <a:pPr algn="ctr"/>
                      <a:r>
                        <a:rPr lang="tr-TR" sz="1100" dirty="0" smtClean="0">
                          <a:latin typeface="Calibri" pitchFamily="34" charset="0"/>
                        </a:rPr>
                        <a:t>SINIFLAR</a:t>
                      </a:r>
                      <a:endParaRPr lang="tr-TR" sz="1100" dirty="0">
                        <a:latin typeface="Calibri" pitchFamily="34" charset="0"/>
                      </a:endParaRPr>
                    </a:p>
                  </a:txBody>
                  <a:tcPr anchor="ctr"/>
                </a:tc>
                <a:tc>
                  <a:txBody>
                    <a:bodyPr/>
                    <a:lstStyle/>
                    <a:p>
                      <a:pPr algn="ctr"/>
                      <a:r>
                        <a:rPr lang="tr-TR" sz="1400" dirty="0" smtClean="0">
                          <a:latin typeface="Calibri" pitchFamily="34" charset="0"/>
                        </a:rPr>
                        <a:t>RİSK</a:t>
                      </a:r>
                      <a:endParaRPr lang="tr-TR" sz="900" dirty="0">
                        <a:latin typeface="Calibri" pitchFamily="34" charset="0"/>
                      </a:endParaRPr>
                    </a:p>
                  </a:txBody>
                  <a:tcPr anchor="ctr"/>
                </a:tc>
                <a:tc>
                  <a:txBody>
                    <a:bodyPr/>
                    <a:lstStyle/>
                    <a:p>
                      <a:pPr algn="ctr"/>
                      <a:r>
                        <a:rPr lang="tr-TR" sz="1200" dirty="0" smtClean="0">
                          <a:latin typeface="Calibri" pitchFamily="34" charset="0"/>
                        </a:rPr>
                        <a:t>Risk Düzeyi</a:t>
                      </a:r>
                      <a:endParaRPr lang="tr-TR" sz="1200" dirty="0">
                        <a:latin typeface="Calibri" pitchFamily="34" charset="0"/>
                      </a:endParaRPr>
                    </a:p>
                  </a:txBody>
                  <a:tcPr anchor="ctr"/>
                </a:tc>
                <a:tc>
                  <a:txBody>
                    <a:bodyPr/>
                    <a:lstStyle/>
                    <a:p>
                      <a:pPr algn="ctr"/>
                      <a:r>
                        <a:rPr lang="tr-TR" sz="3200" dirty="0" smtClean="0">
                          <a:latin typeface="Calibri" pitchFamily="34" charset="0"/>
                        </a:rPr>
                        <a:t>Kontrol</a:t>
                      </a:r>
                      <a:r>
                        <a:rPr lang="tr-TR" sz="3200" baseline="0" dirty="0" smtClean="0">
                          <a:latin typeface="Calibri" pitchFamily="34" charset="0"/>
                        </a:rPr>
                        <a:t> Tedbiri</a:t>
                      </a:r>
                      <a:endParaRPr lang="tr-TR" sz="3200" dirty="0">
                        <a:latin typeface="Calibri" pitchFamily="34" charset="0"/>
                      </a:endParaRPr>
                    </a:p>
                  </a:txBody>
                  <a:tcPr anchor="ctr"/>
                </a:tc>
                <a:tc>
                  <a:txBody>
                    <a:bodyPr/>
                    <a:lstStyle/>
                    <a:p>
                      <a:pPr algn="ctr"/>
                      <a:r>
                        <a:rPr lang="tr-TR" dirty="0" smtClean="0">
                          <a:latin typeface="Calibri" pitchFamily="34" charset="0"/>
                        </a:rPr>
                        <a:t>Tamamlanma Tarihi</a:t>
                      </a:r>
                      <a:endParaRPr lang="tr-TR" dirty="0">
                        <a:latin typeface="Calibri" pitchFamily="34" charset="0"/>
                      </a:endParaRPr>
                    </a:p>
                  </a:txBody>
                  <a:tcPr anchor="ctr"/>
                </a:tc>
              </a:tr>
              <a:tr h="2434807">
                <a:tc>
                  <a:txBody>
                    <a:bodyPr/>
                    <a:lstStyle/>
                    <a:p>
                      <a:r>
                        <a:rPr lang="tr-TR" sz="1400" b="1" dirty="0" smtClean="0">
                          <a:latin typeface="Calibri" pitchFamily="34" charset="0"/>
                        </a:rPr>
                        <a:t>Hasarlı zemin </a:t>
                      </a:r>
                      <a:endParaRPr lang="tr-TR" sz="1400" b="1" dirty="0">
                        <a:latin typeface="Calibri" pitchFamily="34" charset="0"/>
                      </a:endParaRPr>
                    </a:p>
                  </a:txBody>
                  <a:tcPr/>
                </a:tc>
                <a:tc>
                  <a:txBody>
                    <a:bodyPr/>
                    <a:lstStyle/>
                    <a:p>
                      <a:r>
                        <a:rPr lang="tr-TR" sz="1400" b="1" dirty="0" smtClean="0">
                          <a:latin typeface="Calibri" pitchFamily="34" charset="0"/>
                        </a:rPr>
                        <a:t>Kayma, takılma, düşme yaralanma </a:t>
                      </a:r>
                      <a:endParaRPr lang="tr-TR" sz="1400" b="1" dirty="0">
                        <a:latin typeface="Calibri" pitchFamily="34" charset="0"/>
                      </a:endParaRPr>
                    </a:p>
                  </a:txBody>
                  <a:tcPr/>
                </a:tc>
                <a:tc>
                  <a:txBody>
                    <a:bodyPr/>
                    <a:lstStyle/>
                    <a:p>
                      <a:pPr algn="ctr"/>
                      <a:r>
                        <a:rPr lang="tr-TR" sz="1400" b="1" dirty="0" smtClean="0">
                          <a:latin typeface="Calibri" pitchFamily="34" charset="0"/>
                        </a:rPr>
                        <a:t>6</a:t>
                      </a:r>
                    </a:p>
                  </a:txBody>
                  <a:tcPr anchor="ctr">
                    <a:solidFill>
                      <a:srgbClr val="00B050"/>
                    </a:solidFill>
                  </a:tcPr>
                </a:tc>
                <a:tc>
                  <a:txBody>
                    <a:bodyPr/>
                    <a:lstStyle/>
                    <a:p>
                      <a:r>
                        <a:rPr lang="tr-TR" sz="1800" b="0" dirty="0" smtClean="0">
                          <a:latin typeface="Calibri" pitchFamily="34" charset="0"/>
                        </a:rPr>
                        <a:t>Zeminin düzenli kontrol edilmesi</a:t>
                      </a:r>
                    </a:p>
                    <a:p>
                      <a:r>
                        <a:rPr lang="tr-TR" sz="1800" b="0" dirty="0" smtClean="0">
                          <a:latin typeface="Calibri" pitchFamily="34" charset="0"/>
                        </a:rPr>
                        <a:t>Bozukluk varsa hemen düzeltilmesi Sınıfların iyi aydınlatılması </a:t>
                      </a:r>
                    </a:p>
                    <a:p>
                      <a:r>
                        <a:rPr lang="tr-TR" sz="1800" b="0" dirty="0" smtClean="0">
                          <a:latin typeface="Calibri" pitchFamily="34" charset="0"/>
                        </a:rPr>
                        <a:t>Çalışma alanlarını herkes acık tutulması Çantaların dolaşma yollarına bırakılmaması</a:t>
                      </a:r>
                    </a:p>
                    <a:p>
                      <a:r>
                        <a:rPr lang="tr-TR" sz="1800" b="0" dirty="0" smtClean="0">
                          <a:latin typeface="Calibri" pitchFamily="34" charset="0"/>
                        </a:rPr>
                        <a:t>Bu önlemler yeterli mi? Evet / Hayır</a:t>
                      </a:r>
                      <a:endParaRPr lang="tr-TR" sz="1600" b="0" dirty="0">
                        <a:latin typeface="Calibri" pitchFamily="34" charset="0"/>
                      </a:endParaRPr>
                    </a:p>
                  </a:txBody>
                  <a:tcPr anchor="ctr">
                    <a:solidFill>
                      <a:schemeClr val="accent5">
                        <a:lumMod val="20000"/>
                        <a:lumOff val="80000"/>
                      </a:schemeClr>
                    </a:solidFill>
                  </a:tcPr>
                </a:tc>
                <a:tc>
                  <a:txBody>
                    <a:bodyPr/>
                    <a:lstStyle/>
                    <a:p>
                      <a:pPr marL="0" algn="ctr" defTabSz="914400" rtl="0" eaLnBrk="1" latinLnBrk="0" hangingPunct="1"/>
                      <a:r>
                        <a:rPr lang="tr-TR" sz="1600" b="1" kern="1200" dirty="0" smtClean="0">
                          <a:solidFill>
                            <a:schemeClr val="dk1"/>
                          </a:solidFill>
                          <a:latin typeface="Calibri" pitchFamily="34" charset="0"/>
                          <a:ea typeface="+mn-ea"/>
                          <a:cs typeface="+mn-cs"/>
                        </a:rPr>
                        <a:t>1</a:t>
                      </a:r>
                      <a:r>
                        <a:rPr lang="tr-TR" sz="1600" b="1" kern="1200" baseline="0" dirty="0" smtClean="0">
                          <a:solidFill>
                            <a:schemeClr val="dk1"/>
                          </a:solidFill>
                          <a:latin typeface="Calibri" pitchFamily="34" charset="0"/>
                          <a:ea typeface="+mn-ea"/>
                          <a:cs typeface="+mn-cs"/>
                        </a:rPr>
                        <a:t> Ay</a:t>
                      </a:r>
                      <a:endParaRPr lang="tr-TR" sz="1600" b="1" kern="1200" dirty="0">
                        <a:solidFill>
                          <a:schemeClr val="dk1"/>
                        </a:solidFill>
                        <a:latin typeface="Calibri" pitchFamily="34" charset="0"/>
                        <a:ea typeface="+mn-ea"/>
                        <a:cs typeface="+mn-cs"/>
                      </a:endParaRPr>
                    </a:p>
                  </a:txBody>
                  <a:tcPr anchor="ctr">
                    <a:solidFill>
                      <a:schemeClr val="accent5">
                        <a:lumMod val="20000"/>
                        <a:lumOff val="80000"/>
                      </a:schemeClr>
                    </a:solidFill>
                  </a:tcPr>
                </a:tc>
              </a:tr>
              <a:tr h="1391319">
                <a:tc>
                  <a:txBody>
                    <a:bodyPr/>
                    <a:lstStyle/>
                    <a:p>
                      <a:r>
                        <a:rPr lang="tr-TR" sz="1400" b="1" dirty="0" smtClean="0">
                          <a:latin typeface="Calibri" pitchFamily="34" charset="0"/>
                        </a:rPr>
                        <a:t>Uzatma Kablolar </a:t>
                      </a:r>
                      <a:endParaRPr lang="tr-TR" sz="1400" b="1" dirty="0">
                        <a:latin typeface="Calibri" pitchFamily="34" charset="0"/>
                      </a:endParaRPr>
                    </a:p>
                  </a:txBody>
                  <a:tcPr/>
                </a:tc>
                <a:tc>
                  <a:txBody>
                    <a:bodyPr/>
                    <a:lstStyle/>
                    <a:p>
                      <a:r>
                        <a:rPr lang="tr-TR" sz="1400" b="1" dirty="0" smtClean="0">
                          <a:latin typeface="Calibri" pitchFamily="34" charset="0"/>
                        </a:rPr>
                        <a:t>Takılma, düşme yaralanma Elektrik çarpması </a:t>
                      </a:r>
                      <a:endParaRPr lang="tr-TR" sz="1400" b="1" dirty="0">
                        <a:latin typeface="Calibri" pitchFamily="34" charset="0"/>
                      </a:endParaRPr>
                    </a:p>
                  </a:txBody>
                  <a:tcPr/>
                </a:tc>
                <a:tc>
                  <a:txBody>
                    <a:bodyPr/>
                    <a:lstStyle/>
                    <a:p>
                      <a:pPr algn="ctr"/>
                      <a:r>
                        <a:rPr lang="tr-TR" sz="1400" b="1" dirty="0" smtClean="0">
                          <a:latin typeface="Calibri" pitchFamily="34" charset="0"/>
                        </a:rPr>
                        <a:t>9</a:t>
                      </a:r>
                    </a:p>
                  </a:txBody>
                  <a:tcPr anchor="ct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0" dirty="0" smtClean="0">
                          <a:latin typeface="Calibri" pitchFamily="34" charset="0"/>
                        </a:rPr>
                        <a:t>Uzatma kabloların sınıfta kullanılmaması,  </a:t>
                      </a:r>
                    </a:p>
                    <a:p>
                      <a:pPr marL="0" marR="0" indent="0" algn="l" defTabSz="914400" rtl="0" eaLnBrk="1" fontAlgn="auto" latinLnBrk="0" hangingPunct="1">
                        <a:lnSpc>
                          <a:spcPct val="100000"/>
                        </a:lnSpc>
                        <a:spcBef>
                          <a:spcPts val="0"/>
                        </a:spcBef>
                        <a:spcAft>
                          <a:spcPts val="0"/>
                        </a:spcAft>
                        <a:buClrTx/>
                        <a:buSzTx/>
                        <a:buFontTx/>
                        <a:buNone/>
                        <a:tabLst/>
                        <a:defRPr/>
                      </a:pPr>
                      <a:r>
                        <a:rPr lang="tr-TR" sz="1800" b="0" dirty="0" smtClean="0">
                          <a:latin typeface="Calibri" pitchFamily="34" charset="0"/>
                        </a:rPr>
                        <a:t>Yeterli sıva altı priz</a:t>
                      </a:r>
                      <a:r>
                        <a:rPr lang="tr-TR" sz="1800" b="0" baseline="0" dirty="0" smtClean="0">
                          <a:latin typeface="Calibri" pitchFamily="34" charset="0"/>
                        </a:rPr>
                        <a:t> takılması,</a:t>
                      </a:r>
                      <a:endParaRPr lang="tr-TR" sz="1800" b="0" dirty="0" smtClean="0">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800" b="0" dirty="0" smtClean="0">
                          <a:latin typeface="Calibri" pitchFamily="34" charset="0"/>
                        </a:rPr>
                        <a:t>Eğer takılma riski, varsa kablo koruması kullanılması,</a:t>
                      </a:r>
                    </a:p>
                  </a:txBody>
                  <a:tcPr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b="1" dirty="0" smtClean="0">
                          <a:latin typeface="Calibri" pitchFamily="34" charset="0"/>
                        </a:rPr>
                        <a:t>2 Hafta</a:t>
                      </a:r>
                    </a:p>
                  </a:txBody>
                  <a:tcPr anchor="ctr">
                    <a:solidFill>
                      <a:schemeClr val="accent5">
                        <a:lumMod val="20000"/>
                        <a:lumOff val="80000"/>
                      </a:schemeClr>
                    </a:solidFill>
                  </a:tcPr>
                </a:tc>
              </a:tr>
              <a:tr h="1652191">
                <a:tc>
                  <a:txBody>
                    <a:bodyPr/>
                    <a:lstStyle/>
                    <a:p>
                      <a:r>
                        <a:rPr lang="tr-TR" sz="1400" b="1" dirty="0" smtClean="0">
                          <a:latin typeface="Calibri" pitchFamily="34" charset="0"/>
                        </a:rPr>
                        <a:t>Sıcak radyatörler /ısıtıcılar</a:t>
                      </a:r>
                      <a:endParaRPr lang="tr-TR" sz="1400" b="1" dirty="0">
                        <a:latin typeface="Calibri" pitchFamily="34" charset="0"/>
                      </a:endParaRPr>
                    </a:p>
                  </a:txBody>
                  <a:tcPr/>
                </a:tc>
                <a:tc>
                  <a:txBody>
                    <a:bodyPr/>
                    <a:lstStyle/>
                    <a:p>
                      <a:r>
                        <a:rPr lang="tr-TR" sz="1400" b="1" dirty="0" smtClean="0">
                          <a:latin typeface="Calibri" pitchFamily="34" charset="0"/>
                        </a:rPr>
                        <a:t>Yanma/yaralanma </a:t>
                      </a:r>
                      <a:endParaRPr lang="tr-TR" sz="1400" b="1" dirty="0">
                        <a:latin typeface="Calibri" pitchFamily="34" charset="0"/>
                      </a:endParaRPr>
                    </a:p>
                  </a:txBody>
                  <a:tcPr/>
                </a:tc>
                <a:tc>
                  <a:txBody>
                    <a:bodyPr/>
                    <a:lstStyle/>
                    <a:p>
                      <a:pPr algn="ctr"/>
                      <a:r>
                        <a:rPr lang="tr-TR" sz="1400" b="1" dirty="0" smtClean="0">
                          <a:latin typeface="Calibri" pitchFamily="34" charset="0"/>
                        </a:rPr>
                        <a:t>16</a:t>
                      </a:r>
                    </a:p>
                  </a:txBody>
                  <a:tcPr anchor="ctr">
                    <a:solidFill>
                      <a:srgbClr val="FF0000"/>
                    </a:solidFill>
                  </a:tcPr>
                </a:tc>
                <a:tc>
                  <a:txBody>
                    <a:bodyPr/>
                    <a:lstStyle/>
                    <a:p>
                      <a:r>
                        <a:rPr lang="tr-TR" sz="1800" b="0" dirty="0" smtClean="0">
                          <a:latin typeface="Calibri" pitchFamily="34" charset="0"/>
                        </a:rPr>
                        <a:t>Özellikle  okulunuzda  özürlü</a:t>
                      </a:r>
                      <a:r>
                        <a:rPr lang="tr-TR" sz="1800" b="0" baseline="0" dirty="0" smtClean="0">
                          <a:latin typeface="Calibri" pitchFamily="34" charset="0"/>
                        </a:rPr>
                        <a:t> </a:t>
                      </a:r>
                      <a:r>
                        <a:rPr lang="tr-TR" sz="1800" b="0" dirty="0" smtClean="0">
                          <a:latin typeface="Calibri" pitchFamily="34" charset="0"/>
                        </a:rPr>
                        <a:t>yardıma  muhtaç öğrenci  varsa  düşük  yüzey  ısısına  sahip radyatörlerin seçilmesi </a:t>
                      </a:r>
                    </a:p>
                    <a:p>
                      <a:r>
                        <a:rPr lang="tr-TR" sz="1800" b="0" dirty="0" smtClean="0">
                          <a:latin typeface="Calibri" pitchFamily="34" charset="0"/>
                        </a:rPr>
                        <a:t>Öğrencilere tavsiyelerde bulunulması </a:t>
                      </a:r>
                    </a:p>
                  </a:txBody>
                  <a:tcPr anchor="ctr">
                    <a:solidFill>
                      <a:schemeClr val="accent5">
                        <a:lumMod val="20000"/>
                        <a:lumOff val="80000"/>
                      </a:schemeClr>
                    </a:solidFill>
                  </a:tcPr>
                </a:tc>
                <a:tc>
                  <a:txBody>
                    <a:bodyPr/>
                    <a:lstStyle/>
                    <a:p>
                      <a:pPr algn="ctr"/>
                      <a:r>
                        <a:rPr lang="tr-TR" sz="1600" b="1" dirty="0" smtClean="0">
                          <a:latin typeface="Calibri" pitchFamily="34" charset="0"/>
                        </a:rPr>
                        <a:t>5 Gün</a:t>
                      </a:r>
                      <a:endParaRPr lang="tr-TR" sz="1600" b="1" dirty="0">
                        <a:latin typeface="Calibri" pitchFamily="34" charset="0"/>
                      </a:endParaRPr>
                    </a:p>
                  </a:txBody>
                  <a:tcPr anchor="ctr">
                    <a:solidFill>
                      <a:schemeClr val="accent5">
                        <a:lumMod val="20000"/>
                        <a:lumOff val="80000"/>
                      </a:schemeClr>
                    </a:solidFill>
                  </a:tcPr>
                </a:tc>
              </a:tr>
            </a:tbl>
          </a:graphicData>
        </a:graphic>
      </p:graphicFrame>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6095E4F6-51C2-4C9D-B972-A531C8DF073F}" type="slidenum">
              <a:rPr lang="tr-TR" smtClean="0"/>
              <a:pPr/>
              <a:t>73</a:t>
            </a:fld>
            <a:endParaRPr lang="tr-TR"/>
          </a:p>
        </p:txBody>
      </p:sp>
      <p:sp>
        <p:nvSpPr>
          <p:cNvPr id="4" name="Başlık 3"/>
          <p:cNvSpPr txBox="1">
            <a:spLocks/>
          </p:cNvSpPr>
          <p:nvPr/>
        </p:nvSpPr>
        <p:spPr>
          <a:xfrm>
            <a:off x="971600" y="0"/>
            <a:ext cx="7712968" cy="857232"/>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smtClean="0">
                <a:ln>
                  <a:noFill/>
                </a:ln>
                <a:solidFill>
                  <a:schemeClr val="bg1"/>
                </a:solidFill>
                <a:effectLst/>
                <a:uLnTx/>
                <a:uFillTx/>
                <a:latin typeface="+mj-lt"/>
                <a:ea typeface="Times New Roman"/>
                <a:cs typeface="+mj-cs"/>
              </a:rPr>
              <a:t>RİSK DEĞERLENDİRİLMESİ</a:t>
            </a:r>
            <a:endParaRPr kumimoji="0" lang="tr-TR" sz="4000" b="0" i="0" u="none" strike="noStrike" kern="1200" cap="none" spc="0" normalizeH="0" baseline="0" noProof="0" dirty="0" smtClean="0">
              <a:ln>
                <a:noFill/>
              </a:ln>
              <a:solidFill>
                <a:schemeClr val="bg1"/>
              </a:solidFill>
              <a:effectLst/>
              <a:uLnTx/>
              <a:uFillTx/>
              <a:latin typeface="+mj-lt"/>
              <a:ea typeface="Times New Roman"/>
              <a:cs typeface="+mj-cs"/>
            </a:endParaRPr>
          </a:p>
        </p:txBody>
      </p:sp>
      <p:graphicFrame>
        <p:nvGraphicFramePr>
          <p:cNvPr id="6" name="5 Diyagram"/>
          <p:cNvGraphicFramePr/>
          <p:nvPr/>
        </p:nvGraphicFramePr>
        <p:xfrm>
          <a:off x="214282" y="2000240"/>
          <a:ext cx="8715436" cy="4429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Dikdörtgen"/>
          <p:cNvSpPr/>
          <p:nvPr/>
        </p:nvSpPr>
        <p:spPr>
          <a:xfrm>
            <a:off x="1071538" y="1571612"/>
            <a:ext cx="3825086" cy="584775"/>
          </a:xfrm>
          <a:prstGeom prst="rect">
            <a:avLst/>
          </a:prstGeom>
        </p:spPr>
        <p:txBody>
          <a:bodyPr wrap="none">
            <a:spAutoFit/>
          </a:bodyPr>
          <a:lstStyle/>
          <a:p>
            <a:r>
              <a:rPr lang="tr-TR" sz="3200" b="1" dirty="0" smtClean="0">
                <a:solidFill>
                  <a:srgbClr val="000000"/>
                </a:solidFill>
                <a:latin typeface="Calibri" pitchFamily="34" charset="0"/>
                <a:cs typeface="Arial" pitchFamily="34" charset="0"/>
              </a:rPr>
              <a:t>4 Adımda Risk Analizi</a:t>
            </a:r>
            <a:endParaRPr lang="tr-TR" sz="3200" b="1" dirty="0">
              <a:latin typeface="Calibri" pitchFamily="34" charset="0"/>
            </a:endParaRPr>
          </a:p>
        </p:txBody>
      </p:sp>
      <p:sp>
        <p:nvSpPr>
          <p:cNvPr id="8" name="Başlık 3"/>
          <p:cNvSpPr txBox="1">
            <a:spLocks/>
          </p:cNvSpPr>
          <p:nvPr/>
        </p:nvSpPr>
        <p:spPr>
          <a:xfrm>
            <a:off x="714348" y="428604"/>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8.Adım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214282" y="1928802"/>
            <a:ext cx="8715436" cy="1000132"/>
          </a:xfrm>
        </p:spPr>
        <p:txBody>
          <a:bodyPr>
            <a:noAutofit/>
          </a:bodyPr>
          <a:lstStyle/>
          <a:p>
            <a:pPr marL="0" lvl="0" indent="0">
              <a:buClr>
                <a:schemeClr val="accent3"/>
              </a:buClr>
              <a:buNone/>
              <a:defRPr/>
            </a:pPr>
            <a:r>
              <a:rPr lang="tr-TR" sz="2800" b="1" dirty="0" smtClean="0">
                <a:solidFill>
                  <a:srgbClr val="FF0000"/>
                </a:solidFill>
                <a:latin typeface="Calibri" pitchFamily="34" charset="0"/>
              </a:rPr>
              <a:t>9. ADIM : </a:t>
            </a:r>
            <a:r>
              <a:rPr lang="tr-TR" sz="2800" b="1" dirty="0" smtClean="0">
                <a:latin typeface="Calibri" pitchFamily="34" charset="0"/>
              </a:rPr>
              <a:t>RİSK KONTROL TEDBİRLERİNİN UYGULANMASI</a:t>
            </a:r>
          </a:p>
        </p:txBody>
      </p:sp>
      <p:sp>
        <p:nvSpPr>
          <p:cNvPr id="6" name="Slide Number Placeholder 5"/>
          <p:cNvSpPr>
            <a:spLocks noGrp="1"/>
          </p:cNvSpPr>
          <p:nvPr>
            <p:ph type="sldNum" sz="quarter" idx="12"/>
          </p:nvPr>
        </p:nvSpPr>
        <p:spPr/>
        <p:txBody>
          <a:bodyPr>
            <a:normAutofit fontScale="85000" lnSpcReduction="20000"/>
          </a:bodyPr>
          <a:lstStyle/>
          <a:p>
            <a:pPr>
              <a:defRPr/>
            </a:pPr>
            <a:fld id="{BFBD28D4-B858-461B-98A6-6BB81566EBAB}" type="slidenum">
              <a:rPr lang="en-US"/>
              <a:pPr>
                <a:defRPr/>
              </a:pPr>
              <a:t>74</a:t>
            </a:fld>
            <a:endParaRPr lang="en-US"/>
          </a:p>
        </p:txBody>
      </p:sp>
      <p:sp>
        <p:nvSpPr>
          <p:cNvPr id="38913" name="Rectangle 1"/>
          <p:cNvSpPr>
            <a:spLocks noChangeArrowheads="1"/>
          </p:cNvSpPr>
          <p:nvPr/>
        </p:nvSpPr>
        <p:spPr bwMode="auto">
          <a:xfrm>
            <a:off x="214282" y="2714620"/>
            <a:ext cx="8715436"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Kararlaştırılan tedbirlerin iş ve işlem basamakları, işlemi yapacak kişi ya da işyeri b</a:t>
            </a:r>
            <a:r>
              <a:rPr kumimoji="0" lang="tr-TR" sz="2800" b="0" i="0" u="none" strike="noStrike" cap="none" normalizeH="0" baseline="0" dirty="0" smtClean="0">
                <a:ln>
                  <a:noFill/>
                </a:ln>
                <a:solidFill>
                  <a:srgbClr val="000000"/>
                </a:solidFill>
                <a:effectLst/>
                <a:latin typeface="Calibri"/>
                <a:ea typeface="Times New Roman" pitchFamily="18" charset="0"/>
                <a:cs typeface="Arial" pitchFamily="34" charset="0"/>
              </a:rPr>
              <a:t>ö</a:t>
            </a: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a:t>
            </a:r>
            <a:r>
              <a:rPr kumimoji="0" lang="tr-TR" sz="2800" b="0" i="0" u="none" strike="noStrike" cap="none" normalizeH="0" baseline="0" dirty="0" smtClean="0">
                <a:ln>
                  <a:noFill/>
                </a:ln>
                <a:solidFill>
                  <a:srgbClr val="000000"/>
                </a:solidFill>
                <a:effectLst/>
                <a:latin typeface="Calibri"/>
                <a:ea typeface="Times New Roman" pitchFamily="18" charset="0"/>
                <a:cs typeface="Arial" pitchFamily="34" charset="0"/>
              </a:rPr>
              <a:t>ü</a:t>
            </a: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a:t>
            </a:r>
            <a:r>
              <a:rPr kumimoji="0" lang="tr-TR" sz="2800" b="0" i="0" u="none" strike="noStrike" cap="none" normalizeH="0" baseline="0" dirty="0" smtClean="0">
                <a:ln>
                  <a:noFill/>
                </a:ln>
                <a:solidFill>
                  <a:srgbClr val="000000"/>
                </a:solidFill>
                <a:effectLst/>
                <a:latin typeface="Calibri"/>
                <a:ea typeface="Times New Roman" pitchFamily="18" charset="0"/>
                <a:cs typeface="Arial" pitchFamily="34" charset="0"/>
              </a:rPr>
              <a:t>ü</a:t>
            </a: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sorumlu kişi ya da işyeri b</a:t>
            </a:r>
            <a:r>
              <a:rPr kumimoji="0" lang="tr-TR" sz="2800" b="0" i="0" u="none" strike="noStrike" cap="none" normalizeH="0" baseline="0" dirty="0" smtClean="0">
                <a:ln>
                  <a:noFill/>
                </a:ln>
                <a:solidFill>
                  <a:srgbClr val="000000"/>
                </a:solidFill>
                <a:effectLst/>
                <a:latin typeface="Calibri"/>
                <a:ea typeface="Times New Roman" pitchFamily="18" charset="0"/>
                <a:cs typeface="Arial" pitchFamily="34" charset="0"/>
              </a:rPr>
              <a:t>ö</a:t>
            </a: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a:t>
            </a:r>
            <a:r>
              <a:rPr kumimoji="0" lang="tr-TR" sz="2800" b="0" i="0" u="none" strike="noStrike" cap="none" normalizeH="0" baseline="0" dirty="0" smtClean="0">
                <a:ln>
                  <a:noFill/>
                </a:ln>
                <a:solidFill>
                  <a:srgbClr val="000000"/>
                </a:solidFill>
                <a:effectLst/>
                <a:latin typeface="Calibri"/>
                <a:ea typeface="Times New Roman" pitchFamily="18" charset="0"/>
                <a:cs typeface="Arial" pitchFamily="34" charset="0"/>
              </a:rPr>
              <a:t>ü</a:t>
            </a: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a:t>
            </a:r>
            <a:r>
              <a:rPr kumimoji="0" lang="tr-TR" sz="2800" b="0" i="0" u="none" strike="noStrike" cap="none" normalizeH="0" baseline="0" dirty="0" smtClean="0">
                <a:ln>
                  <a:noFill/>
                </a:ln>
                <a:solidFill>
                  <a:srgbClr val="000000"/>
                </a:solidFill>
                <a:effectLst/>
                <a:latin typeface="Calibri"/>
                <a:ea typeface="Times New Roman" pitchFamily="18" charset="0"/>
                <a:cs typeface="Arial" pitchFamily="34" charset="0"/>
              </a:rPr>
              <a:t>ü</a:t>
            </a: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başlama ve bitiş tarihi ile benzeri bilgileri i</a:t>
            </a:r>
            <a:r>
              <a:rPr kumimoji="0" lang="tr-TR" sz="2800" b="0" i="0" u="none" strike="noStrike" cap="none" normalizeH="0" baseline="0" dirty="0" smtClean="0">
                <a:ln>
                  <a:noFill/>
                </a:ln>
                <a:solidFill>
                  <a:srgbClr val="000000"/>
                </a:solidFill>
                <a:effectLst/>
                <a:latin typeface="Calibri"/>
                <a:ea typeface="Times New Roman" pitchFamily="18" charset="0"/>
                <a:cs typeface="Arial" pitchFamily="34" charset="0"/>
              </a:rPr>
              <a:t>ç</a:t>
            </a: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eren planlar hazırlanır. </a:t>
            </a:r>
          </a:p>
          <a:p>
            <a:pPr marL="0" marR="0" lvl="0" indent="0" algn="just" defTabSz="914400" rtl="0" eaLnBrk="1" fontAlgn="base" latinLnBrk="0" hangingPunct="1">
              <a:lnSpc>
                <a:spcPct val="100000"/>
              </a:lnSpc>
              <a:spcBef>
                <a:spcPct val="0"/>
              </a:spcBef>
              <a:spcAft>
                <a:spcPct val="0"/>
              </a:spcAft>
              <a:buClrTx/>
              <a:buSzTx/>
              <a:buFontTx/>
              <a:buNone/>
              <a:tabLst/>
            </a:pPr>
            <a:endParaRPr lang="tr-TR" sz="2800" dirty="0" smtClean="0">
              <a:solidFill>
                <a:srgbClr val="000000"/>
              </a:solidFill>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Bu planlar Okul/Kurum idarelerince uygulamaya konulur.</a:t>
            </a:r>
            <a:endParaRPr kumimoji="0" lang="tr-TR" sz="5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Başlık 3"/>
          <p:cNvSpPr txBox="1">
            <a:spLocks/>
          </p:cNvSpPr>
          <p:nvPr/>
        </p:nvSpPr>
        <p:spPr>
          <a:xfrm>
            <a:off x="714348" y="428604"/>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9.Adım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Başlık 3"/>
          <p:cNvSpPr txBox="1">
            <a:spLocks/>
          </p:cNvSpPr>
          <p:nvPr/>
        </p:nvSpPr>
        <p:spPr>
          <a:xfrm>
            <a:off x="714348" y="-285776"/>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9.Adım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graphicFrame>
        <p:nvGraphicFramePr>
          <p:cNvPr id="5" name="4 Tablo"/>
          <p:cNvGraphicFramePr>
            <a:graphicFrameLocks noGrp="1"/>
          </p:cNvGraphicFramePr>
          <p:nvPr/>
        </p:nvGraphicFramePr>
        <p:xfrm>
          <a:off x="428596" y="714356"/>
          <a:ext cx="8286806" cy="5929352"/>
        </p:xfrm>
        <a:graphic>
          <a:graphicData uri="http://schemas.openxmlformats.org/drawingml/2006/table">
            <a:tbl>
              <a:tblPr/>
              <a:tblGrid>
                <a:gridCol w="147356"/>
                <a:gridCol w="46839"/>
                <a:gridCol w="194223"/>
                <a:gridCol w="1174326"/>
                <a:gridCol w="767908"/>
                <a:gridCol w="578649"/>
                <a:gridCol w="198245"/>
                <a:gridCol w="194223"/>
                <a:gridCol w="221190"/>
                <a:gridCol w="124089"/>
                <a:gridCol w="107909"/>
                <a:gridCol w="194223"/>
                <a:gridCol w="1420570"/>
                <a:gridCol w="651145"/>
                <a:gridCol w="822410"/>
                <a:gridCol w="613658"/>
                <a:gridCol w="247203"/>
                <a:gridCol w="194223"/>
                <a:gridCol w="194223"/>
                <a:gridCol w="194194"/>
              </a:tblGrid>
              <a:tr h="721808">
                <a:tc rowSpan="2">
                  <a:txBody>
                    <a:bodyPr/>
                    <a:lstStyle/>
                    <a:p>
                      <a:pPr algn="ctr" fontAlgn="ctr"/>
                      <a:r>
                        <a:rPr lang="tr-TR" sz="800" b="1" i="0" u="none" strike="noStrike" dirty="0">
                          <a:latin typeface="Arial"/>
                        </a:rPr>
                        <a:t>Sıra No</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rowSpan="2" gridSpan="2">
                  <a:txBody>
                    <a:bodyPr/>
                    <a:lstStyle/>
                    <a:p>
                      <a:pPr algn="ctr" fontAlgn="ctr"/>
                      <a:r>
                        <a:rPr lang="tr-TR" sz="800" b="1" i="0" u="none" strike="noStrike" dirty="0">
                          <a:latin typeface="Arial"/>
                        </a:rPr>
                        <a:t>ALAN</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rowSpan="2" hMerge="1">
                  <a:txBody>
                    <a:bodyPr/>
                    <a:lstStyle/>
                    <a:p>
                      <a:pPr algn="ctr" fontAlgn="ctr"/>
                      <a:endParaRPr lang="tr-TR" sz="800" b="1"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rowSpan="2">
                  <a:txBody>
                    <a:bodyPr/>
                    <a:lstStyle/>
                    <a:p>
                      <a:pPr algn="ctr" fontAlgn="ctr"/>
                      <a:r>
                        <a:rPr lang="tr-TR" sz="800" b="1" i="0" u="none" strike="noStrike" dirty="0">
                          <a:latin typeface="Arial"/>
                        </a:rPr>
                        <a:t>TEHLİKE UNSURLARI (Kontrol Listesinde "HAYIR" seçeneği </a:t>
                      </a:r>
                      <a:r>
                        <a:rPr lang="tr-TR" sz="800" b="1" i="0" u="none" strike="noStrike" dirty="0" smtClean="0">
                          <a:latin typeface="Arial"/>
                        </a:rPr>
                        <a:t>işaretlenenler </a:t>
                      </a:r>
                      <a:r>
                        <a:rPr lang="tr-TR" sz="800" b="1" i="0" u="none" strike="noStrike" dirty="0">
                          <a:latin typeface="Arial"/>
                        </a:rPr>
                        <a:t>için)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rowSpan="2">
                  <a:txBody>
                    <a:bodyPr/>
                    <a:lstStyle/>
                    <a:p>
                      <a:pPr algn="ctr" fontAlgn="ctr"/>
                      <a:r>
                        <a:rPr lang="tr-TR" sz="800" b="1" i="0" u="none" strike="noStrike" dirty="0">
                          <a:latin typeface="Arial"/>
                        </a:rPr>
                        <a:t>RİSK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rowSpan="2" gridSpan="2">
                  <a:txBody>
                    <a:bodyPr/>
                    <a:lstStyle/>
                    <a:p>
                      <a:pPr algn="ctr" fontAlgn="ctr"/>
                      <a:r>
                        <a:rPr lang="tr-TR" sz="800" b="1" i="0" u="none" strike="noStrike" dirty="0">
                          <a:latin typeface="Arial"/>
                        </a:rPr>
                        <a:t>SONUÇ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rowSpan="2" hMerge="1">
                  <a:txBody>
                    <a:bodyPr/>
                    <a:lstStyle/>
                    <a:p>
                      <a:pPr algn="ctr" fontAlgn="ctr"/>
                      <a:endParaRPr lang="tr-TR" sz="800" b="1"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gridSpan="5">
                  <a:txBody>
                    <a:bodyPr/>
                    <a:lstStyle/>
                    <a:p>
                      <a:pPr algn="ctr" fontAlgn="ctr"/>
                      <a:r>
                        <a:rPr lang="tr-TR" sz="800" b="1" i="0" u="none" strike="noStrike" dirty="0">
                          <a:latin typeface="Arial"/>
                        </a:rPr>
                        <a:t>Mevcut Risk Değerlendirmesi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hMerge="1">
                  <a:txBody>
                    <a:bodyPr/>
                    <a:lstStyle/>
                    <a:p>
                      <a:endParaRPr lang="tr-TR"/>
                    </a:p>
                  </a:txBody>
                  <a:tcPr/>
                </a:tc>
                <a:tc hMerge="1">
                  <a:txBody>
                    <a:bodyPr/>
                    <a:lstStyle/>
                    <a:p>
                      <a:pPr algn="ctr" fontAlgn="ctr"/>
                      <a:endParaRPr lang="tr-TR" sz="800" b="1"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hMerge="1">
                  <a:txBody>
                    <a:bodyPr/>
                    <a:lstStyle/>
                    <a:p>
                      <a:endParaRPr lang="tr-TR"/>
                    </a:p>
                  </a:txBody>
                  <a:tcPr/>
                </a:tc>
                <a:tc hMerge="1">
                  <a:txBody>
                    <a:bodyPr/>
                    <a:lstStyle/>
                    <a:p>
                      <a:endParaRPr lang="tr-TR"/>
                    </a:p>
                  </a:txBody>
                  <a:tcPr/>
                </a:tc>
                <a:tc gridSpan="4">
                  <a:txBody>
                    <a:bodyPr/>
                    <a:lstStyle/>
                    <a:p>
                      <a:pPr algn="ctr" fontAlgn="ctr"/>
                      <a:r>
                        <a:rPr lang="tr-TR" sz="800" b="1" i="0" u="none" strike="noStrike" dirty="0">
                          <a:solidFill>
                            <a:srgbClr val="000000"/>
                          </a:solidFill>
                          <a:latin typeface="Arial"/>
                        </a:rPr>
                        <a:t>Kontrol Tedbirleri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hMerge="1">
                  <a:txBody>
                    <a:bodyPr/>
                    <a:lstStyle/>
                    <a:p>
                      <a:pPr algn="ctr" fontAlgn="ctr"/>
                      <a:endParaRPr lang="tr-TR" sz="300" b="1" i="0" u="none" strike="noStrike">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hMerge="1">
                  <a:txBody>
                    <a:bodyPr/>
                    <a:lstStyle/>
                    <a:p>
                      <a:endParaRPr lang="tr-TR"/>
                    </a:p>
                  </a:txBody>
                  <a:tcPr/>
                </a:tc>
                <a:tc hMerge="1">
                  <a:txBody>
                    <a:bodyPr/>
                    <a:lstStyle/>
                    <a:p>
                      <a:endParaRPr lang="tr-TR"/>
                    </a:p>
                  </a:txBody>
                  <a:tcPr/>
                </a:tc>
                <a:tc gridSpan="4">
                  <a:txBody>
                    <a:bodyPr/>
                    <a:lstStyle/>
                    <a:p>
                      <a:pPr algn="ctr" fontAlgn="ctr"/>
                      <a:r>
                        <a:rPr lang="tr-TR" sz="800" b="1" i="0" u="none" strike="noStrike" dirty="0">
                          <a:latin typeface="Arial"/>
                        </a:rPr>
                        <a:t>Önlemlerin Alınması Durumunda Son Risk Değerlendirmesi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721808">
                <a:tc vMerge="1">
                  <a:txBody>
                    <a:bodyPr/>
                    <a:lstStyle/>
                    <a:p>
                      <a:endParaRPr lang="tr-TR"/>
                    </a:p>
                  </a:txBody>
                  <a:tcPr/>
                </a:tc>
                <a:tc gridSpan="2"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gridSpan="2" vMerge="1">
                  <a:txBody>
                    <a:bodyPr/>
                    <a:lstStyle/>
                    <a:p>
                      <a:endParaRPr lang="tr-TR"/>
                    </a:p>
                  </a:txBody>
                  <a:tcPr/>
                </a:tc>
                <a:tc hMerge="1" vMerge="1">
                  <a:txBody>
                    <a:bodyPr/>
                    <a:lstStyle/>
                    <a:p>
                      <a:endParaRPr lang="tr-TR"/>
                    </a:p>
                  </a:txBody>
                  <a:tcPr/>
                </a:tc>
                <a:tc>
                  <a:txBody>
                    <a:bodyPr/>
                    <a:lstStyle/>
                    <a:p>
                      <a:pPr algn="ctr" fontAlgn="b"/>
                      <a:r>
                        <a:rPr lang="tr-TR" sz="800" b="1" i="0" u="none" strike="noStrike">
                          <a:latin typeface="Arial"/>
                        </a:rPr>
                        <a:t>OLASILIK </a:t>
                      </a: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tr-TR" sz="800" b="1" i="0" u="none" strike="noStrike" dirty="0">
                          <a:latin typeface="Arial"/>
                        </a:rPr>
                        <a:t>ŞİDDET </a:t>
                      </a: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gridSpan="2">
                  <a:txBody>
                    <a:bodyPr/>
                    <a:lstStyle/>
                    <a:p>
                      <a:pPr algn="ctr" fontAlgn="b"/>
                      <a:r>
                        <a:rPr lang="tr-TR" sz="800" b="1" i="0" u="none" strike="noStrike" dirty="0">
                          <a:latin typeface="Arial"/>
                        </a:rPr>
                        <a:t>RİSK PUANI  </a:t>
                      </a: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hMerge="1">
                  <a:txBody>
                    <a:bodyPr/>
                    <a:lstStyle/>
                    <a:p>
                      <a:pPr algn="ctr" fontAlgn="b"/>
                      <a:endParaRPr lang="tr-TR" sz="800" b="1" i="0" u="none" strike="noStrike" dirty="0">
                        <a:latin typeface="Arial"/>
                      </a:endParaRP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tr-TR" sz="800" b="1" i="0" u="none" strike="noStrike">
                          <a:latin typeface="Arial"/>
                        </a:rPr>
                        <a:t>RİSK SEVİYESİ</a:t>
                      </a: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gridSpan="2">
                  <a:txBody>
                    <a:bodyPr/>
                    <a:lstStyle/>
                    <a:p>
                      <a:pPr algn="ctr" fontAlgn="ctr"/>
                      <a:r>
                        <a:rPr lang="tr-TR" sz="800" b="1" i="0" u="none" strike="noStrike">
                          <a:latin typeface="Arial"/>
                        </a:rPr>
                        <a:t>ÖNLEM/ÖNLEMLER (Ayrıntılı Olarak Yazılmalı)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pPr algn="ctr" fontAlgn="ctr"/>
                      <a:endParaRPr lang="tr-TR" sz="300" b="1"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800" b="1" i="0" u="none" strike="noStrike" dirty="0">
                          <a:latin typeface="Arial"/>
                        </a:rPr>
                        <a:t>SORUMLULAR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800" b="1" i="0" u="none" strike="noStrike" dirty="0">
                          <a:latin typeface="Arial"/>
                        </a:rPr>
                        <a:t>TERMİN                  (Kontrol Tedbirleri Tamamlanma Tarihi)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tr-TR" sz="800" b="1" i="0" u="none" strike="noStrike">
                          <a:latin typeface="Arial"/>
                        </a:rPr>
                        <a:t>OLASILIK </a:t>
                      </a: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tr-TR" sz="800" b="1" i="0" u="none" strike="noStrike">
                          <a:latin typeface="Arial"/>
                        </a:rPr>
                        <a:t>ŞİDDET </a:t>
                      </a: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tr-TR" sz="800" b="1" i="0" u="none" strike="noStrike">
                          <a:latin typeface="Arial"/>
                        </a:rPr>
                        <a:t>RİSK PUANI</a:t>
                      </a: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tr-TR" sz="800" b="1" i="0" u="none" strike="noStrike" dirty="0">
                          <a:latin typeface="Arial"/>
                        </a:rPr>
                        <a:t>RİSK SEVİYESİ</a:t>
                      </a: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711138">
                <a:tc>
                  <a:txBody>
                    <a:bodyPr/>
                    <a:lstStyle/>
                    <a:p>
                      <a:pPr algn="ctr" fontAlgn="ctr"/>
                      <a:r>
                        <a:rPr lang="tr-TR" sz="800" b="1" i="0" u="none" strike="noStrike">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tr-TR" sz="800" b="1" i="0" u="none" strike="noStrike">
                          <a:latin typeface="Arial"/>
                        </a:rPr>
                        <a:t>KORİDORLAR</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tr-TR" sz="900" b="0" i="0" u="none" strike="noStrike" dirty="0">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dirty="0">
                          <a:solidFill>
                            <a:srgbClr val="000000"/>
                          </a:solidFill>
                          <a:latin typeface="Arial"/>
                        </a:rPr>
                        <a:t>Pencere açıldığında  yaralanma ve düşme riski mevcut. Açıklık 100 mm ile  sınırlandırılmamış.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latin typeface="Arial"/>
                        </a:rPr>
                        <a:t>Çarpma sonucu düşme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tr-TR" sz="900" b="0" i="0" u="none" strike="noStrike" dirty="0" smtClean="0">
                          <a:latin typeface="Arial"/>
                        </a:rPr>
                        <a:t>yaralanma</a:t>
                      </a:r>
                      <a:endParaRPr lang="tr-TR" sz="90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tr-TR" sz="9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dirty="0">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tr-TR" sz="800" b="1" i="0" u="none" strike="noStrike" dirty="0">
                          <a:latin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tr-TR" sz="8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dirty="0">
                          <a:latin typeface="Arial"/>
                        </a:rPr>
                        <a: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2">
                  <a:txBody>
                    <a:bodyPr/>
                    <a:lstStyle/>
                    <a:p>
                      <a:pPr algn="l" fontAlgn="ctr"/>
                      <a:r>
                        <a:rPr lang="tr-TR" sz="800" b="0" i="0" u="none" strike="noStrike" dirty="0">
                          <a:latin typeface="Arial"/>
                        </a:rPr>
                        <a:t>Ortak Kullanım alanlarındaki pencerelere uygun menteşe takılarak 10 cm den fazla açılması engellenmelidir.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tr-TR" sz="3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dirty="0">
                          <a:latin typeface="Arial"/>
                        </a:rPr>
                        <a:t>İşveren, Teknisyen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dirty="0">
                          <a:latin typeface="Arial"/>
                        </a:rPr>
                        <a:t>30 gün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dirty="0">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dirty="0" smtClean="0">
                          <a:latin typeface="Arial"/>
                        </a:rPr>
                        <a:t>5</a:t>
                      </a:r>
                      <a:endParaRPr lang="tr-TR" sz="80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dirty="0" smtClean="0">
                          <a:latin typeface="Arial"/>
                        </a:rPr>
                        <a:t>5</a:t>
                      </a:r>
                      <a:endParaRPr lang="tr-TR" sz="8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dirty="0">
                          <a:latin typeface="Arial"/>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636024">
                <a:tc>
                  <a:txBody>
                    <a:bodyPr/>
                    <a:lstStyle/>
                    <a:p>
                      <a:pPr algn="ctr" fontAlgn="ctr"/>
                      <a:r>
                        <a:rPr lang="tr-TR" sz="800" b="1" i="0" u="none" strike="noStrike">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tr-TR" sz="800" b="1" i="0" u="none" strike="noStrike">
                          <a:latin typeface="Arial"/>
                        </a:rPr>
                        <a:t>OKUL BAHÇESİ</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tr-TR" sz="900" b="0" i="0" u="none" strike="noStrike" dirty="0">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dirty="0">
                          <a:solidFill>
                            <a:srgbClr val="000000"/>
                          </a:solidFill>
                          <a:latin typeface="Arial"/>
                        </a:rPr>
                        <a:t>Ziyaretçilerin ve araçların giriş  çıkışları  ile ilgili prosedür belirlenmemiş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latin typeface="Arial"/>
                        </a:rPr>
                        <a:t>Kaza, Saldırı veya </a:t>
                      </a:r>
                      <a:r>
                        <a:rPr lang="tr-TR" sz="900" b="0" i="0" u="none" strike="noStrike" dirty="0" smtClean="0">
                          <a:latin typeface="Arial"/>
                        </a:rPr>
                        <a:t>Sabotaj</a:t>
                      </a:r>
                      <a:endParaRPr lang="tr-TR" sz="90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tr-TR" sz="900" b="0" i="0" u="none" strike="noStrike" dirty="0" smtClean="0">
                          <a:latin typeface="Arial"/>
                        </a:rPr>
                        <a:t>Yaralanma</a:t>
                      </a:r>
                      <a:r>
                        <a:rPr lang="tr-TR" sz="900" b="0" i="0" u="none" strike="noStrike" dirty="0">
                          <a:latin typeface="Arial"/>
                        </a:rPr>
                        <a:t>, Ölüm  veya İş Kaybı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tr-TR" sz="9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tr-TR" sz="800" b="1" i="0" u="none" strike="noStrike">
                          <a:latin typeface="Arial"/>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tr-TR" sz="800" b="1"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latin typeface="Arial"/>
                        </a:rPr>
                        <a: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tr-TR" sz="800" b="0" i="0" u="none" strike="noStrike" dirty="0">
                          <a:latin typeface="Arial"/>
                        </a:rPr>
                        <a:t>Ziyaretçi ve Araç girişlerini düzenleyen kurallar belirlenmeli ve uygun yerlere talimatlar asılmalı. İlgili birimlerce giriş ve çıkışlar kontrol edilmelidir.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tr-TR" sz="3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dirty="0">
                          <a:latin typeface="Arial"/>
                        </a:rPr>
                        <a:t>İşveren, Okul Aile Birliği, Güvenlik Personeli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latin typeface="Arial"/>
                        </a:rPr>
                        <a:t>30 gün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dirty="0">
                          <a:latin typeface="Arial"/>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812032">
                <a:tc>
                  <a:txBody>
                    <a:bodyPr/>
                    <a:lstStyle/>
                    <a:p>
                      <a:pPr algn="ctr" fontAlgn="ctr"/>
                      <a:r>
                        <a:rPr lang="tr-TR" sz="800" b="1" i="0" u="none" strike="noStrike">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tr-TR" sz="800" b="1" i="0" u="none" strike="noStrike">
                          <a:latin typeface="Arial"/>
                        </a:rPr>
                        <a:t>BİNA GİRİŞİ</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tr-TR" sz="9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latin typeface="Arial"/>
                        </a:rPr>
                        <a:t>Kayma ve düşmeye karşı  zeminler uygun malzemelerden yapılmamış veya kaplanmamış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smtClean="0">
                          <a:latin typeface="Arial"/>
                        </a:rPr>
                        <a:t>Kayma düşme </a:t>
                      </a:r>
                      <a:r>
                        <a:rPr lang="tr-TR" sz="900" b="0" i="0" u="none" strike="noStrike" dirty="0">
                          <a:latin typeface="Arial"/>
                        </a:rPr>
                        <a:t>yaralanma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tr-TR" sz="900" b="0" i="0" u="none" strike="noStrike" dirty="0" smtClean="0">
                          <a:latin typeface="Arial"/>
                        </a:rPr>
                        <a:t>yaralanma</a:t>
                      </a:r>
                      <a:endParaRPr lang="tr-TR" sz="90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tr-TR" sz="90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tr-TR" sz="800" b="1" i="0" u="none" strike="noStrike">
                          <a:latin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tr-TR" sz="800" b="1"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latin typeface="Arial"/>
                        </a:rPr>
                        <a: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2">
                  <a:txBody>
                    <a:bodyPr/>
                    <a:lstStyle/>
                    <a:p>
                      <a:pPr algn="l" fontAlgn="ctr"/>
                      <a:r>
                        <a:rPr lang="tr-TR" sz="800" b="0" i="0" u="none" strike="noStrike" dirty="0">
                          <a:latin typeface="Arial"/>
                        </a:rPr>
                        <a:t>Kapı geçişleri, Merdiven ve Koridor geçişleri kaymayı önleyici malzeme ile kaplanmalı.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tr-TR" sz="3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latin typeface="Arial"/>
                        </a:rPr>
                        <a:t>İşveren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latin typeface="Arial"/>
                        </a:rPr>
                        <a:t>10 Gün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dirty="0" smtClean="0">
                          <a:latin typeface="Arial"/>
                        </a:rPr>
                        <a:t>1</a:t>
                      </a:r>
                      <a:endParaRPr lang="tr-TR" sz="80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dirty="0" smtClean="0">
                          <a:latin typeface="Arial"/>
                        </a:rPr>
                        <a:t>4</a:t>
                      </a:r>
                      <a:endParaRPr lang="tr-TR" sz="8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dirty="0">
                          <a:latin typeface="Arial"/>
                        </a:rPr>
                        <a: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481693">
                <a:tc>
                  <a:txBody>
                    <a:bodyPr/>
                    <a:lstStyle/>
                    <a:p>
                      <a:pPr algn="ctr" fontAlgn="ctr"/>
                      <a:r>
                        <a:rPr lang="tr-TR" sz="800" b="1" i="0" u="none" strike="noStrike">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tr-TR" sz="800" b="1" i="0" u="none" strike="noStrike">
                          <a:latin typeface="Arial"/>
                        </a:rPr>
                        <a:t>1-A SINIFI</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tr-TR" sz="90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dirty="0">
                          <a:latin typeface="Arial"/>
                        </a:rPr>
                        <a:t>Kırık elektrik prizi </a:t>
                      </a:r>
                      <a:r>
                        <a:rPr lang="tr-TR" sz="900" b="0" i="0" u="none" strike="noStrike" dirty="0" smtClean="0">
                          <a:latin typeface="Arial"/>
                        </a:rPr>
                        <a:t>bulunmakta</a:t>
                      </a:r>
                      <a:endParaRPr lang="tr-TR" sz="90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latin typeface="Arial"/>
                        </a:rPr>
                        <a:t>Elektrik Çarpması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tr-TR" sz="900" b="0" i="0" u="none" strike="noStrike" dirty="0">
                          <a:latin typeface="Arial"/>
                        </a:rPr>
                        <a:t>Ölüm yada Yaralanma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tr-TR" sz="90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tr-TR" sz="800" b="1" i="0" u="none" strike="noStrike">
                          <a:latin typeface="Arial"/>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tr-TR" sz="800" b="1"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latin typeface="Arial"/>
                        </a:rPr>
                        <a:t>ÇY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gridSpan="2">
                  <a:txBody>
                    <a:bodyPr/>
                    <a:lstStyle/>
                    <a:p>
                      <a:pPr algn="l" fontAlgn="ctr"/>
                      <a:r>
                        <a:rPr lang="tr-TR" sz="800" b="0" i="0" u="none" strike="noStrike" dirty="0">
                          <a:latin typeface="Arial"/>
                        </a:rPr>
                        <a:t>Kırık elektrik prizi korumalı elektrik prizi ile değiştirilmeli.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tr-TR" sz="3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latin typeface="Arial"/>
                        </a:rPr>
                        <a:t>İşveren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latin typeface="Arial"/>
                        </a:rPr>
                        <a:t>10 Gün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dirty="0" smtClean="0">
                          <a:latin typeface="Arial"/>
                        </a:rPr>
                        <a:t>1</a:t>
                      </a:r>
                      <a:endParaRPr lang="tr-TR" sz="80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dirty="0" smtClean="0">
                          <a:latin typeface="Arial"/>
                        </a:rPr>
                        <a:t>5</a:t>
                      </a:r>
                      <a:endParaRPr lang="tr-TR" sz="80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dirty="0" smtClean="0">
                          <a:latin typeface="Arial"/>
                        </a:rPr>
                        <a:t>5</a:t>
                      </a:r>
                      <a:endParaRPr lang="tr-TR" sz="8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dirty="0">
                          <a:latin typeface="Arial"/>
                        </a:rPr>
                        <a: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542492">
                <a:tc>
                  <a:txBody>
                    <a:bodyPr/>
                    <a:lstStyle/>
                    <a:p>
                      <a:pPr algn="ctr" fontAlgn="ctr"/>
                      <a:r>
                        <a:rPr lang="tr-TR" sz="800" b="1" i="0" u="none" strike="noStrike">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tr-TR" sz="800" b="1" i="0" u="none" strike="noStrike" dirty="0">
                          <a:latin typeface="Arial"/>
                        </a:rPr>
                        <a:t>OKUL BİNASI</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tr-TR" sz="9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latin typeface="Arial"/>
                        </a:rPr>
                        <a:t>Acil Çıkış Kapıları mesai saatlerinde kilitli tutulmakta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latin typeface="Arial"/>
                        </a:rPr>
                        <a:t>Acil Çıkışların </a:t>
                      </a:r>
                      <a:r>
                        <a:rPr lang="tr-TR" sz="900" b="0" i="0" u="none" strike="noStrike" dirty="0" smtClean="0">
                          <a:latin typeface="Arial"/>
                        </a:rPr>
                        <a:t> kullanılamaması </a:t>
                      </a:r>
                      <a:endParaRPr lang="tr-TR" sz="90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tr-TR" sz="900" b="0" i="0" u="none" strike="noStrike" dirty="0">
                          <a:latin typeface="Arial"/>
                        </a:rPr>
                        <a:t>Çoklu Ölüm yada Yaralanma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tr-TR" sz="90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tr-TR" sz="800" b="1" i="0" u="none" strike="noStrike">
                          <a:latin typeface="Arial"/>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tr-TR" sz="800" b="1"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latin typeface="Arial"/>
                        </a:rPr>
                        <a:t>ÇY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gridSpan="2">
                  <a:txBody>
                    <a:bodyPr/>
                    <a:lstStyle/>
                    <a:p>
                      <a:pPr algn="l" fontAlgn="ctr"/>
                      <a:r>
                        <a:rPr lang="tr-TR" sz="800" b="0" i="0" u="none" strike="noStrike" dirty="0">
                          <a:latin typeface="Arial"/>
                        </a:rPr>
                        <a:t>Kırık elektrik prizi korumalı elektrik prizi ile değiştirilmeli.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tr-TR" sz="3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latin typeface="Arial"/>
                        </a:rPr>
                        <a:t>İşveren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latin typeface="Arial"/>
                        </a:rPr>
                        <a:t>10 Gün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dirty="0" smtClean="0">
                          <a:latin typeface="Arial"/>
                        </a:rPr>
                        <a:t>1</a:t>
                      </a:r>
                      <a:endParaRPr lang="tr-TR" sz="80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dirty="0" smtClean="0">
                          <a:latin typeface="Arial"/>
                        </a:rPr>
                        <a:t>5</a:t>
                      </a:r>
                      <a:endParaRPr lang="tr-TR" sz="80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dirty="0" smtClean="0">
                          <a:latin typeface="Arial"/>
                        </a:rPr>
                        <a:t>5</a:t>
                      </a:r>
                      <a:endParaRPr lang="tr-TR" sz="8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dirty="0">
                          <a:latin typeface="Arial"/>
                        </a:rPr>
                        <a: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80600">
                <a:tc gridSpan="20">
                  <a:txBody>
                    <a:bodyPr/>
                    <a:lstStyle/>
                    <a:p>
                      <a:pPr algn="l" fontAlgn="ctr"/>
                      <a:r>
                        <a:rPr lang="tr-TR" sz="800" b="0" i="0" u="none" strike="noStrike" dirty="0">
                          <a:latin typeface="Arial"/>
                        </a:rPr>
                        <a:t>*……………................................. Müdürlüğü Risk Değerlendirme Yönetmeliği gereği Risk Değerlendirme Ekibi tarafından, kurumumuzda Kontrol Listeleri ile yapılan çalışmalar sonucunda yukarıda tespit edilen eksikliler ve öneriler Risk Değerlendirme Formuna işlenmiş olup işverene bildirilmiştir.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31173">
                <a:tc>
                  <a:txBody>
                    <a:bodyPr/>
                    <a:lstStyle/>
                    <a:p>
                      <a:pPr algn="l" fontAlgn="ctr"/>
                      <a:endParaRPr lang="tr-TR" sz="400" b="1" i="0" u="none" strike="noStrike">
                        <a:latin typeface="Arial"/>
                      </a:endParaRPr>
                    </a:p>
                  </a:txBody>
                  <a:tcPr marL="0" marR="0" marT="0" marB="0" anchor="ctr">
                    <a:lnL>
                      <a:noFill/>
                    </a:lnL>
                    <a:lnR>
                      <a:noFill/>
                    </a:lnR>
                    <a:lnT>
                      <a:noFill/>
                    </a:lnT>
                    <a:lnB>
                      <a:noFill/>
                    </a:lnB>
                  </a:tcPr>
                </a:tc>
                <a:tc>
                  <a:txBody>
                    <a:bodyPr/>
                    <a:lstStyle/>
                    <a:p>
                      <a:pPr algn="l" fontAlgn="ctr"/>
                      <a:endParaRPr lang="tr-TR" sz="400" b="1" i="0" u="none" strike="noStrike">
                        <a:latin typeface="Arial"/>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ctr"/>
                      <a:r>
                        <a:rPr lang="tr-TR" sz="800" b="1"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ctr"/>
                      <a:r>
                        <a:rPr lang="tr-TR" sz="800" b="1" i="0" u="none" strike="noStrike" dirty="0">
                          <a:latin typeface="Arial"/>
                        </a:rPr>
                        <a:t>İsim </a:t>
                      </a:r>
                      <a:r>
                        <a:rPr lang="tr-TR" sz="800" b="1" i="0" u="none" strike="noStrike" dirty="0" err="1">
                          <a:latin typeface="Arial"/>
                        </a:rPr>
                        <a:t>Soyisim</a:t>
                      </a:r>
                      <a:endParaRPr lang="tr-TR" sz="8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ctr"/>
                      <a:r>
                        <a:rPr lang="tr-TR" sz="800" b="1" i="0" u="none" strike="noStrike">
                          <a:latin typeface="Arial"/>
                        </a:rPr>
                        <a:t>İmza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ctr"/>
                      <a:endParaRPr lang="tr-TR" sz="800" b="1"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tr-TR" sz="800" b="1"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gn="ctr" fontAlgn="ctr"/>
                      <a:r>
                        <a:rPr lang="tr-TR" sz="800" b="1" i="0" u="none" strike="noStrike">
                          <a:latin typeface="Arial"/>
                        </a:rPr>
                        <a:t>İsim Soyisim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800" b="1" i="0" u="none" strike="noStrike">
                          <a:latin typeface="Arial"/>
                        </a:rPr>
                        <a:t>İmza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tr-TR" sz="800" b="0" i="0" u="none" strike="noStrike">
                          <a:latin typeface="Arial"/>
                        </a:rPr>
                        <a:t> ……/……./2015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197646">
                <a:tc>
                  <a:txBody>
                    <a:bodyPr/>
                    <a:lstStyle/>
                    <a:p>
                      <a:pPr algn="l" fontAlgn="b"/>
                      <a:endParaRPr lang="tr-TR" sz="300" b="1" i="0" u="none" strike="noStrike">
                        <a:latin typeface="Arial"/>
                      </a:endParaRPr>
                    </a:p>
                  </a:txBody>
                  <a:tcPr marL="0" marR="0" marT="0" marB="0" anchor="b">
                    <a:lnL>
                      <a:noFill/>
                    </a:lnL>
                    <a:lnR>
                      <a:noFill/>
                    </a:lnR>
                    <a:lnT>
                      <a:noFill/>
                    </a:lnT>
                    <a:lnB>
                      <a:noFill/>
                    </a:lnB>
                  </a:tcPr>
                </a:tc>
                <a:tc>
                  <a:txBody>
                    <a:bodyPr/>
                    <a:lstStyle/>
                    <a:p>
                      <a:pPr algn="l" fontAlgn="ctr"/>
                      <a:endParaRPr lang="tr-TR" sz="400" b="1" i="0" u="none" strike="noStrike">
                        <a:latin typeface="Arial"/>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tr-TR" sz="800" b="1" i="0" u="none" strike="noStrike">
                          <a:latin typeface="Arial"/>
                        </a:rPr>
                        <a:t>İşveren / İşveren Vekili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l" fontAlgn="ctr"/>
                      <a:r>
                        <a:rPr lang="tr-TR" sz="800" b="1"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l" fontAlgn="ctr"/>
                      <a:r>
                        <a:rPr lang="tr-TR" sz="800" b="1"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ctr"/>
                      <a:endParaRPr lang="tr-TR" sz="800" b="1"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tr-TR" sz="800" b="1" i="0" u="none" strike="noStrike" dirty="0">
                          <a:latin typeface="Arial"/>
                        </a:rPr>
                        <a:t>Üye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gn="l" fontAlgn="ctr"/>
                      <a:r>
                        <a:rPr lang="tr-TR" sz="800" b="1"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ctr"/>
                      <a:r>
                        <a:rPr lang="tr-TR" sz="800" b="1"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gridSpan="4">
                  <a:txBody>
                    <a:bodyPr/>
                    <a:lstStyle/>
                    <a:p>
                      <a:pPr algn="ctr" fontAlgn="ctr"/>
                      <a:r>
                        <a:rPr lang="tr-TR" sz="800" b="0" i="0" u="none" strike="noStrike">
                          <a:latin typeface="Arial"/>
                        </a:rPr>
                        <a:t>ONAYLAYAN                                         Ad Soyad                                           Unvan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tr-TR"/>
                    </a:p>
                  </a:txBody>
                  <a:tcPr/>
                </a:tc>
                <a:tc rowSpan="4" hMerge="1">
                  <a:txBody>
                    <a:bodyPr/>
                    <a:lstStyle/>
                    <a:p>
                      <a:endParaRPr lang="tr-TR"/>
                    </a:p>
                  </a:txBody>
                  <a:tcPr/>
                </a:tc>
                <a:tc rowSpan="4" hMerge="1">
                  <a:txBody>
                    <a:bodyPr/>
                    <a:lstStyle/>
                    <a:p>
                      <a:endParaRPr lang="tr-TR"/>
                    </a:p>
                  </a:txBody>
                  <a:tcPr/>
                </a:tc>
              </a:tr>
              <a:tr h="197646">
                <a:tc>
                  <a:txBody>
                    <a:bodyPr/>
                    <a:lstStyle/>
                    <a:p>
                      <a:pPr algn="l" fontAlgn="b"/>
                      <a:endParaRPr lang="tr-TR" sz="300" b="1" i="0" u="none" strike="noStrike">
                        <a:latin typeface="Arial"/>
                      </a:endParaRPr>
                    </a:p>
                  </a:txBody>
                  <a:tcPr marL="0" marR="0" marT="0" marB="0" anchor="b">
                    <a:lnL>
                      <a:noFill/>
                    </a:lnL>
                    <a:lnR>
                      <a:noFill/>
                    </a:lnR>
                    <a:lnT>
                      <a:noFill/>
                    </a:lnT>
                    <a:lnB>
                      <a:noFill/>
                    </a:lnB>
                  </a:tcPr>
                </a:tc>
                <a:tc>
                  <a:txBody>
                    <a:bodyPr/>
                    <a:lstStyle/>
                    <a:p>
                      <a:pPr algn="l" fontAlgn="ctr"/>
                      <a:endParaRPr lang="tr-TR" sz="400" b="1" i="0" u="none" strike="noStrike">
                        <a:latin typeface="Arial"/>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tr-TR" sz="800" b="1" i="0" u="none" strike="noStrike">
                          <a:latin typeface="Arial"/>
                        </a:rPr>
                        <a:t>İSG Uzmanı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l" fontAlgn="ctr"/>
                      <a:r>
                        <a:rPr lang="tr-TR" sz="800" b="1"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l" fontAlgn="ctr"/>
                      <a:r>
                        <a:rPr lang="tr-TR" sz="800" b="1"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ctr"/>
                      <a:endParaRPr lang="tr-TR" sz="800" b="1"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tr-TR" sz="800" b="1" i="0" u="none" strike="noStrike">
                          <a:latin typeface="Arial"/>
                        </a:rPr>
                        <a:t>Üye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gn="l" fontAlgn="ctr"/>
                      <a:r>
                        <a:rPr lang="tr-TR" sz="800" b="1"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ctr"/>
                      <a:r>
                        <a:rPr lang="tr-TR" sz="800" b="1"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r>
              <a:tr h="197646">
                <a:tc>
                  <a:txBody>
                    <a:bodyPr/>
                    <a:lstStyle/>
                    <a:p>
                      <a:pPr algn="l" fontAlgn="b"/>
                      <a:endParaRPr lang="tr-TR" sz="300" b="1" i="0" u="none" strike="noStrike">
                        <a:latin typeface="Arial"/>
                      </a:endParaRPr>
                    </a:p>
                  </a:txBody>
                  <a:tcPr marL="0" marR="0" marT="0" marB="0" anchor="b">
                    <a:lnL>
                      <a:noFill/>
                    </a:lnL>
                    <a:lnR>
                      <a:noFill/>
                    </a:lnR>
                    <a:lnT>
                      <a:noFill/>
                    </a:lnT>
                    <a:lnB>
                      <a:noFill/>
                    </a:lnB>
                  </a:tcPr>
                </a:tc>
                <a:tc>
                  <a:txBody>
                    <a:bodyPr/>
                    <a:lstStyle/>
                    <a:p>
                      <a:pPr algn="l" fontAlgn="b"/>
                      <a:endParaRPr lang="tr-TR" sz="300" b="1" i="0" u="none" strike="noStrike">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tr-TR" sz="800" b="1" i="0" u="none" strike="noStrike">
                          <a:latin typeface="Arial"/>
                        </a:rPr>
                        <a:t>Üye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l" fontAlgn="b"/>
                      <a:r>
                        <a:rPr lang="tr-TR" sz="8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l" fontAlgn="b"/>
                      <a:r>
                        <a:rPr lang="tr-TR" sz="8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ctr"/>
                      <a:endParaRPr lang="tr-TR" sz="800" b="1"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tr-TR" sz="800" b="1" i="0" u="none" strike="noStrike">
                          <a:latin typeface="Arial"/>
                        </a:rPr>
                        <a:t>Üye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gn="l" fontAlgn="b"/>
                      <a:r>
                        <a:rPr lang="tr-TR" sz="8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80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r>
              <a:tr h="197646">
                <a:tc>
                  <a:txBody>
                    <a:bodyPr/>
                    <a:lstStyle/>
                    <a:p>
                      <a:pPr algn="l" fontAlgn="b"/>
                      <a:endParaRPr lang="tr-TR" sz="300" b="1" i="0" u="none" strike="noStrike">
                        <a:latin typeface="Arial"/>
                      </a:endParaRPr>
                    </a:p>
                  </a:txBody>
                  <a:tcPr marL="0" marR="0" marT="0" marB="0" anchor="b">
                    <a:lnL>
                      <a:noFill/>
                    </a:lnL>
                    <a:lnR>
                      <a:noFill/>
                    </a:lnR>
                    <a:lnT>
                      <a:noFill/>
                    </a:lnT>
                    <a:lnB>
                      <a:noFill/>
                    </a:lnB>
                  </a:tcPr>
                </a:tc>
                <a:tc>
                  <a:txBody>
                    <a:bodyPr/>
                    <a:lstStyle/>
                    <a:p>
                      <a:pPr algn="l" fontAlgn="b"/>
                      <a:endParaRPr lang="tr-TR" sz="300" b="1" i="0" u="none" strike="noStrike">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tr-TR" sz="800" b="1" i="0" u="none" strike="noStrike">
                          <a:latin typeface="Arial"/>
                        </a:rPr>
                        <a:t>Üye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l" fontAlgn="b"/>
                      <a:r>
                        <a:rPr lang="tr-TR" sz="8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l" fontAlgn="b"/>
                      <a:r>
                        <a:rPr lang="tr-TR" sz="8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b"/>
                      <a:endParaRPr lang="tr-TR" sz="8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tr-TR" sz="800" b="1" i="0" u="none" strike="noStrike">
                          <a:latin typeface="Arial"/>
                        </a:rPr>
                        <a:t>Üye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gn="l" fontAlgn="b"/>
                      <a:r>
                        <a:rPr lang="tr-TR" sz="8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80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r>
            </a:tbl>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214282" y="1714488"/>
            <a:ext cx="8715436" cy="571504"/>
          </a:xfrm>
        </p:spPr>
        <p:txBody>
          <a:bodyPr>
            <a:noAutofit/>
          </a:bodyPr>
          <a:lstStyle/>
          <a:p>
            <a:pPr marL="0" lvl="0" indent="0">
              <a:buClr>
                <a:schemeClr val="accent3"/>
              </a:buClr>
              <a:buNone/>
              <a:defRPr/>
            </a:pPr>
            <a:r>
              <a:rPr lang="tr-TR" sz="2800" b="1" dirty="0" smtClean="0">
                <a:solidFill>
                  <a:srgbClr val="FF0000"/>
                </a:solidFill>
                <a:latin typeface="Calibri" pitchFamily="34" charset="0"/>
              </a:rPr>
              <a:t>10. ADIM : </a:t>
            </a:r>
            <a:r>
              <a:rPr lang="tr-TR" sz="2800" b="1" dirty="0" smtClean="0">
                <a:latin typeface="Calibri" pitchFamily="34" charset="0"/>
              </a:rPr>
              <a:t>UYGULAMALARIN İZLENMESİ</a:t>
            </a:r>
          </a:p>
        </p:txBody>
      </p:sp>
      <p:sp>
        <p:nvSpPr>
          <p:cNvPr id="6" name="Slide Number Placeholder 5"/>
          <p:cNvSpPr>
            <a:spLocks noGrp="1"/>
          </p:cNvSpPr>
          <p:nvPr>
            <p:ph type="sldNum" sz="quarter" idx="12"/>
          </p:nvPr>
        </p:nvSpPr>
        <p:spPr/>
        <p:txBody>
          <a:bodyPr>
            <a:normAutofit fontScale="85000" lnSpcReduction="20000"/>
          </a:bodyPr>
          <a:lstStyle/>
          <a:p>
            <a:pPr>
              <a:defRPr/>
            </a:pPr>
            <a:fld id="{BFBD28D4-B858-461B-98A6-6BB81566EBAB}" type="slidenum">
              <a:rPr lang="en-US"/>
              <a:pPr>
                <a:defRPr/>
              </a:pPr>
              <a:t>76</a:t>
            </a:fld>
            <a:endParaRPr lang="en-US"/>
          </a:p>
        </p:txBody>
      </p:sp>
      <p:sp>
        <p:nvSpPr>
          <p:cNvPr id="37889" name="Rectangle 1"/>
          <p:cNvSpPr>
            <a:spLocks noChangeArrowheads="1"/>
          </p:cNvSpPr>
          <p:nvPr/>
        </p:nvSpPr>
        <p:spPr bwMode="auto">
          <a:xfrm>
            <a:off x="214282" y="2333709"/>
            <a:ext cx="871543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Hazırlanan planların uygulama adımları d</a:t>
            </a:r>
            <a:r>
              <a:rPr kumimoji="0" lang="tr-TR" sz="2400" b="0" i="0" u="none" strike="noStrike" cap="none" normalizeH="0" baseline="0" dirty="0" smtClean="0">
                <a:ln>
                  <a:noFill/>
                </a:ln>
                <a:solidFill>
                  <a:srgbClr val="000000"/>
                </a:solidFill>
                <a:effectLst/>
                <a:latin typeface="Calibri"/>
                <a:ea typeface="Times New Roman" pitchFamily="18" charset="0"/>
                <a:cs typeface="Arial" pitchFamily="34" charset="0"/>
              </a:rPr>
              <a:t>ü</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zenli olarak izlenir, denetlenir ve aksayan y</a:t>
            </a:r>
            <a:r>
              <a:rPr kumimoji="0" lang="tr-TR" sz="2400" b="0" i="0" u="none" strike="noStrike" cap="none" normalizeH="0" baseline="0" dirty="0" smtClean="0">
                <a:ln>
                  <a:noFill/>
                </a:ln>
                <a:solidFill>
                  <a:srgbClr val="000000"/>
                </a:solidFill>
                <a:effectLst/>
                <a:latin typeface="Calibri"/>
                <a:ea typeface="Times New Roman" pitchFamily="18" charset="0"/>
                <a:cs typeface="Arial" pitchFamily="34" charset="0"/>
              </a:rPr>
              <a:t>ö</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nler tespit edilerek gerekli d</a:t>
            </a:r>
            <a:r>
              <a:rPr kumimoji="0" lang="tr-TR" sz="2400" b="0" i="0" u="none" strike="noStrike" cap="none" normalizeH="0" baseline="0" dirty="0" smtClean="0">
                <a:ln>
                  <a:noFill/>
                </a:ln>
                <a:solidFill>
                  <a:srgbClr val="000000"/>
                </a:solidFill>
                <a:effectLst/>
                <a:latin typeface="Calibri"/>
                <a:ea typeface="Times New Roman" pitchFamily="18" charset="0"/>
                <a:cs typeface="Arial" pitchFamily="34" charset="0"/>
              </a:rPr>
              <a:t>ü</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zeltici ve </a:t>
            </a:r>
            <a:r>
              <a:rPr kumimoji="0" lang="tr-TR" sz="2400" b="0" i="0" u="none" strike="noStrike" cap="none" normalizeH="0" baseline="0" dirty="0" smtClean="0">
                <a:ln>
                  <a:noFill/>
                </a:ln>
                <a:solidFill>
                  <a:srgbClr val="000000"/>
                </a:solidFill>
                <a:effectLst/>
                <a:latin typeface="Calibri"/>
                <a:ea typeface="Times New Roman" pitchFamily="18" charset="0"/>
                <a:cs typeface="Arial" pitchFamily="34" charset="0"/>
              </a:rPr>
              <a:t>ö</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nleyici işlemler tamamlanır.</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Risk kontrol adımları uygulanırken toplu korunma </a:t>
            </a:r>
            <a:r>
              <a:rPr kumimoji="0" lang="tr-TR" sz="2400" b="0" i="0" u="none" strike="noStrike" cap="none" normalizeH="0" baseline="0" dirty="0" smtClean="0">
                <a:ln>
                  <a:noFill/>
                </a:ln>
                <a:solidFill>
                  <a:srgbClr val="000000"/>
                </a:solidFill>
                <a:effectLst/>
                <a:latin typeface="Calibri"/>
                <a:ea typeface="Times New Roman" pitchFamily="18" charset="0"/>
                <a:cs typeface="Arial" pitchFamily="34" charset="0"/>
              </a:rPr>
              <a:t>ö</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nlemlerine, kişisel korunma </a:t>
            </a:r>
            <a:r>
              <a:rPr kumimoji="0" lang="tr-TR" sz="2400" b="0" i="0" u="none" strike="noStrike" cap="none" normalizeH="0" baseline="0" dirty="0" smtClean="0">
                <a:ln>
                  <a:noFill/>
                </a:ln>
                <a:solidFill>
                  <a:srgbClr val="000000"/>
                </a:solidFill>
                <a:effectLst/>
                <a:latin typeface="Calibri"/>
                <a:ea typeface="Times New Roman" pitchFamily="18" charset="0"/>
                <a:cs typeface="Arial" pitchFamily="34" charset="0"/>
              </a:rPr>
              <a:t>ö</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nlemlerine g</a:t>
            </a:r>
            <a:r>
              <a:rPr kumimoji="0" lang="tr-TR" sz="2400" b="0" i="0" u="none" strike="noStrike" cap="none" normalizeH="0" baseline="0" dirty="0" smtClean="0">
                <a:ln>
                  <a:noFill/>
                </a:ln>
                <a:solidFill>
                  <a:srgbClr val="000000"/>
                </a:solidFill>
                <a:effectLst/>
                <a:latin typeface="Calibri"/>
                <a:ea typeface="Times New Roman" pitchFamily="18" charset="0"/>
                <a:cs typeface="Arial" pitchFamily="34" charset="0"/>
              </a:rPr>
              <a:t>ö</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 </a:t>
            </a:r>
            <a:r>
              <a:rPr kumimoji="0" lang="tr-TR" sz="2400" b="0" i="0" u="none" strike="noStrike" cap="none" normalizeH="0" baseline="0" dirty="0" smtClean="0">
                <a:ln>
                  <a:noFill/>
                </a:ln>
                <a:solidFill>
                  <a:srgbClr val="000000"/>
                </a:solidFill>
                <a:effectLst/>
                <a:latin typeface="Calibri"/>
                <a:ea typeface="Times New Roman" pitchFamily="18" charset="0"/>
                <a:cs typeface="Arial" pitchFamily="34" charset="0"/>
              </a:rPr>
              <a:t>ö</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ncelik verilmesi ve uygulanacak </a:t>
            </a:r>
            <a:r>
              <a:rPr kumimoji="0" lang="tr-TR" sz="2400" b="0" i="0" u="none" strike="noStrike" cap="none" normalizeH="0" baseline="0" dirty="0" smtClean="0">
                <a:ln>
                  <a:noFill/>
                </a:ln>
                <a:solidFill>
                  <a:srgbClr val="000000"/>
                </a:solidFill>
                <a:effectLst/>
                <a:latin typeface="Calibri"/>
                <a:ea typeface="Times New Roman" pitchFamily="18" charset="0"/>
                <a:cs typeface="Arial" pitchFamily="34" charset="0"/>
              </a:rPr>
              <a:t>ö</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nlemlerin yeni risklere neden olmaması sağlanır.</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Belirlenen risk i</a:t>
            </a:r>
            <a:r>
              <a:rPr kumimoji="0" lang="tr-TR" sz="2400" b="0" i="0" u="none" strike="noStrike" cap="none" normalizeH="0" baseline="0" dirty="0" smtClean="0">
                <a:ln>
                  <a:noFill/>
                </a:ln>
                <a:solidFill>
                  <a:srgbClr val="000000"/>
                </a:solidFill>
                <a:effectLst/>
                <a:latin typeface="Calibri"/>
                <a:ea typeface="Times New Roman" pitchFamily="18" charset="0"/>
                <a:cs typeface="Arial" pitchFamily="34" charset="0"/>
              </a:rPr>
              <a:t>ç</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in kontrol tedbirlerinin hayata ge</a:t>
            </a:r>
            <a:r>
              <a:rPr kumimoji="0" lang="tr-TR" sz="2400" b="0" i="0" u="none" strike="noStrike" cap="none" normalizeH="0" baseline="0" dirty="0" smtClean="0">
                <a:ln>
                  <a:noFill/>
                </a:ln>
                <a:solidFill>
                  <a:srgbClr val="000000"/>
                </a:solidFill>
                <a:effectLst/>
                <a:latin typeface="Calibri"/>
                <a:ea typeface="Times New Roman" pitchFamily="18" charset="0"/>
                <a:cs typeface="Arial" pitchFamily="34" charset="0"/>
              </a:rPr>
              <a:t>ç</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irilmesinden sonra yeniden risk seviyesi tespiti yapılır. Yeni seviye, kabul edilebilir risk seviyesinin </a:t>
            </a:r>
            <a:r>
              <a:rPr kumimoji="0" lang="tr-TR" sz="2400" b="0" i="0" u="none" strike="noStrike" cap="none" normalizeH="0" baseline="0" dirty="0" smtClean="0">
                <a:ln>
                  <a:noFill/>
                </a:ln>
                <a:solidFill>
                  <a:srgbClr val="000000"/>
                </a:solidFill>
                <a:effectLst/>
                <a:latin typeface="Calibri"/>
                <a:ea typeface="Times New Roman" pitchFamily="18" charset="0"/>
                <a:cs typeface="Arial" pitchFamily="34" charset="0"/>
              </a:rPr>
              <a:t>ü</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zerinde ise bu maddedeki adımlar tekrarlanır.</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Başlık 3"/>
          <p:cNvSpPr txBox="1">
            <a:spLocks/>
          </p:cNvSpPr>
          <p:nvPr/>
        </p:nvSpPr>
        <p:spPr>
          <a:xfrm>
            <a:off x="714348" y="500042"/>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10.Adım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fontScale="85000" lnSpcReduction="20000"/>
          </a:bodyPr>
          <a:lstStyle/>
          <a:p>
            <a:pPr>
              <a:defRPr/>
            </a:pPr>
            <a:fld id="{BFBD28D4-B858-461B-98A6-6BB81566EBAB}" type="slidenum">
              <a:rPr lang="en-US"/>
              <a:pPr>
                <a:defRPr/>
              </a:pPr>
              <a:t>77</a:t>
            </a:fld>
            <a:endParaRPr lang="en-US"/>
          </a:p>
        </p:txBody>
      </p:sp>
      <p:sp>
        <p:nvSpPr>
          <p:cNvPr id="8" name="Başlık 3"/>
          <p:cNvSpPr txBox="1">
            <a:spLocks/>
          </p:cNvSpPr>
          <p:nvPr/>
        </p:nvSpPr>
        <p:spPr>
          <a:xfrm>
            <a:off x="714348" y="500042"/>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10.Adım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graphicFrame>
        <p:nvGraphicFramePr>
          <p:cNvPr id="9" name="8 Tablo"/>
          <p:cNvGraphicFramePr>
            <a:graphicFrameLocks noGrp="1"/>
          </p:cNvGraphicFramePr>
          <p:nvPr/>
        </p:nvGraphicFramePr>
        <p:xfrm>
          <a:off x="142845" y="1785927"/>
          <a:ext cx="8858309" cy="5013726"/>
        </p:xfrm>
        <a:graphic>
          <a:graphicData uri="http://schemas.openxmlformats.org/drawingml/2006/table">
            <a:tbl>
              <a:tblPr/>
              <a:tblGrid>
                <a:gridCol w="857255"/>
                <a:gridCol w="337785"/>
                <a:gridCol w="519471"/>
                <a:gridCol w="971748"/>
                <a:gridCol w="1700438"/>
                <a:gridCol w="1717006"/>
                <a:gridCol w="1122579"/>
                <a:gridCol w="182233"/>
                <a:gridCol w="182233"/>
                <a:gridCol w="650350"/>
                <a:gridCol w="617211"/>
              </a:tblGrid>
              <a:tr h="434138">
                <a:tc>
                  <a:txBody>
                    <a:bodyPr/>
                    <a:lstStyle/>
                    <a:p>
                      <a:pPr algn="ctr">
                        <a:lnSpc>
                          <a:spcPct val="115000"/>
                        </a:lnSpc>
                        <a:spcAft>
                          <a:spcPts val="0"/>
                        </a:spcAft>
                      </a:pPr>
                      <a:r>
                        <a:rPr lang="tr-TR" sz="1200" b="1" dirty="0">
                          <a:latin typeface="Calibri"/>
                          <a:ea typeface="Times New Roman"/>
                          <a:cs typeface="Times New Roman"/>
                        </a:rPr>
                        <a:t>R.D. Tehlike No</a:t>
                      </a:r>
                      <a:endParaRPr lang="tr-TR" sz="1200" dirty="0">
                        <a:latin typeface="Calibri"/>
                        <a:ea typeface="Times New Roman"/>
                        <a:cs typeface="Times New Roman"/>
                      </a:endParaRP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tr-TR" sz="1200" b="1">
                          <a:latin typeface="Calibri"/>
                          <a:ea typeface="Times New Roman"/>
                          <a:cs typeface="Times New Roman"/>
                        </a:rPr>
                        <a:t>R.D. Tarihi</a:t>
                      </a:r>
                      <a:endParaRPr lang="tr-TR" sz="1200">
                        <a:latin typeface="Calibri"/>
                        <a:ea typeface="Times New Roman"/>
                        <a:cs typeface="Times New Roman"/>
                      </a:endParaRP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lnSpc>
                          <a:spcPct val="115000"/>
                        </a:lnSpc>
                        <a:spcAft>
                          <a:spcPts val="0"/>
                        </a:spcAft>
                      </a:pPr>
                      <a:r>
                        <a:rPr lang="tr-TR" sz="1200" b="1">
                          <a:latin typeface="Calibri"/>
                          <a:ea typeface="Times New Roman"/>
                          <a:cs typeface="Times New Roman"/>
                        </a:rPr>
                        <a:t>Risk Önceliği</a:t>
                      </a:r>
                      <a:endParaRPr lang="tr-TR" sz="1200">
                        <a:latin typeface="Calibri"/>
                        <a:ea typeface="Times New Roman"/>
                        <a:cs typeface="Times New Roman"/>
                      </a:endParaRP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gn="ctr">
                        <a:lnSpc>
                          <a:spcPct val="115000"/>
                        </a:lnSpc>
                        <a:spcAft>
                          <a:spcPts val="0"/>
                        </a:spcAft>
                      </a:pPr>
                      <a:r>
                        <a:rPr lang="tr-TR" sz="1200" b="1">
                          <a:latin typeface="Calibri"/>
                          <a:ea typeface="Times New Roman"/>
                          <a:cs typeface="Times New Roman"/>
                        </a:rPr>
                        <a:t>DÜZELTİCİ / ÖNLEYİCİ </a:t>
                      </a:r>
                      <a:endParaRPr lang="tr-TR" sz="1200">
                        <a:latin typeface="Calibri"/>
                        <a:ea typeface="Times New Roman"/>
                        <a:cs typeface="Times New Roman"/>
                      </a:endParaRPr>
                    </a:p>
                    <a:p>
                      <a:pPr algn="ctr">
                        <a:lnSpc>
                          <a:spcPct val="115000"/>
                        </a:lnSpc>
                        <a:spcAft>
                          <a:spcPts val="0"/>
                        </a:spcAft>
                      </a:pPr>
                      <a:r>
                        <a:rPr lang="tr-TR" sz="1200" b="1">
                          <a:latin typeface="Calibri"/>
                          <a:ea typeface="Times New Roman"/>
                          <a:cs typeface="Times New Roman"/>
                        </a:rPr>
                        <a:t>FAALİYET RAPORU</a:t>
                      </a:r>
                      <a:endParaRPr lang="tr-TR" sz="1200">
                        <a:latin typeface="Calibri"/>
                        <a:ea typeface="Times New Roman"/>
                        <a:cs typeface="Times New Roman"/>
                      </a:endParaRP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tr-TR"/>
                    </a:p>
                  </a:txBody>
                  <a:tcPr/>
                </a:tc>
                <a:tc>
                  <a:txBody>
                    <a:bodyPr/>
                    <a:lstStyle/>
                    <a:p>
                      <a:pPr algn="ctr">
                        <a:lnSpc>
                          <a:spcPct val="115000"/>
                        </a:lnSpc>
                        <a:spcAft>
                          <a:spcPts val="0"/>
                        </a:spcAft>
                      </a:pPr>
                      <a:r>
                        <a:rPr lang="tr-TR" sz="1200" b="1">
                          <a:latin typeface="Calibri"/>
                          <a:ea typeface="Times New Roman"/>
                          <a:cs typeface="Times New Roman"/>
                        </a:rPr>
                        <a:t>Düz. Tarihi</a:t>
                      </a:r>
                      <a:endParaRPr lang="tr-TR" sz="1200">
                        <a:latin typeface="Calibri"/>
                        <a:ea typeface="Times New Roman"/>
                        <a:cs typeface="Times New Roman"/>
                      </a:endParaRP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tr-TR" sz="1200" b="1">
                          <a:latin typeface="Calibri"/>
                          <a:ea typeface="Times New Roman"/>
                          <a:cs typeface="Times New Roman"/>
                        </a:rPr>
                        <a:t>DÖF No</a:t>
                      </a:r>
                      <a:endParaRPr lang="tr-TR" sz="1200">
                        <a:latin typeface="Calibri"/>
                        <a:ea typeface="Times New Roman"/>
                        <a:cs typeface="Times New Roman"/>
                      </a:endParaRP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a:lnSpc>
                          <a:spcPct val="115000"/>
                        </a:lnSpc>
                        <a:spcAft>
                          <a:spcPts val="0"/>
                        </a:spcAft>
                      </a:pPr>
                      <a:r>
                        <a:rPr lang="tr-TR" sz="1200" b="1">
                          <a:latin typeface="Calibri"/>
                          <a:ea typeface="Times New Roman"/>
                          <a:cs typeface="Times New Roman"/>
                        </a:rPr>
                        <a:t>Faaliyet Türü</a:t>
                      </a:r>
                      <a:endParaRPr lang="tr-TR" sz="1200">
                        <a:latin typeface="Calibri"/>
                        <a:ea typeface="Times New Roman"/>
                        <a:cs typeface="Times New Roman"/>
                      </a:endParaRP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310098">
                <a:tc>
                  <a:txBody>
                    <a:bodyPr/>
                    <a:lstStyle/>
                    <a:p>
                      <a:endParaRPr lang="tr-TR" dirty="0"/>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endParaRPr lang="tr-T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endParaRPr lang="tr-T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tr-TR"/>
                    </a:p>
                  </a:txBody>
                  <a:tcPr/>
                </a:tc>
                <a:tc hMerge="1" vMerge="1">
                  <a:txBody>
                    <a:bodyPr/>
                    <a:lstStyle/>
                    <a:p>
                      <a:endParaRPr lang="tr-TR"/>
                    </a:p>
                  </a:txBody>
                  <a:tcPr/>
                </a:tc>
                <a:tc>
                  <a:txBody>
                    <a:bodyPr/>
                    <a:lstStyle/>
                    <a:p>
                      <a:pPr algn="ctr">
                        <a:lnSpc>
                          <a:spcPct val="115000"/>
                        </a:lnSpc>
                        <a:spcAft>
                          <a:spcPts val="0"/>
                        </a:spcAft>
                      </a:pPr>
                      <a:r>
                        <a:rPr lang="tr-TR" sz="1200" dirty="0">
                          <a:latin typeface="Calibri"/>
                          <a:ea typeface="Times New Roman"/>
                          <a:cs typeface="Times New Roman"/>
                        </a:rPr>
                        <a:t>… / … / 2015</a:t>
                      </a: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endParaRPr lang="tr-T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lnSpc>
                          <a:spcPct val="115000"/>
                        </a:lnSpc>
                        <a:spcAft>
                          <a:spcPts val="0"/>
                        </a:spcAft>
                      </a:pPr>
                      <a:r>
                        <a:rPr lang="tr-TR" sz="1200">
                          <a:latin typeface="Calibri"/>
                          <a:ea typeface="Times New Roman"/>
                          <a:cs typeface="Times New Roman"/>
                        </a:rPr>
                        <a:t>Düzeltici</a:t>
                      </a: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Times New Roman"/>
                          <a:cs typeface="Times New Roman"/>
                        </a:rPr>
                        <a:t>Önleyici</a:t>
                      </a: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579">
                <a:tc gridSpan="11">
                  <a:txBody>
                    <a:bodyPr/>
                    <a:lstStyle/>
                    <a:p>
                      <a:pPr algn="ctr">
                        <a:lnSpc>
                          <a:spcPct val="115000"/>
                        </a:lnSpc>
                        <a:spcAft>
                          <a:spcPts val="0"/>
                        </a:spcAft>
                      </a:pPr>
                      <a:endParaRPr lang="tr-TR" sz="1200">
                        <a:latin typeface="Calibri"/>
                        <a:ea typeface="Times New Roman"/>
                        <a:cs typeface="Times New Roman"/>
                      </a:endParaRP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84123">
                <a:tc gridSpan="4">
                  <a:txBody>
                    <a:bodyPr/>
                    <a:lstStyle/>
                    <a:p>
                      <a:pPr algn="ctr">
                        <a:lnSpc>
                          <a:spcPct val="115000"/>
                        </a:lnSpc>
                        <a:spcAft>
                          <a:spcPts val="0"/>
                        </a:spcAft>
                      </a:pPr>
                      <a:r>
                        <a:rPr lang="tr-TR" sz="1200" b="1">
                          <a:latin typeface="Calibri"/>
                          <a:ea typeface="Times New Roman"/>
                          <a:cs typeface="Times New Roman"/>
                        </a:rPr>
                        <a:t>FAALİYET ALANI</a:t>
                      </a:r>
                      <a:endParaRPr lang="tr-TR" sz="1200">
                        <a:latin typeface="Calibri"/>
                        <a:ea typeface="Times New Roman"/>
                        <a:cs typeface="Times New Roman"/>
                      </a:endParaRP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a:lnSpc>
                          <a:spcPct val="115000"/>
                        </a:lnSpc>
                        <a:spcAft>
                          <a:spcPts val="0"/>
                        </a:spcAft>
                      </a:pPr>
                      <a:r>
                        <a:rPr lang="tr-TR" sz="1200" b="1">
                          <a:latin typeface="Calibri"/>
                          <a:ea typeface="Times New Roman"/>
                          <a:cs typeface="Times New Roman"/>
                        </a:rPr>
                        <a:t>SORUMLU KİŞİ</a:t>
                      </a:r>
                      <a:endParaRPr lang="tr-TR" sz="1200">
                        <a:latin typeface="Calibri"/>
                        <a:ea typeface="Times New Roman"/>
                        <a:cs typeface="Times New Roman"/>
                      </a:endParaRP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5">
                  <a:txBody>
                    <a:bodyPr/>
                    <a:lstStyle/>
                    <a:p>
                      <a:pPr algn="ctr">
                        <a:lnSpc>
                          <a:spcPct val="115000"/>
                        </a:lnSpc>
                        <a:spcAft>
                          <a:spcPts val="0"/>
                        </a:spcAft>
                      </a:pPr>
                      <a:r>
                        <a:rPr lang="tr-TR" sz="1200" b="1">
                          <a:latin typeface="Calibri"/>
                          <a:ea typeface="Times New Roman"/>
                          <a:cs typeface="Times New Roman"/>
                        </a:rPr>
                        <a:t>TERMİN</a:t>
                      </a:r>
                      <a:endParaRPr lang="tr-TR" sz="1200">
                        <a:latin typeface="Calibri"/>
                        <a:ea typeface="Times New Roman"/>
                        <a:cs typeface="Times New Roman"/>
                      </a:endParaRP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95579">
                <a:tc gridSpan="4">
                  <a:txBody>
                    <a:bodyPr/>
                    <a:lstStyle/>
                    <a:p>
                      <a:pPr>
                        <a:lnSpc>
                          <a:spcPct val="115000"/>
                        </a:lnSpc>
                        <a:spcAft>
                          <a:spcPts val="0"/>
                        </a:spcAft>
                      </a:pPr>
                      <a:endParaRPr lang="tr-TR" sz="1200">
                        <a:latin typeface="Calibri"/>
                        <a:ea typeface="Times New Roman"/>
                        <a:cs typeface="Times New Roman"/>
                      </a:endParaRP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nSpc>
                          <a:spcPct val="115000"/>
                        </a:lnSpc>
                        <a:spcAft>
                          <a:spcPts val="0"/>
                        </a:spcAft>
                      </a:pPr>
                      <a:endParaRPr lang="tr-TR" sz="1200">
                        <a:latin typeface="Calibri"/>
                        <a:ea typeface="Times New Roman"/>
                        <a:cs typeface="Times New Roman"/>
                      </a:endParaRP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5">
                  <a:txBody>
                    <a:bodyPr/>
                    <a:lstStyle/>
                    <a:p>
                      <a:pPr algn="ctr">
                        <a:lnSpc>
                          <a:spcPct val="115000"/>
                        </a:lnSpc>
                        <a:spcAft>
                          <a:spcPts val="0"/>
                        </a:spcAft>
                      </a:pPr>
                      <a:r>
                        <a:rPr lang="tr-TR" sz="1200">
                          <a:latin typeface="Calibri"/>
                          <a:ea typeface="Times New Roman"/>
                          <a:cs typeface="Times New Roman"/>
                        </a:rPr>
                        <a:t>… / … / 2015</a:t>
                      </a: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95579">
                <a:tc gridSpan="11">
                  <a:txBody>
                    <a:bodyPr/>
                    <a:lstStyle/>
                    <a:p>
                      <a:pPr>
                        <a:lnSpc>
                          <a:spcPct val="115000"/>
                        </a:lnSpc>
                        <a:spcAft>
                          <a:spcPts val="0"/>
                        </a:spcAft>
                      </a:pPr>
                      <a:endParaRPr lang="tr-TR" sz="1200">
                        <a:latin typeface="Calibri"/>
                        <a:ea typeface="Times New Roman"/>
                        <a:cs typeface="Times New Roman"/>
                      </a:endParaRPr>
                    </a:p>
                  </a:txBody>
                  <a:tcPr marL="29971" marR="2997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85262">
                <a:tc gridSpan="4">
                  <a:txBody>
                    <a:bodyPr/>
                    <a:lstStyle/>
                    <a:p>
                      <a:pPr algn="ctr">
                        <a:lnSpc>
                          <a:spcPct val="115000"/>
                        </a:lnSpc>
                        <a:spcAft>
                          <a:spcPts val="0"/>
                        </a:spcAft>
                      </a:pPr>
                      <a:r>
                        <a:rPr lang="tr-TR" sz="1200" b="1">
                          <a:latin typeface="Calibri"/>
                          <a:ea typeface="Times New Roman"/>
                          <a:cs typeface="Times New Roman"/>
                        </a:rPr>
                        <a:t>UYGUNSUZLUĞUN (TEHLİKE) TANIMI </a:t>
                      </a:r>
                      <a:endParaRPr lang="tr-TR" sz="1200">
                        <a:latin typeface="Calibri"/>
                        <a:ea typeface="Times New Roman"/>
                        <a:cs typeface="Times New Roman"/>
                      </a:endParaRP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a:lnSpc>
                          <a:spcPct val="115000"/>
                        </a:lnSpc>
                        <a:spcAft>
                          <a:spcPts val="0"/>
                        </a:spcAft>
                      </a:pPr>
                      <a:r>
                        <a:rPr lang="tr-TR" sz="1200" b="1">
                          <a:latin typeface="Calibri"/>
                          <a:ea typeface="Times New Roman"/>
                          <a:cs typeface="Times New Roman"/>
                        </a:rPr>
                        <a:t>OLUŞTURDUĞU RİSK</a:t>
                      </a:r>
                      <a:endParaRPr lang="tr-TR" sz="1200">
                        <a:latin typeface="Calibri"/>
                        <a:ea typeface="Times New Roman"/>
                        <a:cs typeface="Times New Roman"/>
                      </a:endParaRP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5">
                  <a:txBody>
                    <a:bodyPr/>
                    <a:lstStyle/>
                    <a:p>
                      <a:pPr algn="ctr">
                        <a:lnSpc>
                          <a:spcPct val="115000"/>
                        </a:lnSpc>
                        <a:spcAft>
                          <a:spcPts val="0"/>
                        </a:spcAft>
                      </a:pPr>
                      <a:r>
                        <a:rPr lang="tr-TR" sz="1200" b="1">
                          <a:latin typeface="Calibri"/>
                          <a:ea typeface="Times New Roman"/>
                          <a:cs typeface="Times New Roman"/>
                        </a:rPr>
                        <a:t>FOTOĞRAF </a:t>
                      </a:r>
                      <a:endParaRPr lang="tr-TR" sz="1200">
                        <a:latin typeface="Calibri"/>
                        <a:ea typeface="Times New Roman"/>
                        <a:cs typeface="Times New Roman"/>
                      </a:endParaRP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758603">
                <a:tc gridSpan="4">
                  <a:txBody>
                    <a:bodyPr/>
                    <a:lstStyle/>
                    <a:p>
                      <a:pPr>
                        <a:lnSpc>
                          <a:spcPct val="115000"/>
                        </a:lnSpc>
                        <a:spcAft>
                          <a:spcPts val="0"/>
                        </a:spcAft>
                      </a:pPr>
                      <a:endParaRPr lang="tr-TR" sz="1200">
                        <a:latin typeface="Calibri"/>
                        <a:ea typeface="Times New Roman"/>
                        <a:cs typeface="Times New Roman"/>
                      </a:endParaRP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nSpc>
                          <a:spcPct val="115000"/>
                        </a:lnSpc>
                        <a:spcAft>
                          <a:spcPts val="0"/>
                        </a:spcAft>
                      </a:pPr>
                      <a:endParaRPr lang="tr-TR" sz="1200">
                        <a:latin typeface="Calibri"/>
                        <a:ea typeface="Times New Roman"/>
                        <a:cs typeface="Times New Roman"/>
                      </a:endParaRP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5">
                  <a:txBody>
                    <a:bodyPr/>
                    <a:lstStyle/>
                    <a:p>
                      <a:pPr>
                        <a:lnSpc>
                          <a:spcPct val="115000"/>
                        </a:lnSpc>
                        <a:spcAft>
                          <a:spcPts val="0"/>
                        </a:spcAft>
                      </a:pPr>
                      <a:endParaRPr lang="tr-TR" sz="1200">
                        <a:latin typeface="Calibri"/>
                        <a:ea typeface="Times New Roman"/>
                        <a:cs typeface="Times New Roman"/>
                      </a:endParaRP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95579">
                <a:tc gridSpan="11">
                  <a:txBody>
                    <a:bodyPr/>
                    <a:lstStyle/>
                    <a:p>
                      <a:pPr>
                        <a:lnSpc>
                          <a:spcPct val="115000"/>
                        </a:lnSpc>
                        <a:spcAft>
                          <a:spcPts val="0"/>
                        </a:spcAft>
                      </a:pPr>
                      <a:endParaRPr lang="tr-TR" sz="1200">
                        <a:latin typeface="Calibri"/>
                        <a:ea typeface="Times New Roman"/>
                        <a:cs typeface="Times New Roman"/>
                      </a:endParaRPr>
                    </a:p>
                  </a:txBody>
                  <a:tcPr marL="29971" marR="2997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79702">
                <a:tc gridSpan="4">
                  <a:txBody>
                    <a:bodyPr/>
                    <a:lstStyle/>
                    <a:p>
                      <a:pPr algn="ctr">
                        <a:lnSpc>
                          <a:spcPct val="115000"/>
                        </a:lnSpc>
                        <a:spcAft>
                          <a:spcPts val="0"/>
                        </a:spcAft>
                      </a:pPr>
                      <a:r>
                        <a:rPr lang="tr-TR" sz="1200" b="1">
                          <a:latin typeface="Calibri"/>
                          <a:ea typeface="Times New Roman"/>
                          <a:cs typeface="Times New Roman"/>
                        </a:rPr>
                        <a:t>YAPILACAK DÜZELTİCİ/ÖNLEYİCİ FAALİYETLER</a:t>
                      </a:r>
                      <a:endParaRPr lang="tr-TR" sz="1200">
                        <a:latin typeface="Calibri"/>
                        <a:ea typeface="Times New Roman"/>
                        <a:cs typeface="Times New Roman"/>
                      </a:endParaRP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a:lnSpc>
                          <a:spcPct val="115000"/>
                        </a:lnSpc>
                        <a:spcAft>
                          <a:spcPts val="0"/>
                        </a:spcAft>
                      </a:pPr>
                      <a:r>
                        <a:rPr lang="tr-TR" sz="1200" b="1">
                          <a:latin typeface="Calibri"/>
                          <a:ea typeface="Times New Roman"/>
                          <a:cs typeface="Times New Roman"/>
                        </a:rPr>
                        <a:t>DÜZELTİCİ/ÖNLEYİCİ FAALİYETLER SONUCU</a:t>
                      </a:r>
                      <a:endParaRPr lang="tr-TR" sz="1200">
                        <a:latin typeface="Calibri"/>
                        <a:ea typeface="Times New Roman"/>
                        <a:cs typeface="Times New Roman"/>
                      </a:endParaRP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5">
                  <a:txBody>
                    <a:bodyPr/>
                    <a:lstStyle/>
                    <a:p>
                      <a:pPr algn="ctr">
                        <a:lnSpc>
                          <a:spcPct val="115000"/>
                        </a:lnSpc>
                        <a:spcAft>
                          <a:spcPts val="0"/>
                        </a:spcAft>
                      </a:pPr>
                      <a:r>
                        <a:rPr lang="tr-TR" sz="1200" b="1">
                          <a:latin typeface="Calibri"/>
                          <a:ea typeface="Times New Roman"/>
                          <a:cs typeface="Times New Roman"/>
                        </a:rPr>
                        <a:t>FOTOĞRAF</a:t>
                      </a:r>
                      <a:endParaRPr lang="tr-TR" sz="1200">
                        <a:latin typeface="Calibri"/>
                        <a:ea typeface="Times New Roman"/>
                        <a:cs typeface="Times New Roman"/>
                      </a:endParaRP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745696">
                <a:tc gridSpan="4">
                  <a:txBody>
                    <a:bodyPr/>
                    <a:lstStyle/>
                    <a:p>
                      <a:pPr>
                        <a:lnSpc>
                          <a:spcPct val="115000"/>
                        </a:lnSpc>
                        <a:spcAft>
                          <a:spcPts val="0"/>
                        </a:spcAft>
                      </a:pPr>
                      <a:endParaRPr lang="tr-TR" sz="1200">
                        <a:latin typeface="Calibri"/>
                        <a:ea typeface="Times New Roman"/>
                        <a:cs typeface="Times New Roman"/>
                      </a:endParaRP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nSpc>
                          <a:spcPct val="115000"/>
                        </a:lnSpc>
                        <a:spcAft>
                          <a:spcPts val="0"/>
                        </a:spcAft>
                      </a:pPr>
                      <a:endParaRPr lang="tr-TR" sz="1200">
                        <a:latin typeface="Calibri"/>
                        <a:ea typeface="Times New Roman"/>
                        <a:cs typeface="Times New Roman"/>
                      </a:endParaRP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5">
                  <a:txBody>
                    <a:bodyPr/>
                    <a:lstStyle/>
                    <a:p>
                      <a:pPr>
                        <a:lnSpc>
                          <a:spcPct val="115000"/>
                        </a:lnSpc>
                        <a:spcAft>
                          <a:spcPts val="0"/>
                        </a:spcAft>
                      </a:pPr>
                      <a:endParaRPr lang="tr-TR" sz="1200">
                        <a:latin typeface="Calibri"/>
                        <a:ea typeface="Times New Roman"/>
                        <a:cs typeface="Times New Roman"/>
                      </a:endParaRP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84123">
                <a:tc gridSpan="11">
                  <a:txBody>
                    <a:bodyPr/>
                    <a:lstStyle/>
                    <a:p>
                      <a:pPr algn="ctr">
                        <a:lnSpc>
                          <a:spcPct val="115000"/>
                        </a:lnSpc>
                        <a:spcAft>
                          <a:spcPts val="0"/>
                        </a:spcAft>
                      </a:pPr>
                      <a:r>
                        <a:rPr lang="tr-TR" sz="1200" b="1" dirty="0">
                          <a:latin typeface="Calibri"/>
                          <a:ea typeface="Times New Roman"/>
                          <a:cs typeface="Times New Roman"/>
                        </a:rPr>
                        <a:t>İŞVEREN YETERLİLİK ONAYI</a:t>
                      </a:r>
                      <a:endParaRPr lang="tr-TR" sz="1200" dirty="0">
                        <a:latin typeface="Calibri"/>
                        <a:ea typeface="Times New Roman"/>
                        <a:cs typeface="Times New Roman"/>
                      </a:endParaRPr>
                    </a:p>
                  </a:txBody>
                  <a:tcPr marL="29971" marR="2997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85262">
                <a:tc gridSpan="4">
                  <a:txBody>
                    <a:bodyPr/>
                    <a:lstStyle/>
                    <a:p>
                      <a:pPr algn="ctr">
                        <a:lnSpc>
                          <a:spcPct val="115000"/>
                        </a:lnSpc>
                        <a:spcAft>
                          <a:spcPts val="0"/>
                        </a:spcAft>
                      </a:pPr>
                      <a:r>
                        <a:rPr lang="tr-TR" sz="1200" b="1">
                          <a:latin typeface="Calibri"/>
                          <a:ea typeface="Times New Roman"/>
                          <a:cs typeface="Times New Roman"/>
                        </a:rPr>
                        <a:t>UYGUN</a:t>
                      </a:r>
                      <a:endParaRPr lang="tr-TR" sz="1200">
                        <a:latin typeface="Calibri"/>
                        <a:ea typeface="Times New Roman"/>
                        <a:cs typeface="Times New Roman"/>
                      </a:endParaRP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a:lnSpc>
                          <a:spcPct val="115000"/>
                        </a:lnSpc>
                        <a:spcAft>
                          <a:spcPts val="0"/>
                        </a:spcAft>
                      </a:pPr>
                      <a:r>
                        <a:rPr lang="tr-TR" sz="1200" b="1">
                          <a:latin typeface="Calibri"/>
                          <a:ea typeface="Times New Roman"/>
                          <a:cs typeface="Times New Roman"/>
                        </a:rPr>
                        <a:t>UYGUN DEĞİL</a:t>
                      </a:r>
                      <a:endParaRPr lang="tr-TR" sz="1200">
                        <a:latin typeface="Calibri"/>
                        <a:ea typeface="Times New Roman"/>
                        <a:cs typeface="Times New Roman"/>
                      </a:endParaRP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a:lnSpc>
                          <a:spcPct val="115000"/>
                        </a:lnSpc>
                        <a:spcAft>
                          <a:spcPts val="0"/>
                        </a:spcAft>
                      </a:pPr>
                      <a:r>
                        <a:rPr lang="tr-TR" sz="1200" b="1">
                          <a:latin typeface="Calibri"/>
                          <a:ea typeface="Times New Roman"/>
                          <a:cs typeface="Times New Roman"/>
                        </a:rPr>
                        <a:t>YENİ TERMİN</a:t>
                      </a:r>
                      <a:endParaRPr lang="tr-TR" sz="1200">
                        <a:latin typeface="Calibri"/>
                        <a:ea typeface="Times New Roman"/>
                        <a:cs typeface="Times New Roman"/>
                      </a:endParaRP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a:lnSpc>
                          <a:spcPct val="115000"/>
                        </a:lnSpc>
                        <a:spcAft>
                          <a:spcPts val="0"/>
                        </a:spcAft>
                      </a:pPr>
                      <a:r>
                        <a:rPr lang="tr-TR" sz="1200">
                          <a:latin typeface="Calibri"/>
                          <a:ea typeface="Times New Roman"/>
                          <a:cs typeface="Times New Roman"/>
                        </a:rPr>
                        <a:t>… / … / 2015</a:t>
                      </a: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185262">
                <a:tc gridSpan="2">
                  <a:txBody>
                    <a:bodyPr/>
                    <a:lstStyle/>
                    <a:p>
                      <a:pPr>
                        <a:lnSpc>
                          <a:spcPct val="115000"/>
                        </a:lnSpc>
                        <a:spcAft>
                          <a:spcPts val="0"/>
                        </a:spcAft>
                      </a:pPr>
                      <a:r>
                        <a:rPr lang="tr-TR" sz="1200" b="1">
                          <a:latin typeface="Calibri"/>
                          <a:ea typeface="Times New Roman"/>
                          <a:cs typeface="Times New Roman"/>
                        </a:rPr>
                        <a:t>KAPATMA TARİHİ</a:t>
                      </a:r>
                      <a:endParaRPr lang="tr-TR" sz="1200">
                        <a:latin typeface="Calibri"/>
                        <a:ea typeface="Times New Roman"/>
                        <a:cs typeface="Times New Roman"/>
                      </a:endParaRP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a:lnSpc>
                          <a:spcPct val="115000"/>
                        </a:lnSpc>
                        <a:spcAft>
                          <a:spcPts val="0"/>
                        </a:spcAft>
                      </a:pPr>
                      <a:r>
                        <a:rPr lang="tr-TR" sz="1200">
                          <a:latin typeface="Calibri"/>
                          <a:ea typeface="Times New Roman"/>
                          <a:cs typeface="Times New Roman"/>
                        </a:rPr>
                        <a:t>… / … / 2015</a:t>
                      </a: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lnSpc>
                          <a:spcPct val="115000"/>
                        </a:lnSpc>
                        <a:spcAft>
                          <a:spcPts val="0"/>
                        </a:spcAft>
                      </a:pPr>
                      <a:r>
                        <a:rPr lang="tr-TR" sz="1200" b="1">
                          <a:latin typeface="Calibri"/>
                          <a:ea typeface="Times New Roman"/>
                          <a:cs typeface="Times New Roman"/>
                        </a:rPr>
                        <a:t>KONTROL TARİHİ</a:t>
                      </a:r>
                      <a:endParaRPr lang="tr-TR" sz="1200">
                        <a:latin typeface="Calibri"/>
                        <a:ea typeface="Times New Roman"/>
                        <a:cs typeface="Times New Roman"/>
                      </a:endParaRP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Calibri"/>
                          <a:ea typeface="Times New Roman"/>
                          <a:cs typeface="Times New Roman"/>
                        </a:rPr>
                        <a:t>… / … / 2015</a:t>
                      </a: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15000"/>
                        </a:lnSpc>
                        <a:spcAft>
                          <a:spcPts val="0"/>
                        </a:spcAft>
                      </a:pPr>
                      <a:r>
                        <a:rPr lang="tr-TR" sz="1200" b="1">
                          <a:latin typeface="Calibri"/>
                          <a:ea typeface="Times New Roman"/>
                          <a:cs typeface="Times New Roman"/>
                        </a:rPr>
                        <a:t>AÇIKLAMA</a:t>
                      </a:r>
                      <a:endParaRPr lang="tr-TR" sz="1200">
                        <a:latin typeface="Calibri"/>
                        <a:ea typeface="Times New Roman"/>
                        <a:cs typeface="Times New Roman"/>
                      </a:endParaRP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51759">
                <a:tc gridSpan="4">
                  <a:txBody>
                    <a:bodyPr/>
                    <a:lstStyle/>
                    <a:p>
                      <a:pPr>
                        <a:lnSpc>
                          <a:spcPct val="115000"/>
                        </a:lnSpc>
                        <a:spcAft>
                          <a:spcPts val="0"/>
                        </a:spcAft>
                      </a:pPr>
                      <a:endParaRPr lang="tr-TR" sz="1200">
                        <a:latin typeface="Calibri"/>
                        <a:ea typeface="Times New Roman"/>
                        <a:cs typeface="Times New Roman"/>
                      </a:endParaRP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nSpc>
                          <a:spcPct val="115000"/>
                        </a:lnSpc>
                        <a:spcAft>
                          <a:spcPts val="0"/>
                        </a:spcAft>
                      </a:pPr>
                      <a:endParaRPr lang="tr-TR" sz="1200">
                        <a:latin typeface="Calibri"/>
                        <a:ea typeface="Times New Roman"/>
                        <a:cs typeface="Times New Roman"/>
                      </a:endParaRP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5">
                  <a:txBody>
                    <a:bodyPr/>
                    <a:lstStyle/>
                    <a:p>
                      <a:pPr>
                        <a:lnSpc>
                          <a:spcPct val="115000"/>
                        </a:lnSpc>
                        <a:spcAft>
                          <a:spcPts val="0"/>
                        </a:spcAft>
                      </a:pPr>
                      <a:endParaRPr lang="tr-TR" sz="1200" dirty="0">
                        <a:latin typeface="Calibri"/>
                        <a:ea typeface="Times New Roman"/>
                        <a:cs typeface="Times New Roman"/>
                      </a:endParaRP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71406" y="1785926"/>
            <a:ext cx="9072594" cy="571504"/>
          </a:xfrm>
        </p:spPr>
        <p:txBody>
          <a:bodyPr>
            <a:noAutofit/>
          </a:bodyPr>
          <a:lstStyle/>
          <a:p>
            <a:pPr marL="0" indent="0">
              <a:buClr>
                <a:schemeClr val="accent3"/>
              </a:buClr>
              <a:buNone/>
              <a:defRPr/>
            </a:pPr>
            <a:r>
              <a:rPr lang="tr-TR" sz="2200" b="1" dirty="0" smtClean="0">
                <a:solidFill>
                  <a:srgbClr val="FF0000"/>
                </a:solidFill>
                <a:latin typeface="Calibri" pitchFamily="34" charset="0"/>
              </a:rPr>
              <a:t>RİSK DEĞERLENDİRMESİ SONUCU DÜZENLENECEK BELGE</a:t>
            </a:r>
          </a:p>
          <a:p>
            <a:pPr marL="0" lvl="0" indent="0">
              <a:buClr>
                <a:schemeClr val="accent3"/>
              </a:buClr>
              <a:buNone/>
              <a:defRPr/>
            </a:pPr>
            <a:endParaRPr lang="tr-TR" sz="2200" b="1" dirty="0" smtClean="0">
              <a:solidFill>
                <a:srgbClr val="FF0000"/>
              </a:solidFill>
              <a:latin typeface="Calibri" pitchFamily="34" charset="0"/>
            </a:endParaRPr>
          </a:p>
        </p:txBody>
      </p:sp>
      <p:sp>
        <p:nvSpPr>
          <p:cNvPr id="6" name="Slide Number Placeholder 5"/>
          <p:cNvSpPr>
            <a:spLocks noGrp="1"/>
          </p:cNvSpPr>
          <p:nvPr>
            <p:ph type="sldNum" sz="quarter" idx="12"/>
          </p:nvPr>
        </p:nvSpPr>
        <p:spPr/>
        <p:txBody>
          <a:bodyPr>
            <a:normAutofit fontScale="85000" lnSpcReduction="20000"/>
          </a:bodyPr>
          <a:lstStyle/>
          <a:p>
            <a:pPr>
              <a:defRPr/>
            </a:pPr>
            <a:fld id="{BFBD28D4-B858-461B-98A6-6BB81566EBAB}" type="slidenum">
              <a:rPr lang="en-US"/>
              <a:pPr>
                <a:defRPr/>
              </a:pPr>
              <a:t>78</a:t>
            </a:fld>
            <a:endParaRPr lang="en-US"/>
          </a:p>
        </p:txBody>
      </p:sp>
      <p:sp>
        <p:nvSpPr>
          <p:cNvPr id="135169" name="Rectangle 1"/>
          <p:cNvSpPr>
            <a:spLocks noChangeArrowheads="1"/>
          </p:cNvSpPr>
          <p:nvPr/>
        </p:nvSpPr>
        <p:spPr bwMode="auto">
          <a:xfrm>
            <a:off x="214282" y="2214554"/>
            <a:ext cx="8786874"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Risk değerlendirmesi belgesinde;</a:t>
            </a:r>
            <a:endParaRPr kumimoji="0" lang="tr-TR" b="0" i="0" u="none" strike="noStrike" cap="none" normalizeH="0" baseline="0" dirty="0" smtClean="0">
              <a:ln>
                <a:noFill/>
              </a:ln>
              <a:solidFill>
                <a:schemeClr val="tx1"/>
              </a:solidFill>
              <a:effectLst/>
              <a:latin typeface="Calibri"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 typeface="Arial" pitchFamily="34" charset="0"/>
              <a:buChar char="•"/>
              <a:tabLst/>
            </a:pPr>
            <a:r>
              <a:rPr kumimoji="0" lang="tr-TR"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İşyerinin unvanı, adresi ve işverenin adı,</a:t>
            </a:r>
            <a:endParaRPr kumimoji="0" lang="tr-TR" b="0" i="0" u="none" strike="noStrike" cap="none" normalizeH="0" baseline="0" dirty="0" smtClean="0">
              <a:ln>
                <a:noFill/>
              </a:ln>
              <a:solidFill>
                <a:schemeClr val="tx1"/>
              </a:solidFill>
              <a:effectLst/>
              <a:latin typeface="Calibri"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 typeface="Arial" pitchFamily="34" charset="0"/>
              <a:buChar char="•"/>
              <a:tabLst/>
            </a:pPr>
            <a:r>
              <a:rPr kumimoji="0" lang="tr-TR"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Gerçekleştiren kişilerin isim ve unvanları ile bunlardan iş güvenliği uzmanı ve işyeri hekimi olanların Bakanlıkça verilmiş belge bilgileri,</a:t>
            </a:r>
          </a:p>
          <a:p>
            <a:pPr marR="0" lvl="0" indent="265113" algn="just" defTabSz="914400" rtl="0" eaLnBrk="0" fontAlgn="base" latinLnBrk="0" hangingPunct="0">
              <a:lnSpc>
                <a:spcPct val="100000"/>
              </a:lnSpc>
              <a:spcBef>
                <a:spcPct val="0"/>
              </a:spcBef>
              <a:spcAft>
                <a:spcPct val="0"/>
              </a:spcAft>
              <a:buClrTx/>
              <a:buSzTx/>
              <a:buFont typeface="Arial" pitchFamily="34" charset="0"/>
              <a:buChar char="•"/>
              <a:tabLst/>
            </a:pPr>
            <a:r>
              <a:rPr kumimoji="0" lang="tr-TR" b="0" i="0" u="none" strike="noStrike" cap="none" normalizeH="0" baseline="0" dirty="0" smtClean="0">
                <a:ln>
                  <a:noFill/>
                </a:ln>
                <a:solidFill>
                  <a:srgbClr val="555555"/>
                </a:solidFill>
                <a:effectLst/>
                <a:latin typeface="Calibri" pitchFamily="34" charset="0"/>
                <a:ea typeface="Times New Roman" pitchFamily="18" charset="0"/>
                <a:cs typeface="Times New Roman" pitchFamily="18" charset="0"/>
              </a:rPr>
              <a:t>G</a:t>
            </a:r>
            <a:r>
              <a:rPr kumimoji="0" lang="tr-TR"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erçekleştirildiği tarih ve geçerlilik tarihi,</a:t>
            </a:r>
            <a:endParaRPr kumimoji="0" lang="tr-TR" b="0" i="0" u="none" strike="noStrike" cap="none" normalizeH="0" baseline="0" dirty="0" smtClean="0">
              <a:ln>
                <a:noFill/>
              </a:ln>
              <a:solidFill>
                <a:schemeClr val="tx1"/>
              </a:solidFill>
              <a:effectLst/>
              <a:latin typeface="Calibri"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 typeface="Arial" pitchFamily="34" charset="0"/>
              <a:buChar char="•"/>
              <a:tabLst/>
            </a:pPr>
            <a:r>
              <a:rPr kumimoji="0" lang="tr-TR"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Risk değerlendirmesi işyerindeki farklı bölümler için ayrı ayrı yapılmışsa her birinin adı,</a:t>
            </a:r>
            <a:endParaRPr kumimoji="0" lang="tr-TR" b="0" i="0" u="none" strike="noStrike" cap="none" normalizeH="0" baseline="0" dirty="0" smtClean="0">
              <a:ln>
                <a:noFill/>
              </a:ln>
              <a:solidFill>
                <a:schemeClr val="tx1"/>
              </a:solidFill>
              <a:effectLst/>
              <a:latin typeface="Calibri"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 typeface="Arial" pitchFamily="34" charset="0"/>
              <a:buChar char="•"/>
              <a:tabLst/>
            </a:pPr>
            <a:r>
              <a:rPr kumimoji="0" lang="tr-TR"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Belirlenen tehlike kaynakları ile tehlikeler,</a:t>
            </a:r>
            <a:endParaRPr kumimoji="0" lang="tr-TR" b="0" i="0" u="none" strike="noStrike" cap="none" normalizeH="0" baseline="0" dirty="0" smtClean="0">
              <a:ln>
                <a:noFill/>
              </a:ln>
              <a:solidFill>
                <a:schemeClr val="tx1"/>
              </a:solidFill>
              <a:effectLst/>
              <a:latin typeface="Calibri"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 typeface="Arial" pitchFamily="34" charset="0"/>
              <a:buChar char="•"/>
              <a:tabLst/>
            </a:pPr>
            <a:r>
              <a:rPr kumimoji="0" lang="tr-TR"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Tespit edilen riskler,</a:t>
            </a:r>
            <a:endParaRPr kumimoji="0" lang="tr-TR" b="0" i="0" u="none" strike="noStrike" cap="none" normalizeH="0" baseline="0" dirty="0" smtClean="0">
              <a:ln>
                <a:noFill/>
              </a:ln>
              <a:solidFill>
                <a:schemeClr val="tx1"/>
              </a:solidFill>
              <a:effectLst/>
              <a:latin typeface="Calibri"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 typeface="Arial" pitchFamily="34" charset="0"/>
              <a:buChar char="•"/>
              <a:tabLst/>
            </a:pPr>
            <a:r>
              <a:rPr kumimoji="0" lang="tr-TR"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Risk analizinde kullanılan yöntem veya yöntemler,</a:t>
            </a:r>
            <a:endParaRPr kumimoji="0" lang="tr-TR" b="0" i="0" u="none" strike="noStrike" cap="none" normalizeH="0" baseline="0" dirty="0" smtClean="0">
              <a:ln>
                <a:noFill/>
              </a:ln>
              <a:solidFill>
                <a:schemeClr val="tx1"/>
              </a:solidFill>
              <a:effectLst/>
              <a:latin typeface="Calibri"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 typeface="Arial" pitchFamily="34" charset="0"/>
              <a:buChar char="•"/>
              <a:tabLst/>
            </a:pPr>
            <a:r>
              <a:rPr kumimoji="0" lang="tr-TR"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Tespit edilen risklerin önem ve öncelik sırasını da içeren analiz sonuçları,</a:t>
            </a:r>
            <a:endParaRPr kumimoji="0" lang="tr-TR" b="0" i="0" u="none" strike="noStrike" cap="none" normalizeH="0" baseline="0" dirty="0" smtClean="0">
              <a:ln>
                <a:noFill/>
              </a:ln>
              <a:solidFill>
                <a:schemeClr val="tx1"/>
              </a:solidFill>
              <a:effectLst/>
              <a:latin typeface="Calibri"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 typeface="Arial" pitchFamily="34" charset="0"/>
              <a:buChar char="•"/>
              <a:tabLst/>
            </a:pPr>
            <a:r>
              <a:rPr kumimoji="0" lang="tr-TR"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Düzeltici ve önleyici kontrol tedbirleri, gerçekleştirilme tarihleri ve sonrasında tespit edilen risk seviyesi gibi hususlar yer alır.</a:t>
            </a:r>
          </a:p>
          <a:p>
            <a:pPr marR="0" lvl="0" indent="265113" algn="just" defTabSz="914400" rtl="0" eaLnBrk="0" fontAlgn="base" latinLnBrk="0" hangingPunct="0">
              <a:lnSpc>
                <a:spcPct val="100000"/>
              </a:lnSpc>
              <a:spcBef>
                <a:spcPct val="0"/>
              </a:spcBef>
              <a:spcAft>
                <a:spcPct val="0"/>
              </a:spcAft>
              <a:buClrTx/>
              <a:buSzTx/>
              <a:buFont typeface="Arial" pitchFamily="34" charset="0"/>
              <a:buChar char="•"/>
              <a:tabLst/>
            </a:pPr>
            <a:endParaRPr kumimoji="0" lang="tr-TR"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Risk değerlendirmesi dokümanının sayfaları numaralandırılarak; gerçekleştiren kişiler tarafından her sayfası paraflanıp, son sayfası imzalanır ve işyerinde saklanır.</a:t>
            </a:r>
            <a:endParaRPr kumimoji="0" lang="tr-TR" b="0" i="0" u="none" strike="noStrike" cap="none" normalizeH="0" baseline="0" dirty="0" smtClean="0">
              <a:ln>
                <a:noFill/>
              </a:ln>
              <a:solidFill>
                <a:schemeClr val="tx1"/>
              </a:solidFill>
              <a:effectLst/>
              <a:latin typeface="Calibri" pitchFamily="34" charset="0"/>
              <a:cs typeface="Arial" pitchFamily="34" charset="0"/>
            </a:endParaRPr>
          </a:p>
        </p:txBody>
      </p:sp>
      <p:sp>
        <p:nvSpPr>
          <p:cNvPr id="8" name="Başlık 3"/>
          <p:cNvSpPr txBox="1">
            <a:spLocks/>
          </p:cNvSpPr>
          <p:nvPr/>
        </p:nvSpPr>
        <p:spPr>
          <a:xfrm>
            <a:off x="714348" y="428604"/>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10.Adım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454913732"/>
              </p:ext>
            </p:extLst>
          </p:nvPr>
        </p:nvGraphicFramePr>
        <p:xfrm>
          <a:off x="60345" y="2204864"/>
          <a:ext cx="8933530" cy="3526966"/>
        </p:xfrm>
        <a:graphic>
          <a:graphicData uri="http://schemas.openxmlformats.org/drawingml/2006/table">
            <a:tbl>
              <a:tblPr firstRow="1" firstCol="1" bandRow="1"/>
              <a:tblGrid>
                <a:gridCol w="484822"/>
                <a:gridCol w="8448708"/>
              </a:tblGrid>
              <a:tr h="347169">
                <a:tc>
                  <a:txBody>
                    <a:bodyPr/>
                    <a:lstStyle/>
                    <a:p>
                      <a:pPr algn="ctr">
                        <a:spcAft>
                          <a:spcPts val="0"/>
                        </a:spcAft>
                      </a:pPr>
                      <a:r>
                        <a:rPr lang="tr-TR" sz="1800" b="1" i="1" dirty="0" smtClean="0">
                          <a:solidFill>
                            <a:schemeClr val="bg1"/>
                          </a:solidFill>
                          <a:effectLst/>
                          <a:latin typeface="Calibri" panose="020F0502020204030204" pitchFamily="34" charset="0"/>
                          <a:ea typeface="Times New Roman"/>
                          <a:cs typeface="Times New Roman"/>
                        </a:rPr>
                        <a:t>SN</a:t>
                      </a:r>
                      <a:endParaRPr lang="tr-TR" sz="1800" b="1" i="1" dirty="0">
                        <a:solidFill>
                          <a:schemeClr val="bg1"/>
                        </a:solidFill>
                        <a:effectLst/>
                        <a:latin typeface="Calibri" panose="020F0502020204030204" pitchFamily="34" charset="0"/>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a:txBody>
                    <a:bodyPr/>
                    <a:lstStyle/>
                    <a:p>
                      <a:pPr algn="ctr">
                        <a:spcAft>
                          <a:spcPts val="0"/>
                        </a:spcAft>
                      </a:pPr>
                      <a:r>
                        <a:rPr lang="tr-TR" sz="1800" b="1" i="1" dirty="0" smtClean="0">
                          <a:solidFill>
                            <a:schemeClr val="bg1"/>
                          </a:solidFill>
                          <a:effectLst/>
                          <a:latin typeface="Calibri" panose="020F0502020204030204" pitchFamily="34" charset="0"/>
                          <a:ea typeface="Times New Roman"/>
                          <a:cs typeface="Times New Roman"/>
                        </a:rPr>
                        <a:t>YENİDEN RİSK DEĞERLENDİRME ZAMANI (RD</a:t>
                      </a:r>
                      <a:r>
                        <a:rPr lang="tr-TR" sz="1800" b="1" i="1" baseline="0" dirty="0" smtClean="0">
                          <a:solidFill>
                            <a:schemeClr val="bg1"/>
                          </a:solidFill>
                          <a:effectLst/>
                          <a:latin typeface="Calibri" panose="020F0502020204030204" pitchFamily="34" charset="0"/>
                          <a:ea typeface="Times New Roman"/>
                          <a:cs typeface="Times New Roman"/>
                        </a:rPr>
                        <a:t> Yönetmeliği, 12. Madde</a:t>
                      </a:r>
                      <a:r>
                        <a:rPr lang="tr-TR" sz="1800" b="1" i="1" dirty="0" smtClean="0">
                          <a:solidFill>
                            <a:schemeClr val="bg1"/>
                          </a:solidFill>
                          <a:effectLst/>
                          <a:latin typeface="Calibri" panose="020F0502020204030204" pitchFamily="34" charset="0"/>
                          <a:ea typeface="Times New Roman"/>
                          <a:cs typeface="Times New Roman"/>
                        </a:rPr>
                        <a:t>)</a:t>
                      </a:r>
                      <a:endParaRPr lang="tr-TR" sz="1800" b="1" i="1" dirty="0">
                        <a:solidFill>
                          <a:schemeClr val="bg1"/>
                        </a:solidFill>
                        <a:effectLst/>
                        <a:latin typeface="Calibri" panose="020F0502020204030204" pitchFamily="34" charset="0"/>
                        <a:ea typeface="Times New Roman"/>
                        <a:cs typeface="Times New Roman"/>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1</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cs typeface="Calibri" pitchFamily="34" charset="0"/>
                        </a:rPr>
                        <a:t>Çok tehlikeli</a:t>
                      </a:r>
                      <a:r>
                        <a:rPr lang="tr-TR" sz="1600" b="0" i="1" baseline="0" dirty="0" smtClean="0">
                          <a:effectLst/>
                          <a:latin typeface="Calibri" pitchFamily="34" charset="0"/>
                          <a:cs typeface="Calibri" pitchFamily="34" charset="0"/>
                        </a:rPr>
                        <a:t> işyerlerinde </a:t>
                      </a:r>
                      <a:r>
                        <a:rPr lang="tr-TR" sz="1600" b="0" i="1" dirty="0" smtClean="0">
                          <a:effectLst/>
                          <a:latin typeface="Calibri" pitchFamily="34" charset="0"/>
                          <a:cs typeface="Calibri" pitchFamily="34" charset="0"/>
                        </a:rPr>
                        <a:t>en geç </a:t>
                      </a:r>
                      <a:r>
                        <a:rPr lang="tr-TR" sz="1600" b="0" i="1" dirty="0" smtClean="0">
                          <a:solidFill>
                            <a:srgbClr val="FF0000"/>
                          </a:solidFill>
                          <a:effectLst/>
                          <a:latin typeface="Calibri" pitchFamily="34" charset="0"/>
                          <a:cs typeface="Calibri" pitchFamily="34" charset="0"/>
                        </a:rPr>
                        <a:t>2 yılda </a:t>
                      </a:r>
                      <a:r>
                        <a:rPr lang="tr-TR" sz="1600" b="0" i="1" dirty="0" smtClean="0">
                          <a:effectLst/>
                          <a:latin typeface="Calibri" pitchFamily="34" charset="0"/>
                          <a:cs typeface="Calibri" pitchFamily="34" charset="0"/>
                        </a:rPr>
                        <a:t>bir yenilenir</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2</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Tehlikeli işyerlerinde en geç </a:t>
                      </a:r>
                      <a:r>
                        <a:rPr lang="tr-TR" sz="1600" b="0" i="1" dirty="0" smtClean="0">
                          <a:solidFill>
                            <a:srgbClr val="FF0000"/>
                          </a:solidFill>
                          <a:effectLst/>
                          <a:latin typeface="Calibri" pitchFamily="34" charset="0"/>
                          <a:ea typeface="Times New Roman"/>
                          <a:cs typeface="Calibri" pitchFamily="34" charset="0"/>
                        </a:rPr>
                        <a:t>4 yılda </a:t>
                      </a:r>
                      <a:r>
                        <a:rPr lang="tr-TR" sz="1600" b="0" i="1" dirty="0" smtClean="0">
                          <a:effectLst/>
                          <a:latin typeface="Calibri" pitchFamily="34" charset="0"/>
                          <a:ea typeface="Times New Roman"/>
                          <a:cs typeface="Calibri" pitchFamily="34" charset="0"/>
                        </a:rPr>
                        <a:t>bir yenilenir</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3</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Az tehlikeli işyerlerinde en geç </a:t>
                      </a:r>
                      <a:r>
                        <a:rPr lang="tr-TR" sz="1600" b="0" i="1" dirty="0" smtClean="0">
                          <a:solidFill>
                            <a:srgbClr val="FF0000"/>
                          </a:solidFill>
                          <a:effectLst/>
                          <a:latin typeface="Calibri" pitchFamily="34" charset="0"/>
                          <a:ea typeface="Times New Roman"/>
                          <a:cs typeface="Calibri" pitchFamily="34" charset="0"/>
                        </a:rPr>
                        <a:t>6 yılda </a:t>
                      </a:r>
                      <a:r>
                        <a:rPr lang="tr-TR" sz="1600" b="0" i="1" dirty="0" smtClean="0">
                          <a:effectLst/>
                          <a:latin typeface="Calibri" pitchFamily="34" charset="0"/>
                          <a:ea typeface="Times New Roman"/>
                          <a:cs typeface="Calibri" pitchFamily="34" charset="0"/>
                        </a:rPr>
                        <a:t>bir yenilenir</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4</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İşyerinin taşınması veya binalarda değişiklik yapılması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34959">
                <a:tc>
                  <a:txBody>
                    <a:bodyPr/>
                    <a:lstStyle/>
                    <a:p>
                      <a:pPr algn="ctr">
                        <a:spcAft>
                          <a:spcPts val="0"/>
                        </a:spcAft>
                      </a:pPr>
                      <a:r>
                        <a:rPr lang="tr-TR" sz="1600" b="0" i="1" dirty="0" smtClean="0">
                          <a:effectLst/>
                          <a:latin typeface="Calibri" pitchFamily="34" charset="0"/>
                          <a:ea typeface="Times New Roman"/>
                          <a:cs typeface="Calibri" pitchFamily="34" charset="0"/>
                        </a:rPr>
                        <a:t>5</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İşyerinde uygulanan teknoloji, kullanılan madde ve ekipmanlarda değişiklikler meydana gelmesi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6</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Üretim yönteminde değişiklikler olması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7</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İş kazası, meslek hastalığı veya ramak kala olay meydana gelmesi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8</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Çalışma ortamına ait sınır değerlere ilişkin bir mevzuat değişikliği olması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9</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Çalışma ortamı ölçümü ve sağlık gözetim sonuçlarına göre gerekli görülmesi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10</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İşyeri dışından kaynaklanan ve işyerini etkileyebilecek yeni bir tehlikenin ortaya çıkması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6" name="Başlık 3"/>
          <p:cNvSpPr txBox="1">
            <a:spLocks/>
          </p:cNvSpPr>
          <p:nvPr/>
        </p:nvSpPr>
        <p:spPr>
          <a:xfrm>
            <a:off x="714348" y="428604"/>
            <a:ext cx="7572428" cy="1357322"/>
          </a:xfrm>
          <a:prstGeom prst="rect">
            <a:avLst/>
          </a:prstGeom>
        </p:spPr>
        <p:txBody>
          <a:bodyPr vert="horz" lIns="91440" tIns="45720" rIns="91440" bIns="45720" rtlCol="0" anchor="ctr">
            <a:noAutofit/>
          </a:bodyPr>
          <a:lstStyle/>
          <a:p>
            <a:pPr lvl="0">
              <a:spcBef>
                <a:spcPct val="0"/>
              </a:spcBef>
              <a:defRPr/>
            </a:pPr>
            <a:r>
              <a:rPr lang="tr-TR" sz="3200" b="1"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rPr>
              <a:t>Risk Değerlendirme Adımları – 10.Adım</a:t>
            </a:r>
            <a:endParaRPr lang="tr-TR" sz="3200" dirty="0" smtClean="0">
              <a:solidFill>
                <a:srgbClr val="FF0000"/>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Tree>
    <p:extLst>
      <p:ext uri="{BB962C8B-B14F-4D97-AF65-F5344CB8AC3E}">
        <p14:creationId xmlns:p14="http://schemas.microsoft.com/office/powerpoint/2010/main" val="2101738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5"/>
          <p:cNvSpPr txBox="1">
            <a:spLocks noChangeArrowheads="1"/>
          </p:cNvSpPr>
          <p:nvPr/>
        </p:nvSpPr>
        <p:spPr bwMode="auto">
          <a:xfrm>
            <a:off x="3311525" y="2951163"/>
            <a:ext cx="486092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lnSpc>
                <a:spcPct val="90000"/>
              </a:lnSpc>
              <a:spcBef>
                <a:spcPct val="50000"/>
              </a:spcBef>
            </a:pPr>
            <a:r>
              <a:rPr lang="tr-TR" altLang="tr-TR" sz="2400" b="1">
                <a:solidFill>
                  <a:schemeClr val="accent2"/>
                </a:solidFill>
                <a:latin typeface="Arial" charset="0"/>
                <a:cs typeface="Arial" charset="0"/>
              </a:rPr>
              <a:t>1       </a:t>
            </a:r>
            <a:r>
              <a:rPr lang="tr-TR" altLang="tr-TR" sz="2000" b="1">
                <a:solidFill>
                  <a:schemeClr val="accent2"/>
                </a:solidFill>
                <a:latin typeface="Arial" charset="0"/>
                <a:cs typeface="Arial" charset="0"/>
              </a:rPr>
              <a:t>Ölüm / Kalıcı Sakatlık</a:t>
            </a:r>
          </a:p>
        </p:txBody>
      </p:sp>
      <p:sp>
        <p:nvSpPr>
          <p:cNvPr id="5" name="Text Box 16"/>
          <p:cNvSpPr txBox="1">
            <a:spLocks noChangeArrowheads="1"/>
          </p:cNvSpPr>
          <p:nvPr/>
        </p:nvSpPr>
        <p:spPr bwMode="auto">
          <a:xfrm>
            <a:off x="3278188" y="3738563"/>
            <a:ext cx="4924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lnSpc>
                <a:spcPct val="90000"/>
              </a:lnSpc>
              <a:spcBef>
                <a:spcPct val="50000"/>
              </a:spcBef>
            </a:pPr>
            <a:r>
              <a:rPr lang="tr-TR" altLang="tr-TR" sz="2000" b="1">
                <a:solidFill>
                  <a:schemeClr val="accent2"/>
                </a:solidFill>
                <a:latin typeface="Arial" charset="0"/>
                <a:cs typeface="Arial" charset="0"/>
              </a:rPr>
              <a:t>10               Kişisel Yaralanma</a:t>
            </a:r>
          </a:p>
        </p:txBody>
      </p:sp>
      <p:grpSp>
        <p:nvGrpSpPr>
          <p:cNvPr id="6" name="Group 18"/>
          <p:cNvGrpSpPr>
            <a:grpSpLocks/>
          </p:cNvGrpSpPr>
          <p:nvPr/>
        </p:nvGrpSpPr>
        <p:grpSpPr bwMode="auto">
          <a:xfrm>
            <a:off x="1028700" y="2595563"/>
            <a:ext cx="6248400" cy="3962400"/>
            <a:chOff x="960" y="1008"/>
            <a:chExt cx="3936" cy="2496"/>
          </a:xfrm>
        </p:grpSpPr>
        <p:sp>
          <p:nvSpPr>
            <p:cNvPr id="7" name="AutoShape 3"/>
            <p:cNvSpPr>
              <a:spLocks noChangeArrowheads="1"/>
            </p:cNvSpPr>
            <p:nvPr/>
          </p:nvSpPr>
          <p:spPr bwMode="auto">
            <a:xfrm>
              <a:off x="960" y="1008"/>
              <a:ext cx="3936" cy="2496"/>
            </a:xfrm>
            <a:prstGeom prst="triangle">
              <a:avLst>
                <a:gd name="adj" fmla="val 50000"/>
              </a:avLst>
            </a:prstGeom>
            <a:solidFill>
              <a:srgbClr val="33CCCC">
                <a:alpha val="27843"/>
              </a:srgbClr>
            </a:solidFill>
            <a:ln w="9525">
              <a:solidFill>
                <a:schemeClr val="tx1"/>
              </a:solidFill>
              <a:miter lim="800000"/>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lnSpc>
                  <a:spcPct val="90000"/>
                </a:lnSpc>
              </a:pPr>
              <a:endParaRPr lang="en-GB" altLang="tr-TR" sz="1300" b="1">
                <a:solidFill>
                  <a:srgbClr val="000099"/>
                </a:solidFill>
              </a:endParaRPr>
            </a:p>
          </p:txBody>
        </p:sp>
        <p:sp>
          <p:nvSpPr>
            <p:cNvPr id="8" name="Line 9"/>
            <p:cNvSpPr>
              <a:spLocks noChangeShapeType="1"/>
            </p:cNvSpPr>
            <p:nvPr/>
          </p:nvSpPr>
          <p:spPr bwMode="auto">
            <a:xfrm>
              <a:off x="2112" y="2064"/>
              <a:ext cx="16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9" name="Line 10"/>
            <p:cNvSpPr>
              <a:spLocks noChangeShapeType="1"/>
            </p:cNvSpPr>
            <p:nvPr/>
          </p:nvSpPr>
          <p:spPr bwMode="auto">
            <a:xfrm>
              <a:off x="1584" y="2736"/>
              <a:ext cx="26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0" name="Text Box 11"/>
            <p:cNvSpPr txBox="1">
              <a:spLocks noChangeArrowheads="1"/>
            </p:cNvSpPr>
            <p:nvPr/>
          </p:nvSpPr>
          <p:spPr bwMode="auto">
            <a:xfrm>
              <a:off x="2832" y="1361"/>
              <a:ext cx="384"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lnSpc>
                  <a:spcPct val="90000"/>
                </a:lnSpc>
                <a:spcBef>
                  <a:spcPct val="50000"/>
                </a:spcBef>
              </a:pPr>
              <a:endParaRPr lang="en-GB" altLang="tr-TR" sz="2400" b="1">
                <a:solidFill>
                  <a:schemeClr val="accent2"/>
                </a:solidFill>
                <a:latin typeface="Arial" charset="0"/>
                <a:cs typeface="Arial" charset="0"/>
              </a:endParaRPr>
            </a:p>
          </p:txBody>
        </p:sp>
        <p:sp>
          <p:nvSpPr>
            <p:cNvPr id="11" name="Text Box 12"/>
            <p:cNvSpPr txBox="1">
              <a:spLocks noChangeArrowheads="1"/>
            </p:cNvSpPr>
            <p:nvPr/>
          </p:nvSpPr>
          <p:spPr bwMode="auto">
            <a:xfrm>
              <a:off x="2736" y="1680"/>
              <a:ext cx="960"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lnSpc>
                  <a:spcPct val="90000"/>
                </a:lnSpc>
                <a:spcBef>
                  <a:spcPct val="50000"/>
                </a:spcBef>
              </a:pPr>
              <a:endParaRPr lang="en-GB" altLang="tr-TR" sz="2400" b="1">
                <a:solidFill>
                  <a:srgbClr val="990000"/>
                </a:solidFill>
                <a:latin typeface="Arial" charset="0"/>
                <a:cs typeface="Arial" charset="0"/>
              </a:endParaRPr>
            </a:p>
          </p:txBody>
        </p:sp>
        <p:sp>
          <p:nvSpPr>
            <p:cNvPr id="12" name="Text Box 13"/>
            <p:cNvSpPr txBox="1">
              <a:spLocks noChangeArrowheads="1"/>
            </p:cNvSpPr>
            <p:nvPr/>
          </p:nvSpPr>
          <p:spPr bwMode="auto">
            <a:xfrm>
              <a:off x="2736" y="2256"/>
              <a:ext cx="1248"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lnSpc>
                  <a:spcPct val="90000"/>
                </a:lnSpc>
                <a:spcBef>
                  <a:spcPct val="50000"/>
                </a:spcBef>
              </a:pPr>
              <a:endParaRPr lang="en-GB" altLang="tr-TR" sz="2400" b="1">
                <a:solidFill>
                  <a:srgbClr val="990000"/>
                </a:solidFill>
                <a:latin typeface="Arial" charset="0"/>
                <a:cs typeface="Arial" charset="0"/>
              </a:endParaRPr>
            </a:p>
          </p:txBody>
        </p:sp>
        <p:sp>
          <p:nvSpPr>
            <p:cNvPr id="13" name="Text Box 14"/>
            <p:cNvSpPr txBox="1">
              <a:spLocks noChangeArrowheads="1"/>
            </p:cNvSpPr>
            <p:nvPr/>
          </p:nvSpPr>
          <p:spPr bwMode="auto">
            <a:xfrm>
              <a:off x="2688" y="2976"/>
              <a:ext cx="672"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lnSpc>
                  <a:spcPct val="90000"/>
                </a:lnSpc>
                <a:spcBef>
                  <a:spcPct val="50000"/>
                </a:spcBef>
              </a:pPr>
              <a:endParaRPr lang="en-GB" altLang="tr-TR" sz="2400" b="1">
                <a:solidFill>
                  <a:srgbClr val="990000"/>
                </a:solidFill>
                <a:latin typeface="Arial" charset="0"/>
                <a:cs typeface="Arial" charset="0"/>
              </a:endParaRPr>
            </a:p>
          </p:txBody>
        </p:sp>
        <p:sp>
          <p:nvSpPr>
            <p:cNvPr id="14" name="Line 17"/>
            <p:cNvSpPr>
              <a:spLocks noChangeShapeType="1"/>
            </p:cNvSpPr>
            <p:nvPr/>
          </p:nvSpPr>
          <p:spPr bwMode="auto">
            <a:xfrm>
              <a:off x="2496" y="1584"/>
              <a:ext cx="8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sp>
        <p:nvSpPr>
          <p:cNvPr id="15" name="Text Box 19"/>
          <p:cNvSpPr txBox="1">
            <a:spLocks noChangeArrowheads="1"/>
          </p:cNvSpPr>
          <p:nvPr/>
        </p:nvSpPr>
        <p:spPr bwMode="auto">
          <a:xfrm>
            <a:off x="3349625" y="4576763"/>
            <a:ext cx="4711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lnSpc>
                <a:spcPct val="90000"/>
              </a:lnSpc>
              <a:spcBef>
                <a:spcPct val="50000"/>
              </a:spcBef>
            </a:pPr>
            <a:r>
              <a:rPr lang="tr-TR" altLang="tr-TR" sz="2000" b="1">
                <a:solidFill>
                  <a:schemeClr val="accent2"/>
                </a:solidFill>
                <a:latin typeface="Arial" charset="0"/>
                <a:cs typeface="Arial" charset="0"/>
              </a:rPr>
              <a:t>30                        Maddi Hasar </a:t>
            </a:r>
          </a:p>
        </p:txBody>
      </p:sp>
      <p:sp>
        <p:nvSpPr>
          <p:cNvPr id="16" name="Text Box 20"/>
          <p:cNvSpPr txBox="1">
            <a:spLocks noChangeArrowheads="1"/>
          </p:cNvSpPr>
          <p:nvPr/>
        </p:nvSpPr>
        <p:spPr bwMode="auto">
          <a:xfrm>
            <a:off x="3489325" y="5643563"/>
            <a:ext cx="42910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lnSpc>
                <a:spcPct val="90000"/>
              </a:lnSpc>
              <a:spcBef>
                <a:spcPct val="50000"/>
              </a:spcBef>
            </a:pPr>
            <a:r>
              <a:rPr lang="tr-TR" altLang="tr-TR" sz="2000" b="1" dirty="0">
                <a:solidFill>
                  <a:schemeClr val="accent2"/>
                </a:solidFill>
                <a:latin typeface="Arial" charset="0"/>
                <a:cs typeface="Arial" charset="0"/>
              </a:rPr>
              <a:t>3</a:t>
            </a:r>
            <a:r>
              <a:rPr lang="tr-TR" altLang="tr-TR" sz="2000" b="1" dirty="0" smtClean="0">
                <a:solidFill>
                  <a:schemeClr val="accent2"/>
                </a:solidFill>
                <a:latin typeface="Arial" charset="0"/>
                <a:cs typeface="Arial" charset="0"/>
              </a:rPr>
              <a:t>00                                     </a:t>
            </a:r>
            <a:r>
              <a:rPr lang="tr-TR" altLang="tr-TR" sz="2000" b="1" dirty="0">
                <a:solidFill>
                  <a:schemeClr val="accent2"/>
                </a:solidFill>
                <a:latin typeface="Arial" charset="0"/>
                <a:cs typeface="Arial" charset="0"/>
              </a:rPr>
              <a:t>Olay</a:t>
            </a:r>
          </a:p>
        </p:txBody>
      </p:sp>
      <p:sp>
        <p:nvSpPr>
          <p:cNvPr id="17" name="Başlık 1"/>
          <p:cNvSpPr txBox="1">
            <a:spLocks/>
          </p:cNvSpPr>
          <p:nvPr/>
        </p:nvSpPr>
        <p:spPr bwMode="auto">
          <a:xfrm>
            <a:off x="684213" y="1715914"/>
            <a:ext cx="8229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tr-TR" altLang="tr-TR" sz="2400" b="1" dirty="0">
                <a:latin typeface="Calibri" pitchFamily="34" charset="0"/>
              </a:rPr>
              <a:t>Yaralanma </a:t>
            </a:r>
            <a:r>
              <a:rPr lang="tr-TR" altLang="tr-TR" sz="2400" b="1" dirty="0" err="1" smtClean="0">
                <a:latin typeface="Calibri" pitchFamily="34" charset="0"/>
              </a:rPr>
              <a:t>Piramiti</a:t>
            </a:r>
            <a:endParaRPr lang="tr-TR" altLang="tr-TR" sz="2400" b="1" dirty="0">
              <a:latin typeface="Calibri" pitchFamily="34" charset="0"/>
            </a:endParaRPr>
          </a:p>
        </p:txBody>
      </p:sp>
      <p:sp>
        <p:nvSpPr>
          <p:cNvPr id="19" name="Başlık 1"/>
          <p:cNvSpPr txBox="1">
            <a:spLocks/>
          </p:cNvSpPr>
          <p:nvPr/>
        </p:nvSpPr>
        <p:spPr>
          <a:xfrm>
            <a:off x="714348" y="0"/>
            <a:ext cx="8153400" cy="134112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altLang="tr-TR" sz="3200" b="1" i="0" u="none" strike="noStrike" kern="1200" cap="none" spc="0" normalizeH="0" baseline="0" noProof="0" dirty="0" smtClean="0">
                <a:ln>
                  <a:noFill/>
                </a:ln>
                <a:solidFill>
                  <a:srgbClr val="FF0000"/>
                </a:solidFill>
                <a:effectLst/>
                <a:uLnTx/>
                <a:uFillTx/>
                <a:latin typeface="Calibri" pitchFamily="34" charset="0"/>
                <a:ea typeface="+mj-ea"/>
                <a:cs typeface="+mj-cs"/>
              </a:rPr>
              <a:t>1. Temel Kavramlar ve Tanımlar</a:t>
            </a:r>
            <a:endParaRPr kumimoji="0" lang="tr-TR" sz="3200" b="0"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311877608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p:txBody>
          <a:bodyPr>
            <a:normAutofit/>
          </a:bodyPr>
          <a:lstStyle/>
          <a:p>
            <a:r>
              <a:rPr lang="tr-TR" dirty="0" smtClean="0"/>
              <a:t>Kazasız günler dilekleriyle………..</a:t>
            </a:r>
            <a:endParaRPr lang="tr-TR" dirty="0"/>
          </a:p>
        </p:txBody>
      </p:sp>
      <p:pic>
        <p:nvPicPr>
          <p:cNvPr id="8" name="j0178459.jpg"/>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
        <p:nvSpPr>
          <p:cNvPr id="5" name="Rectangle 3"/>
          <p:cNvSpPr txBox="1">
            <a:spLocks/>
          </p:cNvSpPr>
          <p:nvPr/>
        </p:nvSpPr>
        <p:spPr>
          <a:xfrm>
            <a:off x="1619672" y="5891741"/>
            <a:ext cx="7315200" cy="609600"/>
          </a:xfrm>
          <a:prstGeom prst="rect">
            <a:avLst/>
          </a:prstGeom>
        </p:spPr>
        <p:txBody>
          <a:bodyPr vert="horz" anchor="ctr">
            <a:normAutofit fontScale="97500"/>
          </a:bodyPr>
          <a:lstStyle>
            <a:lvl1pPr algn="l" rtl="0" eaLnBrk="1" latinLnBrk="0" hangingPunct="1">
              <a:spcBef>
                <a:spcPct val="0"/>
              </a:spcBef>
              <a:buNone/>
              <a:defRPr kumimoji="0" lang="tr-TR" sz="2800" b="0" kern="1200">
                <a:solidFill>
                  <a:srgbClr val="FFFFFF"/>
                </a:solidFill>
                <a:latin typeface="+mj-lt"/>
                <a:ea typeface="+mj-ea"/>
                <a:cs typeface="+mj-cs"/>
              </a:defRPr>
            </a:lvl1pPr>
          </a:lstStyle>
          <a:p>
            <a:endParaRPr lang="tr-TR" dirty="0">
              <a:solidFill>
                <a:srgbClr val="FF0000"/>
              </a:solidFill>
            </a:endParaRPr>
          </a:p>
        </p:txBody>
      </p:sp>
    </p:spTree>
    <p:extLst>
      <p:ext uri="{BB962C8B-B14F-4D97-AF65-F5344CB8AC3E}">
        <p14:creationId xmlns:p14="http://schemas.microsoft.com/office/powerpoint/2010/main" val="539069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sz="quarter" idx="13"/>
          </p:nvPr>
        </p:nvSpPr>
        <p:spPr bwMode="auto">
          <a:xfrm>
            <a:off x="214282" y="2000240"/>
            <a:ext cx="836771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buFont typeface="Wingdings" pitchFamily="2" charset="2"/>
              <a:buChar char="§"/>
            </a:pP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Risk değerlendirmesinin 01.01.2013 tarihinden itibaren bütün okullarda yapılması gerekiyor. Okulun Devlet okulu veya özel okul olması durumu değiştirmiyor.</a:t>
            </a:r>
            <a:r>
              <a:rPr lang="tr-TR" sz="2400" b="1" dirty="0" smtClean="0">
                <a:solidFill>
                  <a:srgbClr val="FF0000"/>
                </a:solidFill>
              </a:rPr>
              <a:t> </a:t>
            </a:r>
            <a:endParaRPr kumimoji="0" lang="tr-TR" sz="2400" b="0" i="0" u="none" strike="noStrike" cap="none" normalizeH="0" baseline="0" dirty="0" smtClean="0">
              <a:ln>
                <a:noFill/>
              </a:ln>
              <a:effectLst/>
              <a:latin typeface="Arial" pitchFamily="34" charset="0"/>
              <a:ea typeface="Times New Roman" pitchFamily="18" charset="0"/>
              <a:cs typeface="Arial" pitchFamily="34" charset="0"/>
            </a:endParaRPr>
          </a:p>
        </p:txBody>
      </p:sp>
      <p:sp>
        <p:nvSpPr>
          <p:cNvPr id="5" name="4 Dikdörtgen"/>
          <p:cNvSpPr/>
          <p:nvPr/>
        </p:nvSpPr>
        <p:spPr>
          <a:xfrm>
            <a:off x="500034" y="3571876"/>
            <a:ext cx="5214974" cy="2062103"/>
          </a:xfrm>
          <a:prstGeom prst="rect">
            <a:avLst/>
          </a:prstGeom>
        </p:spPr>
        <p:txBody>
          <a:bodyPr wrap="square">
            <a:spAutoFit/>
          </a:bodyPr>
          <a:lstStyle/>
          <a:p>
            <a:r>
              <a:rPr lang="tr-TR" sz="3200" b="1" dirty="0" smtClean="0">
                <a:solidFill>
                  <a:srgbClr val="FF0000"/>
                </a:solidFill>
                <a:latin typeface="Calibri" pitchFamily="34" charset="0"/>
                <a:cs typeface="Calibri" pitchFamily="34" charset="0"/>
              </a:rPr>
              <a:t>Bu kurala uymayan eğitim kurumları para cezaları yaptırımıyla karşı karşıya kalabilir.</a:t>
            </a:r>
            <a:endParaRPr lang="tr-TR" sz="3200" dirty="0">
              <a:latin typeface="Calibri" pitchFamily="34" charset="0"/>
              <a:cs typeface="Calibri" pitchFamily="34" charset="0"/>
            </a:endParaRPr>
          </a:p>
        </p:txBody>
      </p:sp>
      <p:pic>
        <p:nvPicPr>
          <p:cNvPr id="6" name="Picture 2" descr="http://www.haberler.com/haber-resimleri/449/kocasini-darbeden-kadina-para-cezasi-4675449_7608_o.jpg"/>
          <p:cNvPicPr>
            <a:picLocks noChangeAspect="1" noChangeArrowheads="1"/>
          </p:cNvPicPr>
          <p:nvPr/>
        </p:nvPicPr>
        <p:blipFill>
          <a:blip r:embed="rId2"/>
          <a:srcRect/>
          <a:stretch>
            <a:fillRect/>
          </a:stretch>
        </p:blipFill>
        <p:spPr bwMode="auto">
          <a:xfrm>
            <a:off x="5429256" y="3214686"/>
            <a:ext cx="3714744" cy="3643314"/>
          </a:xfrm>
          <a:prstGeom prst="rect">
            <a:avLst/>
          </a:prstGeom>
          <a:noFill/>
        </p:spPr>
      </p:pic>
      <p:sp>
        <p:nvSpPr>
          <p:cNvPr id="7" name="Rectangle 1"/>
          <p:cNvSpPr>
            <a:spLocks noChangeArrowheads="1"/>
          </p:cNvSpPr>
          <p:nvPr/>
        </p:nvSpPr>
        <p:spPr bwMode="auto">
          <a:xfrm>
            <a:off x="142844" y="857232"/>
            <a:ext cx="871543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tr-TR" sz="3200" b="1" i="0" u="none" strike="noStrike" cap="none" normalizeH="0" baseline="0" dirty="0" smtClean="0">
                <a:ln>
                  <a:noFill/>
                </a:ln>
                <a:effectLst/>
                <a:latin typeface="Arial" pitchFamily="34" charset="0"/>
                <a:ea typeface="Times New Roman" pitchFamily="18" charset="0"/>
                <a:cs typeface="Arial" pitchFamily="34" charset="0"/>
              </a:rPr>
              <a:t>   </a:t>
            </a: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Calibri" pitchFamily="34" charset="0"/>
              </a:rPr>
              <a:t>Risk değerlendirmesi zorunlu mu?</a:t>
            </a:r>
            <a:endParaRPr kumimoji="0" lang="tr-TR" sz="3200" b="0" i="0" u="none" strike="noStrike" cap="none" normalizeH="0" baseline="0" dirty="0" smtClean="0">
              <a:ln>
                <a:noFill/>
              </a:ln>
              <a:solidFill>
                <a:srgbClr val="FF0000"/>
              </a:solidFill>
              <a:effectLst/>
              <a:latin typeface="Calibri" pitchFamily="34" charset="0"/>
              <a:ea typeface="Times New Roman" pitchFamily="18" charset="0"/>
              <a:cs typeface="Calibri"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eniş Ekran Sunu">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2575</TotalTime>
  <Words>5012</Words>
  <Application>Microsoft Office PowerPoint</Application>
  <PresentationFormat>Ekran Gösterisi (4:3)</PresentationFormat>
  <Paragraphs>1237</Paragraphs>
  <Slides>80</Slides>
  <Notes>16</Notes>
  <HiddenSlides>0</HiddenSlides>
  <MMClips>0</MMClips>
  <ScaleCrop>false</ScaleCrop>
  <HeadingPairs>
    <vt:vector size="6" baseType="variant">
      <vt:variant>
        <vt:lpstr>Kullanılan Yazı Tipleri</vt:lpstr>
      </vt:variant>
      <vt:variant>
        <vt:i4>14</vt:i4>
      </vt:variant>
      <vt:variant>
        <vt:lpstr>Tema</vt:lpstr>
      </vt:variant>
      <vt:variant>
        <vt:i4>1</vt:i4>
      </vt:variant>
      <vt:variant>
        <vt:lpstr>Slayt Başlıkları</vt:lpstr>
      </vt:variant>
      <vt:variant>
        <vt:i4>80</vt:i4>
      </vt:variant>
    </vt:vector>
  </HeadingPairs>
  <TitlesOfParts>
    <vt:vector size="95" baseType="lpstr">
      <vt:lpstr>MS PGothic</vt:lpstr>
      <vt:lpstr>MS PGothic</vt:lpstr>
      <vt:lpstr>Arial</vt:lpstr>
      <vt:lpstr>Arial Tur</vt:lpstr>
      <vt:lpstr>AvantGarde Bk BT</vt:lpstr>
      <vt:lpstr>Book Antiqua</vt:lpstr>
      <vt:lpstr>Calibri</vt:lpstr>
      <vt:lpstr>Cambria Math</vt:lpstr>
      <vt:lpstr>Symbol</vt:lpstr>
      <vt:lpstr>Tahoma</vt:lpstr>
      <vt:lpstr>Times New Roman</vt:lpstr>
      <vt:lpstr>Tw Cen MT</vt:lpstr>
      <vt:lpstr>Wingdings</vt:lpstr>
      <vt:lpstr>Wingdings 2</vt:lpstr>
      <vt:lpstr>Geniş Ekran Sunu</vt:lpstr>
      <vt:lpstr>  İŞ SAĞLIĞI VE GÜVENLİĞİNDE RİSK YÖNETİMİ VE DEĞERLENDİRMESİ  Hazırlayan ŞEVKET GÖZÜDOK İş güvenliği uzmanı</vt:lpstr>
      <vt:lpstr>İçerik</vt:lpstr>
      <vt:lpstr>1. Temel Kavramlar ve Tanımlar</vt:lpstr>
      <vt:lpstr>PowerPoint Sunusu</vt:lpstr>
      <vt:lpstr>PowerPoint Sunusu</vt:lpstr>
      <vt:lpstr>PowerPoint Sunusu</vt:lpstr>
      <vt:lpstr>PowerPoint Sunusu</vt:lpstr>
      <vt:lpstr>PowerPoint Sunusu</vt:lpstr>
      <vt:lpstr>PowerPoint Sunusu</vt:lpstr>
      <vt:lpstr>Risk değerlendirmesi yapmamanın  ne kadar cezası var?</vt:lpstr>
      <vt:lpstr>İlgili Mevzuat</vt:lpstr>
      <vt:lpstr>İlgili Mevzuat</vt:lpstr>
      <vt:lpstr>İlgili Mevzuat</vt:lpstr>
      <vt:lpstr>İlgili Mevzuat</vt:lpstr>
      <vt:lpstr>İlgili Mevzuat</vt:lpstr>
      <vt:lpstr>İlgili Mevzuat</vt:lpstr>
      <vt:lpstr>İlgili Mevzuat</vt:lpstr>
      <vt:lpstr>İlgili Mevzuat</vt:lpstr>
      <vt:lpstr>İlgili Mevzuat</vt:lpstr>
      <vt:lpstr>İlgili Mevzuat</vt:lpstr>
      <vt:lpstr>Risk Kontrol Yöntemleri</vt:lpstr>
      <vt:lpstr> Risklerden Korunma Yöntemleri</vt:lpstr>
      <vt:lpstr>PowerPoint Sunusu</vt:lpstr>
      <vt:lpstr>PowerPoint Sunusu</vt:lpstr>
      <vt:lpstr>PowerPoint Sunusu</vt:lpstr>
      <vt:lpstr>PowerPoint Sunusu</vt:lpstr>
      <vt:lpstr>2. ADIM: Risk değerlendirme Ekiplerinin Eğitimi</vt:lpstr>
      <vt:lpstr>Risk Değerlendirme Adımları – 2.Adım</vt:lpstr>
      <vt:lpstr>PowerPoint Sunusu</vt:lpstr>
      <vt:lpstr>PowerPoint Sunusu</vt:lpstr>
      <vt:lpstr>PowerPoint Sunusu</vt:lpstr>
      <vt:lpstr>5.ADIM: Risk Değerlendirme ekiplerinin Ön Hazırlık yapması</vt:lpstr>
      <vt:lpstr>PowerPoint Sunusu</vt:lpstr>
      <vt:lpstr>PowerPoint Sunusu</vt:lpstr>
      <vt:lpstr>PowerPoint Sunusu</vt:lpstr>
      <vt:lpstr>PowerPoint Sunusu</vt:lpstr>
      <vt:lpstr>PowerPoint Sunusu</vt:lpstr>
      <vt:lpstr>PowerPoint Sunusu</vt:lpstr>
      <vt:lpstr>              Tehlike Kaynakları</vt:lpstr>
      <vt:lpstr>  2. Kimyasal Tehlikeler: </vt:lpstr>
      <vt:lpstr> 3. Elektrikle Çalışma İle Meydana Gelen Tehlikeler: </vt:lpstr>
      <vt:lpstr>           4. Mekanik Tehlikeler: </vt:lpstr>
      <vt:lpstr>PowerPoint Sunusu</vt:lpstr>
      <vt:lpstr>PowerPoint Sunusu</vt:lpstr>
      <vt:lpstr>PowerPoint Sunusu</vt:lpstr>
      <vt:lpstr>PowerPoint Sunusu</vt:lpstr>
      <vt:lpstr> 5-İşyeri Ortamından Kaynaklanan Tehlikeler: </vt:lpstr>
      <vt:lpstr>Risklerin Tespiti</vt:lpstr>
      <vt:lpstr>Risklerin Tespiti</vt:lpstr>
      <vt:lpstr>Risklerin Tespiti</vt:lpstr>
      <vt:lpstr>Risklerin Tespiti</vt:lpstr>
      <vt:lpstr>Tehlike Kaynakları ve Oluşturdukları Riskler</vt:lpstr>
      <vt:lpstr>Tehlike Kaynakları ve Oluşturdukları Riskler</vt:lpstr>
      <vt:lpstr>PowerPoint Sunusu</vt:lpstr>
      <vt:lpstr>PowerPoint Sunusu</vt:lpstr>
      <vt:lpstr>PowerPoint Sunusu</vt:lpstr>
      <vt:lpstr>PowerPoint Sunusu</vt:lpstr>
      <vt:lpstr>PowerPoint Sunusu</vt:lpstr>
      <vt:lpstr>RİSK DEĞERLENDİRİLMESİ</vt:lpstr>
      <vt:lpstr>RİSK DEĞERLENDİRİLMESİ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Kazasız günler dilekleriyle………..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 SAĞLIĞI VE GÜVENLİĞİNDE RİSK YÖNETİMİ VE DEĞERLENDİRMESİ</dc:title>
  <dc:creator>laptop</dc:creator>
  <cp:lastModifiedBy>SevketGOZUDOK</cp:lastModifiedBy>
  <cp:revision>151</cp:revision>
  <dcterms:created xsi:type="dcterms:W3CDTF">2014-10-25T08:44:49Z</dcterms:created>
  <dcterms:modified xsi:type="dcterms:W3CDTF">2018-03-01T06:10:08Z</dcterms:modified>
</cp:coreProperties>
</file>