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92" r:id="rId6"/>
    <p:sldId id="294" r:id="rId7"/>
    <p:sldId id="295" r:id="rId8"/>
    <p:sldId id="300" r:id="rId9"/>
    <p:sldId id="302" r:id="rId10"/>
    <p:sldId id="303" r:id="rId11"/>
    <p:sldId id="304" r:id="rId12"/>
    <p:sldId id="289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7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80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9F04C2E-620B-4472-810F-61E6ACB5689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9800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53F044D-4890-4326-BFEB-EF97AA31096F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405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12D8448-C080-4FE7-85E6-E4631A626E08}" type="datetimeFigureOut">
              <a:rPr lang="tr-TR">
                <a:solidFill>
                  <a:srgbClr val="FFFFFF"/>
                </a:solidFill>
              </a:rPr>
              <a:pPr>
                <a:defRPr/>
              </a:pPr>
              <a:t>12.4.2018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5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FFFFFF"/>
              </a:solidFill>
            </a:endParaRPr>
          </a:p>
        </p:txBody>
      </p:sp>
      <p:sp>
        <p:nvSpPr>
          <p:cNvPr id="6" name="2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48A357F-81A8-4B93-AA11-F2AAE2EEA855}" type="slidenum">
              <a:rPr lang="tr-TR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12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8075FD-9B3D-452A-88A1-656AE250F4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51258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7" name="Veri Yer Tutucusu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  <a:prstGeom prst="rect">
            <a:avLst/>
          </a:prstGeom>
        </p:spPr>
        <p:txBody>
          <a:bodyPr>
            <a:noAutofit/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2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7EEA589-3AD4-423B-9301-9EFF7FA35F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477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7E76F50-424A-457B-BB87-D5C790129534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661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Veri Yer Tutucusu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8" name="Slayt Numarası Yer Tutucusu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F02F78-D6C4-47F7-B9E9-79FE330BB5CC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9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667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D09B7E-B9B2-466D-AF14-12D405B7396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4636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265EFA-0FD0-4B62-A09D-2FD41CC2013A}" type="slidenum">
              <a:rPr lang="tr-TR">
                <a:solidFill>
                  <a:srgbClr val="D1282E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D1282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3173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8BDDC56-2376-4834-9E19-AC297AE5E5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792742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Dikdörtgen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Dikdörtgen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Dikdörtgen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9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10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2800">
                <a:latin typeface="+mn-lt"/>
                <a:cs typeface="+mn-cs"/>
              </a:defRPr>
            </a:lvl1pPr>
          </a:lstStyle>
          <a:p>
            <a:pPr>
              <a:defRPr/>
            </a:pPr>
            <a:fld id="{51B5138E-5664-4CA0-A784-6DE795509B71}" type="slidenum">
              <a:rPr lang="tr-T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tr-TR">
              <a:solidFill>
                <a:srgbClr val="000000"/>
              </a:solidFill>
            </a:endParaRPr>
          </a:p>
        </p:txBody>
      </p:sp>
      <p:sp>
        <p:nvSpPr>
          <p:cNvPr id="11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4357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93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526DB0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989AA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/>
          </a:p>
        </p:txBody>
      </p:sp>
      <p:sp>
        <p:nvSpPr>
          <p:cNvPr id="4099" name="3 Dikdörtgen"/>
          <p:cNvSpPr>
            <a:spLocks noChangeArrowheads="1"/>
          </p:cNvSpPr>
          <p:nvPr/>
        </p:nvSpPr>
        <p:spPr bwMode="auto">
          <a:xfrm>
            <a:off x="2280002" y="181857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MİLLÎ EĞİTİM BAKANLIĞI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İşyeri Sağlık ve Güvenlik Birimi</a:t>
            </a:r>
            <a:endParaRPr lang="tr-TR" altLang="tr-TR" sz="2800" dirty="0"/>
          </a:p>
        </p:txBody>
      </p:sp>
      <p:sp>
        <p:nvSpPr>
          <p:cNvPr id="4100" name="Metin kutusu 7"/>
          <p:cNvSpPr txBox="1">
            <a:spLocks noChangeArrowheads="1"/>
          </p:cNvSpPr>
          <p:nvPr/>
        </p:nvSpPr>
        <p:spPr bwMode="auto">
          <a:xfrm>
            <a:off x="395288" y="1125538"/>
            <a:ext cx="8497887" cy="5570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8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PANSİYONLU OKUL DENETİMLERİ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 smtClean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 dirty="0" smtClean="0">
                <a:latin typeface="Times New Roman" panose="02020603050405020304" pitchFamily="18" charset="0"/>
                <a:cs typeface="Tahoma" panose="020B0604030504040204" pitchFamily="34" charset="0"/>
              </a:rPr>
              <a:t> 2018</a:t>
            </a:r>
            <a:endParaRPr lang="tr-TR" altLang="tr-TR" sz="2000" b="1" dirty="0">
              <a:latin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2029" y="5013176"/>
            <a:ext cx="4284403" cy="923330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tr-TR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Köksal KAPLAN</a:t>
            </a:r>
            <a:endParaRPr lang="tr-TR" altLang="tr-TR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tr-TR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Hakkari Yüksekova İlçe </a:t>
            </a:r>
            <a:r>
              <a:rPr lang="tr-TR" altLang="tr-TR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Sağlığı ve Güvenliği Birimi </a:t>
            </a:r>
            <a:r>
              <a:rPr lang="tr-TR" altLang="tr-TR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 </a:t>
            </a:r>
            <a:r>
              <a:rPr lang="tr-TR" altLang="tr-TR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Koordinatörü</a:t>
            </a:r>
            <a:endParaRPr lang="tr-TR" altLang="tr-TR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96" y="459601"/>
            <a:ext cx="1895740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530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323850" y="1125538"/>
            <a:ext cx="8569325" cy="5256212"/>
          </a:xfrm>
          <a:prstGeom prst="roundRect">
            <a:avLst>
              <a:gd name="adj" fmla="val 517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Resim 2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1196975"/>
            <a:ext cx="3558902" cy="5098514"/>
          </a:xfrm>
          <a:prstGeom prst="rect">
            <a:avLst/>
          </a:prstGeom>
        </p:spPr>
      </p:pic>
      <p:sp>
        <p:nvSpPr>
          <p:cNvPr id="9" name="Metin kutusu 8"/>
          <p:cNvSpPr txBox="1"/>
          <p:nvPr/>
        </p:nvSpPr>
        <p:spPr>
          <a:xfrm>
            <a:off x="6186686" y="1196975"/>
            <a:ext cx="70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Ek-3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410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287189" y="1152654"/>
            <a:ext cx="8569325" cy="5256212"/>
          </a:xfrm>
          <a:prstGeom prst="roundRect">
            <a:avLst>
              <a:gd name="adj" fmla="val 517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619672" y="1700808"/>
            <a:ext cx="66967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SORU/CEVAP BÖLÜMÜ</a:t>
            </a:r>
            <a:endParaRPr lang="tr-TR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Ä°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8969" y="2974082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960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/>
          </a:p>
        </p:txBody>
      </p:sp>
      <p:sp>
        <p:nvSpPr>
          <p:cNvPr id="4099" name="3 Dikdörtgen"/>
          <p:cNvSpPr>
            <a:spLocks noChangeArrowheads="1"/>
          </p:cNvSpPr>
          <p:nvPr/>
        </p:nvSpPr>
        <p:spPr bwMode="auto">
          <a:xfrm>
            <a:off x="2280002" y="181857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MİLLÎ EĞİTİM BAKANLIĞI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 İşyeri Sağlık ve Güvenlik Birimi</a:t>
            </a:r>
            <a:endParaRPr lang="tr-TR" altLang="tr-TR" sz="2800" dirty="0"/>
          </a:p>
        </p:txBody>
      </p:sp>
      <p:sp>
        <p:nvSpPr>
          <p:cNvPr id="4100" name="Metin kutusu 7"/>
          <p:cNvSpPr txBox="1">
            <a:spLocks noChangeArrowheads="1"/>
          </p:cNvSpPr>
          <p:nvPr/>
        </p:nvSpPr>
        <p:spPr bwMode="auto">
          <a:xfrm>
            <a:off x="395288" y="1125538"/>
            <a:ext cx="8497887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8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28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40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TEŞEKKÜR EDERİM</a:t>
            </a:r>
            <a:endParaRPr lang="tr-TR" altLang="tr-TR" sz="4000" b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4000" b="1" dirty="0">
              <a:solidFill>
                <a:srgbClr val="FF0000"/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96" y="459601"/>
            <a:ext cx="1895740" cy="1905266"/>
          </a:xfrm>
          <a:prstGeom prst="rect">
            <a:avLst/>
          </a:prstGeom>
        </p:spPr>
      </p:pic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502029" y="5013176"/>
            <a:ext cx="4284403" cy="923330"/>
          </a:xfrm>
          <a:prstGeom prst="rect">
            <a:avLst/>
          </a:prstGeom>
          <a:noFill/>
          <a:ln>
            <a:noFill/>
            <a:headEnd/>
            <a:tailEnd/>
          </a:ln>
          <a:ex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tr-TR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Köksal KAPLAN</a:t>
            </a:r>
            <a:endParaRPr lang="tr-TR" altLang="tr-TR" b="1" kern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tr-TR" b="1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Hakkari Yüksekova  İlçe </a:t>
            </a:r>
            <a:r>
              <a:rPr lang="tr-TR" altLang="tr-TR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 Sağlığı ve Güvenliği </a:t>
            </a:r>
            <a:r>
              <a:rPr lang="tr-TR" altLang="tr-TR" b="1" kern="0">
                <a:latin typeface="Times New Roman" panose="02020603050405020304" pitchFamily="18" charset="0"/>
                <a:cs typeface="Times New Roman" panose="02020603050405020304" pitchFamily="18" charset="0"/>
              </a:rPr>
              <a:t>Birimi </a:t>
            </a:r>
            <a:r>
              <a:rPr lang="tr-TR" altLang="tr-TR" b="1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İlçe </a:t>
            </a:r>
            <a:r>
              <a:rPr lang="tr-TR" altLang="tr-TR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Koordinatörü</a:t>
            </a:r>
          </a:p>
        </p:txBody>
      </p:sp>
    </p:spTree>
    <p:extLst>
      <p:ext uri="{BB962C8B-B14F-4D97-AF65-F5344CB8AC3E}">
        <p14:creationId xmlns:p14="http://schemas.microsoft.com/office/powerpoint/2010/main" val="4032899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Merkez 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2" name="Grup 1"/>
          <p:cNvGrpSpPr/>
          <p:nvPr/>
        </p:nvGrpSpPr>
        <p:grpSpPr>
          <a:xfrm>
            <a:off x="323850" y="1091016"/>
            <a:ext cx="8569325" cy="5337696"/>
            <a:chOff x="323850" y="1091016"/>
            <a:chExt cx="8569325" cy="5290734"/>
          </a:xfrm>
        </p:grpSpPr>
        <p:sp>
          <p:nvSpPr>
            <p:cNvPr id="6" name="AutoShape 21"/>
            <p:cNvSpPr>
              <a:spLocks noChangeArrowheads="1"/>
            </p:cNvSpPr>
            <p:nvPr/>
          </p:nvSpPr>
          <p:spPr bwMode="gray">
            <a:xfrm>
              <a:off x="323850" y="1125538"/>
              <a:ext cx="8569325" cy="5256212"/>
            </a:xfrm>
            <a:prstGeom prst="roundRect">
              <a:avLst>
                <a:gd name="adj" fmla="val 4658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just">
                <a:tabLst>
                  <a:tab pos="746125" algn="l"/>
                </a:tabLst>
                <a:defRPr/>
              </a:pPr>
              <a:endPara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tabLst>
                  <a:tab pos="746125" algn="l"/>
                </a:tabLst>
                <a:defRPr/>
              </a:pPr>
              <a:endPara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tabLst>
                  <a:tab pos="746125" algn="l"/>
                </a:tabLst>
                <a:defRPr/>
              </a:pPr>
              <a:endPara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tabLst>
                  <a:tab pos="746125" algn="l"/>
                </a:tabLst>
                <a:defRPr/>
              </a:pPr>
              <a:endPara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tabLst>
                  <a:tab pos="746125" algn="l"/>
                </a:tabLst>
                <a:defRPr/>
              </a:pPr>
              <a:endPara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tabLst>
                  <a:tab pos="746125" algn="l"/>
                </a:tabLst>
                <a:defRPr/>
              </a:pPr>
              <a:endPara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tabLst>
                  <a:tab pos="746125" algn="l"/>
                </a:tabLst>
                <a:defRPr/>
              </a:pPr>
              <a:endParaRPr lang="tr-TR" sz="23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just">
                <a:tabLst>
                  <a:tab pos="746125" algn="l"/>
                </a:tabLst>
                <a:defRPr/>
              </a:pPr>
              <a:r>
                <a:rPr lang="tr-TR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tr-TR" sz="23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</a:br>
              <a:endPara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7 Metin kutusu">
              <a:hlinkClick r:id="rId2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81677" y="1091016"/>
              <a:ext cx="8208962" cy="52629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461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tr-TR" altLang="tr-TR" sz="2400" b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PANSİYONLU OKUL DENETİMLERİ</a:t>
              </a:r>
            </a:p>
            <a:p>
              <a:pPr algn="ctr"/>
              <a:r>
                <a:rPr lang="tr-TR" altLang="tr-TR" sz="2400" kern="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</a:p>
            <a:p>
              <a:pPr algn="just"/>
              <a:r>
                <a:rPr lang="tr-TR" altLang="tr-TR" sz="2400" kern="0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Bakanlığımız </a:t>
              </a:r>
              <a:r>
                <a:rPr lang="tr-TR" altLang="tr-TR" sz="2200" kern="0" dirty="0">
                  <a:latin typeface="Times New Roman" pitchFamily="18" charset="0"/>
                  <a:cs typeface="Times New Roman" pitchFamily="18" charset="0"/>
                </a:rPr>
                <a:t>taşra teşkilatı ile okul ve kurumlarında hazırlanan denetleme programı 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çerçevesinde </a:t>
              </a:r>
              <a:r>
                <a:rPr lang="tr-TR" altLang="tr-TR" sz="2200" i="1" kern="0" dirty="0" smtClean="0">
                  <a:latin typeface="Times New Roman" pitchFamily="18" charset="0"/>
                  <a:cs typeface="Times New Roman" pitchFamily="18" charset="0"/>
                </a:rPr>
                <a:t>Bakanlığımız </a:t>
              </a:r>
              <a:r>
                <a:rPr lang="tr-TR" altLang="tr-TR" sz="2200" i="1" kern="0" dirty="0">
                  <a:latin typeface="Times New Roman" pitchFamily="18" charset="0"/>
                  <a:cs typeface="Times New Roman" pitchFamily="18" charset="0"/>
                </a:rPr>
                <a:t>Sivil Savunma, Seferberlik ve Koruyucu </a:t>
              </a:r>
              <a:r>
                <a:rPr lang="tr-TR" altLang="tr-TR" sz="2200" i="1" kern="0" dirty="0" smtClean="0">
                  <a:latin typeface="Times New Roman" pitchFamily="18" charset="0"/>
                  <a:cs typeface="Times New Roman" pitchFamily="18" charset="0"/>
                </a:rPr>
                <a:t>Güvenlik Hizmetleri </a:t>
              </a:r>
              <a:r>
                <a:rPr lang="tr-TR" altLang="tr-TR" sz="2200" i="1" kern="0" dirty="0">
                  <a:latin typeface="Times New Roman" pitchFamily="18" charset="0"/>
                  <a:cs typeface="Times New Roman" pitchFamily="18" charset="0"/>
                </a:rPr>
                <a:t>Denetim ve Performans </a:t>
              </a:r>
              <a:r>
                <a:rPr lang="tr-TR" altLang="tr-TR" sz="2200" i="1" kern="0" dirty="0" smtClean="0">
                  <a:latin typeface="Times New Roman" pitchFamily="18" charset="0"/>
                  <a:cs typeface="Times New Roman" pitchFamily="18" charset="0"/>
                </a:rPr>
                <a:t>Rehberine</a:t>
              </a:r>
              <a:r>
                <a:rPr lang="tr-TR" altLang="tr-TR" sz="2200" i="1" kern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tr-TR" altLang="tr-TR" sz="2200" kern="0" dirty="0">
                  <a:latin typeface="Times New Roman" pitchFamily="18" charset="0"/>
                  <a:cs typeface="Times New Roman" pitchFamily="18" charset="0"/>
                </a:rPr>
                <a:t>uygun olarak, MEBBİS İSGB modülü "</a:t>
              </a:r>
              <a:r>
                <a:rPr lang="tr-TR" altLang="tr-TR" sz="2200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Denetim Uygulamaları</a:t>
              </a:r>
              <a:r>
                <a:rPr lang="tr-TR" altLang="tr-TR" sz="2200" kern="0" dirty="0">
                  <a:latin typeface="Times New Roman" pitchFamily="18" charset="0"/>
                  <a:cs typeface="Times New Roman" pitchFamily="18" charset="0"/>
                </a:rPr>
                <a:t>" bölümünden elektronik ortamda kayıt tutularak denetim ve rehberlik faaliyeti yürütülmektedir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pPr algn="just"/>
              <a:endParaRPr lang="tr-TR" altLang="tr-TR" sz="2200" kern="0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tr-TR" altLang="tr-TR" sz="2200" kern="0" dirty="0">
                  <a:latin typeface="Times New Roman" pitchFamily="18" charset="0"/>
                  <a:cs typeface="Times New Roman" pitchFamily="18" charset="0"/>
                </a:rPr>
                <a:t>	Bakanlığımıza bağlı pansiyonlu okulların </a:t>
              </a:r>
              <a:r>
                <a:rPr lang="tr-TR" altLang="tr-TR" sz="2200" b="1" i="1" kern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Pansiyonlu </a:t>
              </a:r>
              <a:r>
                <a:rPr lang="tr-TR" altLang="tr-TR" sz="2200" b="1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Okul Denetim </a:t>
              </a:r>
              <a:r>
                <a:rPr lang="tr-TR" altLang="tr-TR" sz="2200" b="1" i="1" kern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Kriterleri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’ne göre İş </a:t>
              </a:r>
              <a:r>
                <a:rPr lang="tr-TR" altLang="tr-TR" sz="2200" kern="0" dirty="0">
                  <a:latin typeface="Times New Roman" pitchFamily="18" charset="0"/>
                  <a:cs typeface="Times New Roman" pitchFamily="18" charset="0"/>
                </a:rPr>
                <a:t>Sağlığı ve 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Güvenliği ile </a:t>
              </a:r>
              <a:r>
                <a:rPr lang="tr-TR" altLang="tr-TR" sz="2200" kern="0" dirty="0">
                  <a:latin typeface="Times New Roman" pitchFamily="18" charset="0"/>
                  <a:cs typeface="Times New Roman" pitchFamily="18" charset="0"/>
                </a:rPr>
                <a:t>Sivil Savunma ve Koruyucu Güvenlik hizmetlerinin; il/ilçe işveren/işveren vekillerinin  yönetiminde teknik bilgi ve yeterliliğe sahip uzmanlarca denetlenmesi 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için </a:t>
              </a:r>
              <a:r>
                <a:rPr lang="tr-TR" altLang="tr-TR" sz="2200" kern="0" dirty="0">
                  <a:latin typeface="Times New Roman" pitchFamily="18" charset="0"/>
                  <a:cs typeface="Times New Roman" pitchFamily="18" charset="0"/>
                </a:rPr>
                <a:t>yapılacak iş ve işlemler; 23.02.2018 tarihinde yayımlanan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tr-TR" altLang="tr-TR" sz="2200" b="1" i="1" kern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2018/8 sayılı Pansiyonlu </a:t>
              </a:r>
              <a:r>
                <a:rPr lang="tr-TR" altLang="tr-TR" sz="2200" b="1" i="1" kern="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Okul </a:t>
              </a:r>
              <a:r>
                <a:rPr lang="tr-TR" altLang="tr-TR" sz="2200" b="1" i="1" kern="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Denetimleri Genelgesi</a:t>
              </a:r>
              <a:r>
                <a:rPr lang="tr-TR" altLang="tr-TR" sz="2200" kern="0" dirty="0" smtClean="0">
                  <a:latin typeface="Times New Roman" pitchFamily="18" charset="0"/>
                  <a:cs typeface="Times New Roman" pitchFamily="18" charset="0"/>
                </a:rPr>
                <a:t>’nde belirtilmektedir.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351468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gray">
          <a:xfrm>
            <a:off x="323056" y="1172500"/>
            <a:ext cx="8569325" cy="5256212"/>
          </a:xfrm>
          <a:prstGeom prst="roundRect">
            <a:avLst>
              <a:gd name="adj" fmla="val 5436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/>
            <a:endParaRPr lang="tr-TR" altLang="tr-TR" sz="2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altLang="tr-TR" sz="2000" b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altLang="tr-TR" sz="2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altLang="tr-TR" sz="2000" b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altLang="tr-TR" sz="2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altLang="tr-TR" sz="2000" b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23528" y="64287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/>
          <a:srcRect b="4174"/>
          <a:stretch/>
        </p:blipFill>
        <p:spPr>
          <a:xfrm>
            <a:off x="1187450" y="1299114"/>
            <a:ext cx="7092280" cy="4794182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864775"/>
            <a:ext cx="5688632" cy="157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77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gray">
          <a:xfrm>
            <a:off x="323850" y="1125538"/>
            <a:ext cx="8569325" cy="5256212"/>
          </a:xfrm>
          <a:prstGeom prst="roundRect">
            <a:avLst>
              <a:gd name="adj" fmla="val 517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 Metin kutusu"/>
          <p:cNvSpPr txBox="1">
            <a:spLocks noChangeArrowheads="1"/>
          </p:cNvSpPr>
          <p:nvPr/>
        </p:nvSpPr>
        <p:spPr bwMode="auto">
          <a:xfrm>
            <a:off x="406720" y="1461354"/>
            <a:ext cx="846137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tr-TR" altLang="tr-TR" sz="24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2018/8 Sayılı Genelge doğrultusunda;</a:t>
            </a:r>
          </a:p>
          <a:p>
            <a:endParaRPr lang="tr-TR" altLang="tr-TR" sz="2400" b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altLang="tr-TR" sz="2400" b="1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Denetim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heyetinin, </a:t>
            </a:r>
            <a:r>
              <a:rPr lang="tr-TR" altLang="tr-TR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işveren </a:t>
            </a:r>
            <a:r>
              <a:rPr lang="tr-TR" altLang="tr-TR" sz="2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vekili başkanlığında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altLang="tr-TR" sz="2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iş güvenliği uzmanı ile sivil savunma </a:t>
            </a:r>
            <a:r>
              <a:rPr lang="tr-TR" altLang="tr-TR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uzmanı/</a:t>
            </a:r>
            <a:r>
              <a:rPr lang="tr-TR" altLang="tr-TR" sz="2400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amiri</a:t>
            </a:r>
            <a:r>
              <a:rPr lang="tr-TR" altLang="tr-TR" sz="2400" kern="0" dirty="0" err="1" smtClean="0">
                <a:latin typeface="Times New Roman" pitchFamily="18" charset="0"/>
                <a:cs typeface="Times New Roman" pitchFamily="18" charset="0"/>
              </a:rPr>
              <a:t>’nin</a:t>
            </a:r>
            <a:r>
              <a:rPr lang="tr-TR" altLang="tr-TR" sz="24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katılımından </a:t>
            </a:r>
            <a:r>
              <a:rPr lang="tr-TR" altLang="tr-TR" sz="2400" b="1" kern="0" dirty="0">
                <a:latin typeface="Times New Roman" pitchFamily="18" charset="0"/>
                <a:cs typeface="Times New Roman" pitchFamily="18" charset="0"/>
              </a:rPr>
              <a:t>üç kişiden</a:t>
            </a:r>
            <a:r>
              <a:rPr lang="tr-TR" altLang="tr-TR" sz="2400" i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oluşturulması,  </a:t>
            </a:r>
            <a:endParaRPr lang="tr-TR" altLang="tr-TR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endParaRPr lang="tr-TR" altLang="tr-TR" sz="2400" kern="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- 2018 eğitim öğretim yılı pansiyonlu okul </a:t>
            </a: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denetimlerinin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Mart-Haziran ayı döneminde </a:t>
            </a: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yapılması,</a:t>
            </a:r>
          </a:p>
          <a:p>
            <a:pPr marL="457200" indent="-457200" algn="just">
              <a:buAutoNum type="alphaLcParenR"/>
            </a:pPr>
            <a:endParaRPr lang="tr-TR" altLang="tr-TR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lphaLcParenR"/>
            </a:pP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2018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- 2019 eğitim öğretim yılından itibaren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her yıl, yılda bir kez Eylül-Aralık ayı döneminde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yapılması,</a:t>
            </a:r>
            <a:endParaRPr lang="tr-TR" altLang="tr-TR" sz="2400" kern="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79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gray">
          <a:xfrm>
            <a:off x="323850" y="1125538"/>
            <a:ext cx="8569325" cy="5256212"/>
          </a:xfrm>
          <a:prstGeom prst="roundRect">
            <a:avLst>
              <a:gd name="adj" fmla="val 517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 Metin kutusu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460584" y="1357695"/>
            <a:ext cx="8294269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42913" indent="-442913" algn="just"/>
            <a:r>
              <a:rPr lang="tr-TR" altLang="tr-TR" sz="2300" kern="0" dirty="0" smtClean="0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) Denetim sonunda, denetim heyetince </a:t>
            </a:r>
            <a:r>
              <a:rPr lang="tr-TR" altLang="tr-TR" sz="23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Denetim </a:t>
            </a:r>
            <a:r>
              <a:rPr lang="tr-TR" altLang="tr-TR" sz="2300" b="1" kern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</a:t>
            </a:r>
            <a:r>
              <a:rPr lang="tr-TR" altLang="tr-TR" sz="2300" kern="0" dirty="0" err="1" smtClean="0">
                <a:latin typeface="Times New Roman" pitchFamily="18" charset="0"/>
                <a:cs typeface="Times New Roman" pitchFamily="18" charset="0"/>
              </a:rPr>
              <a:t>’nun</a:t>
            </a:r>
            <a:r>
              <a:rPr lang="tr-TR" altLang="tr-TR" sz="23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doldurularak taraflarca imza altına </a:t>
            </a:r>
            <a:r>
              <a:rPr lang="tr-TR" altLang="tr-TR" sz="2300" kern="0" dirty="0" smtClean="0">
                <a:latin typeface="Times New Roman" pitchFamily="18" charset="0"/>
                <a:cs typeface="Times New Roman" pitchFamily="18" charset="0"/>
              </a:rPr>
              <a:t>alınması,</a:t>
            </a:r>
          </a:p>
          <a:p>
            <a:pPr algn="just"/>
            <a:endParaRPr lang="tr-TR" altLang="tr-TR" sz="23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tr-TR" altLang="tr-TR" sz="2300" kern="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) İmzalanan formun bir nüshasının </a:t>
            </a:r>
            <a:r>
              <a:rPr lang="tr-TR" altLang="tr-TR" sz="23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okul müdürlüğünde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, bir nüshasının </a:t>
            </a:r>
            <a:r>
              <a:rPr lang="tr-TR" altLang="tr-TR" sz="23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Bakanlığımız ilgili Genel Müdürlüğü ve Destek Hizmetleri Genel Müdürlüğü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'ne</a:t>
            </a:r>
            <a:r>
              <a:rPr lang="tr-TR" altLang="tr-TR" sz="23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gönderilmesi, bir nüshasının da </a:t>
            </a:r>
            <a:r>
              <a:rPr lang="tr-TR" altLang="tr-TR" sz="23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İl İşyeri Sağlık ve Güvenlik Biriminde 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muhafaza edilecek şekilde tanzim </a:t>
            </a:r>
            <a:r>
              <a:rPr lang="tr-TR" altLang="tr-TR" sz="2300" kern="0" dirty="0" smtClean="0">
                <a:latin typeface="Times New Roman" pitchFamily="18" charset="0"/>
                <a:cs typeface="Times New Roman" pitchFamily="18" charset="0"/>
              </a:rPr>
              <a:t>edilmesi,</a:t>
            </a:r>
          </a:p>
          <a:p>
            <a:pPr marL="442913" indent="-442913" algn="just"/>
            <a:endParaRPr lang="tr-TR" altLang="tr-TR" sz="23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442913" indent="-442913" algn="just"/>
            <a:r>
              <a:rPr lang="tr-TR" altLang="tr-TR" sz="2300" kern="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) Denetim Heyetince tespit edilen, ortaya çıkması muhtemel risklerden  ciddi ve yakın bir tehlike arz eden durumlar için Düzeltici ve Önleyici Faaliyet (DÖF) açılarak, </a:t>
            </a:r>
            <a:r>
              <a:rPr lang="tr-TR" altLang="tr-TR" sz="2300" b="1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Düzeltici </a:t>
            </a:r>
            <a:r>
              <a:rPr lang="tr-TR" altLang="tr-TR" sz="2300" b="1" i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 Önleyici Faaliyet (DÖF) </a:t>
            </a:r>
            <a:r>
              <a:rPr lang="tr-TR" altLang="tr-TR" sz="2300" b="1" i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Formu</a:t>
            </a:r>
            <a:r>
              <a:rPr lang="tr-TR" altLang="tr-TR" sz="23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300" kern="0" dirty="0">
                <a:latin typeface="Times New Roman" pitchFamily="18" charset="0"/>
                <a:cs typeface="Times New Roman" pitchFamily="18" charset="0"/>
              </a:rPr>
              <a:t>doldurulması ve okul müdürlüğüne verilmesi,</a:t>
            </a:r>
          </a:p>
        </p:txBody>
      </p:sp>
    </p:spTree>
    <p:extLst>
      <p:ext uri="{BB962C8B-B14F-4D97-AF65-F5344CB8AC3E}">
        <p14:creationId xmlns:p14="http://schemas.microsoft.com/office/powerpoint/2010/main" val="2085358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gray">
          <a:xfrm>
            <a:off x="323850" y="1125538"/>
            <a:ext cx="8569325" cy="5256212"/>
          </a:xfrm>
          <a:prstGeom prst="roundRect">
            <a:avLst>
              <a:gd name="adj" fmla="val 517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 Metin kutusu"/>
          <p:cNvSpPr txBox="1">
            <a:spLocks noChangeArrowheads="1"/>
          </p:cNvSpPr>
          <p:nvPr/>
        </p:nvSpPr>
        <p:spPr bwMode="auto">
          <a:xfrm>
            <a:off x="525881" y="1491486"/>
            <a:ext cx="8294269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71463" indent="-271463" algn="just"/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f) Denetim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heyetince açılan </a:t>
            </a:r>
            <a:r>
              <a:rPr lang="tr-TR" altLang="tr-TR" sz="2400" kern="0" dirty="0" err="1">
                <a:latin typeface="Times New Roman" pitchFamily="18" charset="0"/>
                <a:cs typeface="Times New Roman" pitchFamily="18" charset="0"/>
              </a:rPr>
              <a:t>DÖF'lerin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 okul müdürlüğüne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verilen süre içerisinde</a:t>
            </a:r>
            <a:r>
              <a:rPr lang="tr-TR" altLang="tr-TR" sz="2400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gerekli iyileştirmenin yapılarak,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İl </a:t>
            </a:r>
            <a:r>
              <a:rPr lang="tr-TR" altLang="tr-TR" sz="24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İSGB'ye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yazılı başvuruyla kapatılması,</a:t>
            </a:r>
            <a:r>
              <a:rPr lang="tr-TR" altLang="tr-TR" sz="2400" b="1" kern="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altLang="tr-TR" sz="2400" b="1" kern="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altLang="tr-TR" sz="2400" kern="0" dirty="0">
              <a:latin typeface="Times New Roman" pitchFamily="18" charset="0"/>
              <a:cs typeface="Times New Roman" pitchFamily="18" charset="0"/>
            </a:endParaRPr>
          </a:p>
          <a:p>
            <a:pPr marL="271463" indent="-271463" algn="just"/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g) Zamanında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kapatılmayan </a:t>
            </a:r>
            <a:r>
              <a:rPr lang="tr-TR" altLang="tr-TR" sz="2400" kern="0" dirty="0" err="1">
                <a:latin typeface="Times New Roman" pitchFamily="18" charset="0"/>
                <a:cs typeface="Times New Roman" pitchFamily="18" charset="0"/>
              </a:rPr>
              <a:t>DÖF'ler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 için İl Millî Eğitim Müdürlüğünün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takip denetimi başlatması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, ayrıca durumun okulun bağlı bulunduğu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Genel Müdürlük ile Merkez İşyeri Sağlık ve Güvenlik Birimine iletilmesi</a:t>
            </a:r>
            <a:r>
              <a:rPr lang="tr-TR" altLang="tr-TR" sz="24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271463" indent="-271463" algn="just"/>
            <a:endParaRPr lang="tr-TR" altLang="tr-TR" sz="2400" i="1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1463" indent="-271463" algn="just"/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h) Pansiyonlu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okul denetimine katılan heyette bulunan iş güvenliği </a:t>
            </a: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uzmanına,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zorunlu haller dışında üst üste aynı okul denetim heyetinde görev verilmemesi,</a:t>
            </a:r>
          </a:p>
        </p:txBody>
      </p:sp>
    </p:spTree>
    <p:extLst>
      <p:ext uri="{BB962C8B-B14F-4D97-AF65-F5344CB8AC3E}">
        <p14:creationId xmlns:p14="http://schemas.microsoft.com/office/powerpoint/2010/main" val="2637502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gray">
          <a:xfrm>
            <a:off x="323850" y="1125538"/>
            <a:ext cx="8569325" cy="5256212"/>
          </a:xfrm>
          <a:prstGeom prst="roundRect">
            <a:avLst>
              <a:gd name="adj" fmla="val 517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7 Metin kutusu"/>
          <p:cNvSpPr txBox="1">
            <a:spLocks noChangeArrowheads="1"/>
          </p:cNvSpPr>
          <p:nvPr/>
        </p:nvSpPr>
        <p:spPr bwMode="auto">
          <a:xfrm>
            <a:off x="460584" y="1676152"/>
            <a:ext cx="8294269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6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61950" indent="-361950" algn="just"/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ı) Denetim heyetince,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özellikle bir önceki yıl denetiminde ele alınan, eksik bulunan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DÖF açılan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hususlardan başlayarak denetim sürecinin yürütülmesi</a:t>
            </a: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61950" indent="-361950" algn="just"/>
            <a:endParaRPr lang="tr-TR" altLang="tr-TR" sz="2400" kern="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/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i) Denetim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süreçlerinin Bakanlığımızca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izleme ve değerlendirilmesinin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 Destek Hizmetleri Genel Müdürlüğü </a:t>
            </a:r>
            <a:r>
              <a:rPr lang="tr-TR" altLang="tr-TR" sz="24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İşyeri Sağlık ve Güvenlik Birimi Daire Başkanlığınca yapılması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, izleme ve değerlendirme sürecinde gerekli görülmesi </a:t>
            </a:r>
            <a:r>
              <a:rPr lang="tr-TR" altLang="tr-TR" sz="2400" kern="0" dirty="0" smtClean="0">
                <a:latin typeface="Times New Roman" pitchFamily="18" charset="0"/>
                <a:cs typeface="Times New Roman" pitchFamily="18" charset="0"/>
              </a:rPr>
              <a:t>durumlarında formunun </a:t>
            </a:r>
            <a:r>
              <a:rPr lang="tr-TR" altLang="tr-TR" sz="2400" kern="0" dirty="0">
                <a:latin typeface="Times New Roman" pitchFamily="18" charset="0"/>
                <a:cs typeface="Times New Roman" pitchFamily="18" charset="0"/>
              </a:rPr>
              <a:t>Genel Müdürlük onayı ile revize edilmesi,</a:t>
            </a:r>
          </a:p>
        </p:txBody>
      </p:sp>
    </p:spTree>
    <p:extLst>
      <p:ext uri="{BB962C8B-B14F-4D97-AF65-F5344CB8AC3E}">
        <p14:creationId xmlns:p14="http://schemas.microsoft.com/office/powerpoint/2010/main" val="31738884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Merkez 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gray">
          <a:xfrm>
            <a:off x="323850" y="1125538"/>
            <a:ext cx="8569325" cy="5256212"/>
          </a:xfrm>
          <a:prstGeom prst="roundRect">
            <a:avLst>
              <a:gd name="adj" fmla="val 4658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up 7"/>
          <p:cNvGrpSpPr/>
          <p:nvPr/>
        </p:nvGrpSpPr>
        <p:grpSpPr>
          <a:xfrm>
            <a:off x="467544" y="1362925"/>
            <a:ext cx="8225590" cy="4781437"/>
            <a:chOff x="582021" y="1362925"/>
            <a:chExt cx="8225590" cy="4781437"/>
          </a:xfrm>
        </p:grpSpPr>
        <p:pic>
          <p:nvPicPr>
            <p:cNvPr id="4" name="Resim 3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2021" y="1376833"/>
              <a:ext cx="3600400" cy="4668265"/>
            </a:xfrm>
            <a:prstGeom prst="rect">
              <a:avLst/>
            </a:prstGeom>
          </p:spPr>
        </p:pic>
        <p:pic>
          <p:nvPicPr>
            <p:cNvPr id="5" name="Resim 4">
              <a:hlinkClick r:id="" action="ppaction://hlinkshowjump?jump=previousslide"/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3821" y="1362925"/>
              <a:ext cx="4563790" cy="4781437"/>
            </a:xfrm>
            <a:prstGeom prst="rect">
              <a:avLst/>
            </a:prstGeom>
          </p:spPr>
        </p:pic>
      </p:grpSp>
      <p:sp>
        <p:nvSpPr>
          <p:cNvPr id="3" name="Metin kutusu 2"/>
          <p:cNvSpPr txBox="1"/>
          <p:nvPr/>
        </p:nvSpPr>
        <p:spPr>
          <a:xfrm>
            <a:off x="406867" y="1208772"/>
            <a:ext cx="707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Ek-1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35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8553450" y="6428712"/>
            <a:ext cx="533400" cy="381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ACF71C-C94B-4265-9361-7ACC18AC5045}" type="slidenum">
              <a:rPr lang="tr-TR" sz="1400" smtClean="0">
                <a:solidFill>
                  <a:srgbClr val="D128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tr-TR" dirty="0" smtClean="0">
              <a:solidFill>
                <a:srgbClr val="D1282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 txBox="1">
            <a:spLocks/>
          </p:cNvSpPr>
          <p:nvPr/>
        </p:nvSpPr>
        <p:spPr bwMode="auto">
          <a:xfrm>
            <a:off x="611188" y="1196975"/>
            <a:ext cx="7993062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tr-TR" altLang="tr-TR" sz="3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5364" name="3 Dikdörtgen"/>
          <p:cNvSpPr>
            <a:spLocks noChangeArrowheads="1"/>
          </p:cNvSpPr>
          <p:nvPr/>
        </p:nvSpPr>
        <p:spPr bwMode="auto">
          <a:xfrm>
            <a:off x="1187450" y="-26988"/>
            <a:ext cx="66976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MİLLİ EĞİTİM BAKANLIĞI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tr-TR" altLang="tr-T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Merkez</a:t>
            </a:r>
            <a:r>
              <a:rPr lang="tr-TR" alt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sz="28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İşyeri </a:t>
            </a:r>
            <a:r>
              <a:rPr lang="tr-TR" altLang="tr-TR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Sağlık ve Güvenlik Birimi</a:t>
            </a:r>
            <a:endParaRPr lang="tr-TR" altLang="tr-TR" sz="2800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6" name="AutoShape 21"/>
          <p:cNvSpPr>
            <a:spLocks noChangeArrowheads="1"/>
          </p:cNvSpPr>
          <p:nvPr/>
        </p:nvSpPr>
        <p:spPr bwMode="gray">
          <a:xfrm>
            <a:off x="323850" y="1125538"/>
            <a:ext cx="8569325" cy="5256212"/>
          </a:xfrm>
          <a:prstGeom prst="roundRect">
            <a:avLst>
              <a:gd name="adj" fmla="val 517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endParaRPr lang="tr-TR" sz="23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tabLst>
                <a:tab pos="746125" algn="l"/>
              </a:tabLst>
              <a:defRPr/>
            </a:pPr>
            <a: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3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tr-TR" sz="2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Resim 7">
            <a:hlinkClick r:id="rId2" action="ppaction://hlinksldjump"/>
            <a:hlinkHover r:id="" action="ppaction://noaction" highlightClick="1"/>
          </p:cNvPr>
          <p:cNvPicPr>
            <a:picLocks noChangeAspect="1"/>
          </p:cNvPicPr>
          <p:nvPr/>
        </p:nvPicPr>
        <p:blipFill rotWithShape="1">
          <a:blip r:embed="rId3"/>
          <a:srcRect t="8093"/>
          <a:stretch/>
        </p:blipFill>
        <p:spPr>
          <a:xfrm>
            <a:off x="1345154" y="1852284"/>
            <a:ext cx="6539959" cy="4502140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5154" y="1249232"/>
            <a:ext cx="6539959" cy="50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81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yan">
  <a:themeElements>
    <a:clrScheme name="Tem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e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ppt/theme/themeOverride2.xml><?xml version="1.0" encoding="utf-8"?>
<a:themeOverride xmlns:a="http://schemas.openxmlformats.org/drawingml/2006/main">
  <a:clrScheme name="Temel">
    <a:dk1>
      <a:srgbClr val="000000"/>
    </a:dk1>
    <a:lt1>
      <a:srgbClr val="FFFFFF"/>
    </a:lt1>
    <a:dk2>
      <a:srgbClr val="D1282E"/>
    </a:dk2>
    <a:lt2>
      <a:srgbClr val="C8C8B1"/>
    </a:lt2>
    <a:accent1>
      <a:srgbClr val="7A7A7A"/>
    </a:accent1>
    <a:accent2>
      <a:srgbClr val="F5C201"/>
    </a:accent2>
    <a:accent3>
      <a:srgbClr val="526DB0"/>
    </a:accent3>
    <a:accent4>
      <a:srgbClr val="989AAC"/>
    </a:accent4>
    <a:accent5>
      <a:srgbClr val="DC5924"/>
    </a:accent5>
    <a:accent6>
      <a:srgbClr val="B4B392"/>
    </a:accent6>
    <a:hlink>
      <a:srgbClr val="CC99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1766</TotalTime>
  <Words>443</Words>
  <Application>Microsoft Office PowerPoint</Application>
  <PresentationFormat>Ekran Gösterisi (4:3)</PresentationFormat>
  <Paragraphs>159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Tw Cen MT</vt:lpstr>
      <vt:lpstr>Wingdings</vt:lpstr>
      <vt:lpstr>Wingdings 2</vt:lpstr>
      <vt:lpstr>Medyan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Ozkan AVCI</dc:creator>
  <cp:lastModifiedBy>Köksal</cp:lastModifiedBy>
  <cp:revision>96</cp:revision>
  <dcterms:created xsi:type="dcterms:W3CDTF">2017-05-25T07:49:56Z</dcterms:created>
  <dcterms:modified xsi:type="dcterms:W3CDTF">2018-04-11T22:12:13Z</dcterms:modified>
</cp:coreProperties>
</file>