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  <p:sldMasterId id="2147483744" r:id="rId3"/>
  </p:sldMasterIdLst>
  <p:sldIdLst>
    <p:sldId id="256" r:id="rId4"/>
    <p:sldId id="257" r:id="rId5"/>
    <p:sldId id="260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8805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5493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6467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F3BA-8A2F-46F8-B9ED-7D86D4DA2FE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138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4371-8A14-4AF4-A0D0-D509EF5BDF7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21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418C-DD53-4CBF-86BD-B93CE59D1D9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767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5554-9943-4BFF-ABE5-5C5E377A11C3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804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14D1-C576-464C-BCD5-A8E783ED033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2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64E-7A40-433B-AC20-EF17FF98CBD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6112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FEE4-8DD6-4842-8930-FE540F741E74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5579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1301-95F5-44F5-882A-50DC6DCA7C9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11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67906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F022-0D0E-479C-8B46-A123E1115B8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1743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7BE3B-FC65-4DD9-816A-D7D201DFCC9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3769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A982-20A1-4BB4-B17D-2A6F43DE04CC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913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3" name="Group 131"/>
          <p:cNvGrpSpPr>
            <a:grpSpLocks/>
          </p:cNvGrpSpPr>
          <p:nvPr/>
        </p:nvGrpSpPr>
        <p:grpSpPr bwMode="auto">
          <a:xfrm flipH="1">
            <a:off x="12700" y="692150"/>
            <a:ext cx="9093200" cy="6165850"/>
            <a:chOff x="0" y="436"/>
            <a:chExt cx="5760" cy="3884"/>
          </a:xfrm>
        </p:grpSpPr>
        <p:sp>
          <p:nvSpPr>
            <p:cNvPr id="3204" name="Line 13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94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05" name="Line 13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347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06" name="Line 13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06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07" name="Line 13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340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08" name="Line 13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78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09" name="Line 13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16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0" name="Line 13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61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1" name="Line 13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065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2" name="Line 14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514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3" name="Line 14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0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4" name="Line 14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4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5" name="Line 14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19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6" name="Line 14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89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7" name="Line 14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58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8" name="Line 146"/>
            <p:cNvSpPr>
              <a:spLocks noChangeShapeType="1"/>
            </p:cNvSpPr>
            <p:nvPr userDrawn="1"/>
          </p:nvSpPr>
          <p:spPr bwMode="gray">
            <a:xfrm>
              <a:off x="1515" y="462"/>
              <a:ext cx="4245" cy="130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9" name="Line 14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0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0" name="Line 14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83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1" name="Line 14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61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2" name="Line 15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43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3" name="Line 15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4" name="Line 15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3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5" name="Line 153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6" name="Line 154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251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7" name="Line 155"/>
            <p:cNvSpPr>
              <a:spLocks noChangeShapeType="1"/>
            </p:cNvSpPr>
            <p:nvPr userDrawn="1"/>
          </p:nvSpPr>
          <p:spPr bwMode="gray">
            <a:xfrm flipH="1">
              <a:off x="0" y="462"/>
              <a:ext cx="1461" cy="346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8" name="Line 156"/>
            <p:cNvSpPr>
              <a:spLocks noChangeShapeType="1"/>
            </p:cNvSpPr>
            <p:nvPr userDrawn="1"/>
          </p:nvSpPr>
          <p:spPr bwMode="gray">
            <a:xfrm flipH="1">
              <a:off x="249" y="463"/>
              <a:ext cx="1215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9" name="Line 157"/>
            <p:cNvSpPr>
              <a:spLocks noChangeShapeType="1"/>
            </p:cNvSpPr>
            <p:nvPr userDrawn="1"/>
          </p:nvSpPr>
          <p:spPr bwMode="gray">
            <a:xfrm flipH="1">
              <a:off x="657" y="472"/>
              <a:ext cx="808" cy="384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30" name="Line 158"/>
            <p:cNvSpPr>
              <a:spLocks noChangeShapeType="1"/>
            </p:cNvSpPr>
            <p:nvPr userDrawn="1"/>
          </p:nvSpPr>
          <p:spPr bwMode="gray">
            <a:xfrm flipH="1">
              <a:off x="1066" y="463"/>
              <a:ext cx="404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31" name="Line 159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87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32" name="Line 160"/>
            <p:cNvSpPr>
              <a:spLocks noChangeShapeType="1"/>
            </p:cNvSpPr>
            <p:nvPr userDrawn="1"/>
          </p:nvSpPr>
          <p:spPr bwMode="gray">
            <a:xfrm flipH="1">
              <a:off x="0" y="466"/>
              <a:ext cx="1447" cy="132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33" name="Line 161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89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34" name="Line 162"/>
            <p:cNvSpPr>
              <a:spLocks noChangeShapeType="1"/>
            </p:cNvSpPr>
            <p:nvPr userDrawn="1"/>
          </p:nvSpPr>
          <p:spPr bwMode="gray">
            <a:xfrm flipH="1">
              <a:off x="0" y="471"/>
              <a:ext cx="1435" cy="50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35" name="Line 163"/>
            <p:cNvSpPr>
              <a:spLocks noChangeShapeType="1"/>
            </p:cNvSpPr>
            <p:nvPr userDrawn="1"/>
          </p:nvSpPr>
          <p:spPr bwMode="gray">
            <a:xfrm flipH="1">
              <a:off x="0" y="463"/>
              <a:ext cx="1464" cy="20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36" name="Line 164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2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grpSp>
          <p:nvGrpSpPr>
            <p:cNvPr id="3237" name="Group 165"/>
            <p:cNvGrpSpPr>
              <a:grpSpLocks/>
            </p:cNvGrpSpPr>
            <p:nvPr userDrawn="1"/>
          </p:nvGrpSpPr>
          <p:grpSpPr bwMode="auto">
            <a:xfrm>
              <a:off x="0" y="2063"/>
              <a:ext cx="5760" cy="1220"/>
              <a:chOff x="235" y="2750"/>
              <a:chExt cx="5241" cy="699"/>
            </a:xfrm>
          </p:grpSpPr>
          <p:sp>
            <p:nvSpPr>
              <p:cNvPr id="3238" name="Line 166"/>
              <p:cNvSpPr>
                <a:spLocks noChangeShapeType="1"/>
              </p:cNvSpPr>
              <p:nvPr/>
            </p:nvSpPr>
            <p:spPr bwMode="gray">
              <a:xfrm>
                <a:off x="235" y="3449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  <p:sp>
            <p:nvSpPr>
              <p:cNvPr id="3239" name="Line 167"/>
              <p:cNvSpPr>
                <a:spLocks noChangeShapeType="1"/>
              </p:cNvSpPr>
              <p:nvPr/>
            </p:nvSpPr>
            <p:spPr bwMode="gray">
              <a:xfrm>
                <a:off x="235" y="3191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  <p:sp>
            <p:nvSpPr>
              <p:cNvPr id="3240" name="Line 168"/>
              <p:cNvSpPr>
                <a:spLocks noChangeShapeType="1"/>
              </p:cNvSpPr>
              <p:nvPr/>
            </p:nvSpPr>
            <p:spPr bwMode="gray">
              <a:xfrm>
                <a:off x="235" y="2958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  <p:sp>
            <p:nvSpPr>
              <p:cNvPr id="3241" name="Line 169"/>
              <p:cNvSpPr>
                <a:spLocks noChangeShapeType="1"/>
              </p:cNvSpPr>
              <p:nvPr/>
            </p:nvSpPr>
            <p:spPr bwMode="gray">
              <a:xfrm>
                <a:off x="235" y="2750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</p:grpSp>
        <p:sp>
          <p:nvSpPr>
            <p:cNvPr id="3242" name="Line 170"/>
            <p:cNvSpPr>
              <a:spLocks noChangeShapeType="1"/>
            </p:cNvSpPr>
            <p:nvPr userDrawn="1"/>
          </p:nvSpPr>
          <p:spPr bwMode="gray">
            <a:xfrm>
              <a:off x="0" y="1753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43" name="Line 171"/>
            <p:cNvSpPr>
              <a:spLocks noChangeShapeType="1"/>
            </p:cNvSpPr>
            <p:nvPr userDrawn="1"/>
          </p:nvSpPr>
          <p:spPr bwMode="gray">
            <a:xfrm flipV="1">
              <a:off x="0" y="1455"/>
              <a:ext cx="576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44" name="Line 172"/>
            <p:cNvSpPr>
              <a:spLocks noChangeShapeType="1"/>
            </p:cNvSpPr>
            <p:nvPr userDrawn="1"/>
          </p:nvSpPr>
          <p:spPr bwMode="gray">
            <a:xfrm>
              <a:off x="0" y="1182"/>
              <a:ext cx="5760" cy="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45" name="Line 173"/>
            <p:cNvSpPr>
              <a:spLocks noChangeShapeType="1"/>
            </p:cNvSpPr>
            <p:nvPr userDrawn="1"/>
          </p:nvSpPr>
          <p:spPr bwMode="gray">
            <a:xfrm>
              <a:off x="0" y="965"/>
              <a:ext cx="573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46" name="Line 174"/>
            <p:cNvSpPr>
              <a:spLocks noChangeShapeType="1"/>
            </p:cNvSpPr>
            <p:nvPr userDrawn="1"/>
          </p:nvSpPr>
          <p:spPr bwMode="gray">
            <a:xfrm flipV="1">
              <a:off x="0" y="780"/>
              <a:ext cx="5760" cy="1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47" name="Line 175"/>
            <p:cNvSpPr>
              <a:spLocks noChangeShapeType="1"/>
            </p:cNvSpPr>
            <p:nvPr userDrawn="1"/>
          </p:nvSpPr>
          <p:spPr bwMode="gray">
            <a:xfrm>
              <a:off x="0" y="661"/>
              <a:ext cx="5760" cy="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48" name="Line 176"/>
            <p:cNvSpPr>
              <a:spLocks noChangeShapeType="1"/>
            </p:cNvSpPr>
            <p:nvPr userDrawn="1"/>
          </p:nvSpPr>
          <p:spPr bwMode="gray">
            <a:xfrm flipV="1">
              <a:off x="0" y="558"/>
              <a:ext cx="5760" cy="1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49" name="Line 177"/>
            <p:cNvSpPr>
              <a:spLocks noChangeShapeType="1"/>
            </p:cNvSpPr>
            <p:nvPr userDrawn="1"/>
          </p:nvSpPr>
          <p:spPr bwMode="gray">
            <a:xfrm>
              <a:off x="25" y="521"/>
              <a:ext cx="5735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50" name="Line 178"/>
            <p:cNvSpPr>
              <a:spLocks noChangeShapeType="1"/>
            </p:cNvSpPr>
            <p:nvPr userDrawn="1"/>
          </p:nvSpPr>
          <p:spPr bwMode="gray">
            <a:xfrm>
              <a:off x="0" y="482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457200" y="5334000"/>
            <a:ext cx="70866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ABA7472C-7D4D-4C77-8C54-DD1EDF484AD5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  <p:grpSp>
        <p:nvGrpSpPr>
          <p:cNvPr id="3251" name="Group 179"/>
          <p:cNvGrpSpPr>
            <a:grpSpLocks/>
          </p:cNvGrpSpPr>
          <p:nvPr/>
        </p:nvGrpSpPr>
        <p:grpSpPr bwMode="auto">
          <a:xfrm flipH="1">
            <a:off x="0" y="0"/>
            <a:ext cx="9144000" cy="2159000"/>
            <a:chOff x="-1" y="0"/>
            <a:chExt cx="5769" cy="1360"/>
          </a:xfrm>
        </p:grpSpPr>
        <p:sp>
          <p:nvSpPr>
            <p:cNvPr id="3252" name="Freeform 180"/>
            <p:cNvSpPr>
              <a:spLocks/>
            </p:cNvSpPr>
            <p:nvPr/>
          </p:nvSpPr>
          <p:spPr bwMode="gray">
            <a:xfrm>
              <a:off x="0" y="0"/>
              <a:ext cx="5768" cy="1360"/>
            </a:xfrm>
            <a:custGeom>
              <a:avLst/>
              <a:gdLst>
                <a:gd name="T0" fmla="*/ 0 w 5768"/>
                <a:gd name="T1" fmla="*/ 0 h 1360"/>
                <a:gd name="T2" fmla="*/ 0 w 5768"/>
                <a:gd name="T3" fmla="*/ 616 h 1360"/>
                <a:gd name="T4" fmla="*/ 1496 w 5768"/>
                <a:gd name="T5" fmla="*/ 460 h 1360"/>
                <a:gd name="T6" fmla="*/ 5768 w 5768"/>
                <a:gd name="T7" fmla="*/ 1360 h 1360"/>
                <a:gd name="T8" fmla="*/ 5768 w 5768"/>
                <a:gd name="T9" fmla="*/ 0 h 1360"/>
                <a:gd name="T10" fmla="*/ 0 w 5768"/>
                <a:gd name="T11" fmla="*/ 0 h 1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8" h="1360">
                  <a:moveTo>
                    <a:pt x="0" y="0"/>
                  </a:moveTo>
                  <a:lnTo>
                    <a:pt x="0" y="616"/>
                  </a:lnTo>
                  <a:cubicBezTo>
                    <a:pt x="72" y="608"/>
                    <a:pt x="264" y="510"/>
                    <a:pt x="1496" y="460"/>
                  </a:cubicBezTo>
                  <a:cubicBezTo>
                    <a:pt x="2728" y="411"/>
                    <a:pt x="4632" y="672"/>
                    <a:pt x="5768" y="1360"/>
                  </a:cubicBezTo>
                  <a:lnTo>
                    <a:pt x="5768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53" name="Freeform 181"/>
            <p:cNvSpPr>
              <a:spLocks/>
            </p:cNvSpPr>
            <p:nvPr/>
          </p:nvSpPr>
          <p:spPr bwMode="gray">
            <a:xfrm>
              <a:off x="-1" y="0"/>
              <a:ext cx="5761" cy="1104"/>
            </a:xfrm>
            <a:custGeom>
              <a:avLst/>
              <a:gdLst>
                <a:gd name="T0" fmla="*/ 0 w 5761"/>
                <a:gd name="T1" fmla="*/ 0 h 1104"/>
                <a:gd name="T2" fmla="*/ 0 w 5761"/>
                <a:gd name="T3" fmla="*/ 632 h 1104"/>
                <a:gd name="T4" fmla="*/ 1521 w 5761"/>
                <a:gd name="T5" fmla="*/ 448 h 1104"/>
                <a:gd name="T6" fmla="*/ 5761 w 5761"/>
                <a:gd name="T7" fmla="*/ 1104 h 1104"/>
                <a:gd name="T8" fmla="*/ 5760 w 5761"/>
                <a:gd name="T9" fmla="*/ 8 h 1104"/>
                <a:gd name="T10" fmla="*/ 0 w 5761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1" h="1104">
                  <a:moveTo>
                    <a:pt x="0" y="0"/>
                  </a:moveTo>
                  <a:lnTo>
                    <a:pt x="0" y="632"/>
                  </a:lnTo>
                  <a:cubicBezTo>
                    <a:pt x="72" y="625"/>
                    <a:pt x="401" y="504"/>
                    <a:pt x="1521" y="448"/>
                  </a:cubicBezTo>
                  <a:cubicBezTo>
                    <a:pt x="2641" y="392"/>
                    <a:pt x="4505" y="504"/>
                    <a:pt x="5761" y="1104"/>
                  </a:cubicBezTo>
                  <a:lnTo>
                    <a:pt x="5760" y="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</p:grpSp>
      <p:pic>
        <p:nvPicPr>
          <p:cNvPr id="3254" name="Picture 182" descr="figure07_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638800" y="3124200"/>
            <a:ext cx="2447925" cy="204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55" name="Picture 183" descr="figure07_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019925" y="4005263"/>
            <a:ext cx="2124075" cy="177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56" name="Picture 184" descr="figure07_o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227763" y="4868863"/>
            <a:ext cx="161925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58" name="Rectangle 186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457200" y="4191000"/>
            <a:ext cx="5410200" cy="1219200"/>
          </a:xfrm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1"/>
                    </a:gs>
                    <a:gs pos="50000">
                      <a:schemeClr val="hlink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</a:extLst>
        </p:spPr>
        <p:txBody>
          <a:bodyPr/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tr-TR" altLang="ko-KR" noProof="0" smtClean="0"/>
              <a:t>Asıl başlık stili için tıklatın</a:t>
            </a:r>
            <a:endParaRPr lang="en-US" altLang="ko-KR" noProof="0" smtClean="0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228600" y="304800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7322288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0DD6E-4B54-4750-A564-6E2B6FE54B18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6874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4FDB5-F4C4-4F20-BC47-3927DE049D10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2223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776288" y="1347788"/>
            <a:ext cx="3802062" cy="4914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730750" y="1347788"/>
            <a:ext cx="3803650" cy="4914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BBE73-935C-4321-9F0E-811DE326DE4F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207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68165-73F2-4FC5-9565-4CA5B44F1F88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8369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A8322-81F8-4C78-9E00-17389475B26A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515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90170-AB74-4EF2-AA9D-38B56EAD51F4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27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73849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4E094-1691-4334-8567-17247A4549EF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3643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3D058-4035-4B27-8D18-BEA0AE9A377B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2815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42234-DCAE-4164-9428-FAAA84BCF1C2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543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3238" y="209550"/>
            <a:ext cx="2024062" cy="60531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776288" y="209550"/>
            <a:ext cx="5924550" cy="60531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8FB6A-FC08-4E6C-A09F-18A8C57CBFEE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4044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85900" y="209550"/>
            <a:ext cx="7391400" cy="563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776288" y="1347788"/>
            <a:ext cx="7758112" cy="4914900"/>
          </a:xfrm>
        </p:spPr>
        <p:txBody>
          <a:bodyPr/>
          <a:lstStyle/>
          <a:p>
            <a:r>
              <a:rPr lang="tr-TR" smtClean="0"/>
              <a:t>Tablo eklemek için simgeyi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42937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42937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42937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1976B2C1-05C0-45BF-8B46-99CFEFD0DA74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11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8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5007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740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137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596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547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7 Resim" descr="powerpoint3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53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6E2A6-F87A-4E37-92DD-6C4D0499ADE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30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-12700" y="692150"/>
            <a:ext cx="9144000" cy="6165850"/>
            <a:chOff x="0" y="436"/>
            <a:chExt cx="5760" cy="3884"/>
          </a:xfrm>
        </p:grpSpPr>
        <p:sp>
          <p:nvSpPr>
            <p:cNvPr id="1040" name="Line 1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94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1" name="Line 1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347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2" name="Line 1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06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340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4" name="Line 2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78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5" name="Line 2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16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6" name="Line 2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61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7" name="Line 2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065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8" name="Line 2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514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9" name="Line 2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0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0" name="Line 2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4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1" name="Line 2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19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2" name="Line 2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89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3" name="Line 2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58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4" name="Line 30"/>
            <p:cNvSpPr>
              <a:spLocks noChangeShapeType="1"/>
            </p:cNvSpPr>
            <p:nvPr userDrawn="1"/>
          </p:nvSpPr>
          <p:spPr bwMode="gray">
            <a:xfrm>
              <a:off x="1515" y="462"/>
              <a:ext cx="4245" cy="130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5" name="Line 3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0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83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61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43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9" name="Line 3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0" name="Line 3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3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1" name="Line 37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251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gray">
            <a:xfrm flipH="1">
              <a:off x="0" y="462"/>
              <a:ext cx="1461" cy="346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gray">
            <a:xfrm flipH="1">
              <a:off x="249" y="463"/>
              <a:ext cx="1215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5" name="Line 41"/>
            <p:cNvSpPr>
              <a:spLocks noChangeShapeType="1"/>
            </p:cNvSpPr>
            <p:nvPr userDrawn="1"/>
          </p:nvSpPr>
          <p:spPr bwMode="gray">
            <a:xfrm flipH="1">
              <a:off x="657" y="472"/>
              <a:ext cx="808" cy="384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6" name="Line 42"/>
            <p:cNvSpPr>
              <a:spLocks noChangeShapeType="1"/>
            </p:cNvSpPr>
            <p:nvPr userDrawn="1"/>
          </p:nvSpPr>
          <p:spPr bwMode="gray">
            <a:xfrm flipH="1">
              <a:off x="1066" y="463"/>
              <a:ext cx="404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7" name="Line 43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87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gray">
            <a:xfrm flipH="1">
              <a:off x="0" y="466"/>
              <a:ext cx="1447" cy="132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89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gray">
            <a:xfrm flipH="1">
              <a:off x="0" y="471"/>
              <a:ext cx="1435" cy="50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71" name="Line 47"/>
            <p:cNvSpPr>
              <a:spLocks noChangeShapeType="1"/>
            </p:cNvSpPr>
            <p:nvPr userDrawn="1"/>
          </p:nvSpPr>
          <p:spPr bwMode="gray">
            <a:xfrm flipH="1">
              <a:off x="0" y="463"/>
              <a:ext cx="1464" cy="20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72" name="Line 48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2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grpSp>
          <p:nvGrpSpPr>
            <p:cNvPr id="1073" name="Group 49"/>
            <p:cNvGrpSpPr>
              <a:grpSpLocks/>
            </p:cNvGrpSpPr>
            <p:nvPr userDrawn="1"/>
          </p:nvGrpSpPr>
          <p:grpSpPr bwMode="auto">
            <a:xfrm>
              <a:off x="0" y="2063"/>
              <a:ext cx="5760" cy="1220"/>
              <a:chOff x="235" y="2750"/>
              <a:chExt cx="5241" cy="699"/>
            </a:xfrm>
          </p:grpSpPr>
          <p:sp>
            <p:nvSpPr>
              <p:cNvPr id="1074" name="Line 50"/>
              <p:cNvSpPr>
                <a:spLocks noChangeShapeType="1"/>
              </p:cNvSpPr>
              <p:nvPr/>
            </p:nvSpPr>
            <p:spPr bwMode="gray">
              <a:xfrm>
                <a:off x="235" y="3449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  <p:sp>
            <p:nvSpPr>
              <p:cNvPr id="1075" name="Line 51"/>
              <p:cNvSpPr>
                <a:spLocks noChangeShapeType="1"/>
              </p:cNvSpPr>
              <p:nvPr/>
            </p:nvSpPr>
            <p:spPr bwMode="gray">
              <a:xfrm>
                <a:off x="235" y="3191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  <p:sp>
            <p:nvSpPr>
              <p:cNvPr id="1076" name="Line 52"/>
              <p:cNvSpPr>
                <a:spLocks noChangeShapeType="1"/>
              </p:cNvSpPr>
              <p:nvPr/>
            </p:nvSpPr>
            <p:spPr bwMode="gray">
              <a:xfrm>
                <a:off x="235" y="2958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  <p:sp>
            <p:nvSpPr>
              <p:cNvPr id="1077" name="Line 53"/>
              <p:cNvSpPr>
                <a:spLocks noChangeShapeType="1"/>
              </p:cNvSpPr>
              <p:nvPr/>
            </p:nvSpPr>
            <p:spPr bwMode="gray">
              <a:xfrm>
                <a:off x="235" y="2750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</p:grpSp>
        <p:sp>
          <p:nvSpPr>
            <p:cNvPr id="1078" name="Line 54"/>
            <p:cNvSpPr>
              <a:spLocks noChangeShapeType="1"/>
            </p:cNvSpPr>
            <p:nvPr userDrawn="1"/>
          </p:nvSpPr>
          <p:spPr bwMode="gray">
            <a:xfrm>
              <a:off x="0" y="1753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79" name="Line 55"/>
            <p:cNvSpPr>
              <a:spLocks noChangeShapeType="1"/>
            </p:cNvSpPr>
            <p:nvPr userDrawn="1"/>
          </p:nvSpPr>
          <p:spPr bwMode="gray">
            <a:xfrm flipV="1">
              <a:off x="0" y="1455"/>
              <a:ext cx="576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80" name="Line 56"/>
            <p:cNvSpPr>
              <a:spLocks noChangeShapeType="1"/>
            </p:cNvSpPr>
            <p:nvPr userDrawn="1"/>
          </p:nvSpPr>
          <p:spPr bwMode="gray">
            <a:xfrm>
              <a:off x="0" y="1182"/>
              <a:ext cx="5760" cy="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81" name="Line 57"/>
            <p:cNvSpPr>
              <a:spLocks noChangeShapeType="1"/>
            </p:cNvSpPr>
            <p:nvPr userDrawn="1"/>
          </p:nvSpPr>
          <p:spPr bwMode="gray">
            <a:xfrm>
              <a:off x="0" y="965"/>
              <a:ext cx="573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82" name="Line 58"/>
            <p:cNvSpPr>
              <a:spLocks noChangeShapeType="1"/>
            </p:cNvSpPr>
            <p:nvPr userDrawn="1"/>
          </p:nvSpPr>
          <p:spPr bwMode="gray">
            <a:xfrm flipV="1">
              <a:off x="0" y="780"/>
              <a:ext cx="5760" cy="1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83" name="Line 59"/>
            <p:cNvSpPr>
              <a:spLocks noChangeShapeType="1"/>
            </p:cNvSpPr>
            <p:nvPr userDrawn="1"/>
          </p:nvSpPr>
          <p:spPr bwMode="gray">
            <a:xfrm>
              <a:off x="0" y="661"/>
              <a:ext cx="5760" cy="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84" name="Line 60"/>
            <p:cNvSpPr>
              <a:spLocks noChangeShapeType="1"/>
            </p:cNvSpPr>
            <p:nvPr userDrawn="1"/>
          </p:nvSpPr>
          <p:spPr bwMode="gray">
            <a:xfrm flipV="1">
              <a:off x="0" y="558"/>
              <a:ext cx="5760" cy="1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85" name="Line 61"/>
            <p:cNvSpPr>
              <a:spLocks noChangeShapeType="1"/>
            </p:cNvSpPr>
            <p:nvPr userDrawn="1"/>
          </p:nvSpPr>
          <p:spPr bwMode="gray">
            <a:xfrm>
              <a:off x="25" y="521"/>
              <a:ext cx="5735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86" name="Line 62"/>
            <p:cNvSpPr>
              <a:spLocks noChangeShapeType="1"/>
            </p:cNvSpPr>
            <p:nvPr userDrawn="1"/>
          </p:nvSpPr>
          <p:spPr bwMode="gray">
            <a:xfrm>
              <a:off x="0" y="482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</p:grpSp>
      <p:sp>
        <p:nvSpPr>
          <p:cNvPr id="1087" name="Line 63"/>
          <p:cNvSpPr>
            <a:spLocks noChangeShapeType="1"/>
          </p:cNvSpPr>
          <p:nvPr/>
        </p:nvSpPr>
        <p:spPr bwMode="gray">
          <a:xfrm flipH="1">
            <a:off x="-12700" y="712788"/>
            <a:ext cx="2339975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88" name="Line 64"/>
          <p:cNvSpPr>
            <a:spLocks noChangeShapeType="1"/>
          </p:cNvSpPr>
          <p:nvPr/>
        </p:nvSpPr>
        <p:spPr bwMode="gray">
          <a:xfrm flipH="1">
            <a:off x="-12700" y="712788"/>
            <a:ext cx="2339975" cy="34925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89" name="Line 65"/>
          <p:cNvSpPr>
            <a:spLocks noChangeShapeType="1"/>
          </p:cNvSpPr>
          <p:nvPr/>
        </p:nvSpPr>
        <p:spPr bwMode="gray">
          <a:xfrm flipH="1">
            <a:off x="-12700" y="692150"/>
            <a:ext cx="2339975" cy="19685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90" name="Line 66"/>
          <p:cNvSpPr>
            <a:spLocks noChangeShapeType="1"/>
          </p:cNvSpPr>
          <p:nvPr/>
        </p:nvSpPr>
        <p:spPr bwMode="gray">
          <a:xfrm>
            <a:off x="-12700" y="765175"/>
            <a:ext cx="91440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91" name="Freeform 67"/>
          <p:cNvSpPr>
            <a:spLocks/>
          </p:cNvSpPr>
          <p:nvPr/>
        </p:nvSpPr>
        <p:spPr bwMode="gray">
          <a:xfrm>
            <a:off x="-12700" y="0"/>
            <a:ext cx="9156700" cy="1600200"/>
          </a:xfrm>
          <a:custGeom>
            <a:avLst/>
            <a:gdLst>
              <a:gd name="T0" fmla="*/ 0 w 5768"/>
              <a:gd name="T1" fmla="*/ 0 h 1008"/>
              <a:gd name="T2" fmla="*/ 0 w 5768"/>
              <a:gd name="T3" fmla="*/ 688 h 1008"/>
              <a:gd name="T4" fmla="*/ 2008 w 5768"/>
              <a:gd name="T5" fmla="*/ 492 h 1008"/>
              <a:gd name="T6" fmla="*/ 5768 w 5768"/>
              <a:gd name="T7" fmla="*/ 1008 h 1008"/>
              <a:gd name="T8" fmla="*/ 5768 w 5768"/>
              <a:gd name="T9" fmla="*/ 0 h 1008"/>
              <a:gd name="T10" fmla="*/ 0 w 5768"/>
              <a:gd name="T11" fmla="*/ 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8" h="1008">
                <a:moveTo>
                  <a:pt x="0" y="0"/>
                </a:moveTo>
                <a:lnTo>
                  <a:pt x="0" y="688"/>
                </a:lnTo>
                <a:cubicBezTo>
                  <a:pt x="72" y="682"/>
                  <a:pt x="776" y="535"/>
                  <a:pt x="2008" y="492"/>
                </a:cubicBezTo>
                <a:cubicBezTo>
                  <a:pt x="3240" y="449"/>
                  <a:pt x="4792" y="608"/>
                  <a:pt x="5768" y="1008"/>
                </a:cubicBezTo>
                <a:lnTo>
                  <a:pt x="5768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92" name="Freeform 68"/>
          <p:cNvSpPr>
            <a:spLocks/>
          </p:cNvSpPr>
          <p:nvPr/>
        </p:nvSpPr>
        <p:spPr bwMode="gray">
          <a:xfrm>
            <a:off x="-12700" y="-12700"/>
            <a:ext cx="9156700" cy="1354138"/>
          </a:xfrm>
          <a:custGeom>
            <a:avLst/>
            <a:gdLst>
              <a:gd name="T0" fmla="*/ 0 w 5768"/>
              <a:gd name="T1" fmla="*/ 0 h 848"/>
              <a:gd name="T2" fmla="*/ 0 w 5768"/>
              <a:gd name="T3" fmla="*/ 767 h 848"/>
              <a:gd name="T4" fmla="*/ 2104 w 5768"/>
              <a:gd name="T5" fmla="*/ 448 h 848"/>
              <a:gd name="T6" fmla="*/ 5768 w 5768"/>
              <a:gd name="T7" fmla="*/ 848 h 848"/>
              <a:gd name="T8" fmla="*/ 5760 w 5768"/>
              <a:gd name="T9" fmla="*/ 8 h 848"/>
              <a:gd name="T10" fmla="*/ 0 w 5768"/>
              <a:gd name="T11" fmla="*/ 0 h 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8" h="848">
                <a:moveTo>
                  <a:pt x="0" y="0"/>
                </a:moveTo>
                <a:lnTo>
                  <a:pt x="0" y="767"/>
                </a:lnTo>
                <a:cubicBezTo>
                  <a:pt x="72" y="760"/>
                  <a:pt x="879" y="496"/>
                  <a:pt x="2104" y="448"/>
                </a:cubicBezTo>
                <a:cubicBezTo>
                  <a:pt x="3330" y="401"/>
                  <a:pt x="4792" y="472"/>
                  <a:pt x="5768" y="848"/>
                </a:cubicBezTo>
                <a:lnTo>
                  <a:pt x="5760" y="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335338"/>
              </a:solidFill>
              <a:latin typeface="Arial" charset="0"/>
            </a:endParaRPr>
          </a:p>
        </p:txBody>
      </p:sp>
      <p:pic>
        <p:nvPicPr>
          <p:cNvPr id="1093" name="Picture 69" descr="figure07_o copy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00075" y="115888"/>
            <a:ext cx="1079500" cy="79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 descr="figure07_b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-12700" y="333375"/>
            <a:ext cx="1439863" cy="120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" name="Picture 71" descr="figure07_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174750" y="404813"/>
            <a:ext cx="649288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6288" y="1347788"/>
            <a:ext cx="7758112" cy="491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E2F86D6-BD21-4E28-8C4D-288ADC71C4A9}" type="slidenum">
              <a:rPr lang="en-US">
                <a:solidFill>
                  <a:srgbClr val="335338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485900" y="209550"/>
            <a:ext cx="73914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41172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80920" cy="1470025"/>
          </a:xfrm>
        </p:spPr>
        <p:txBody>
          <a:bodyPr/>
          <a:lstStyle/>
          <a:p>
            <a:r>
              <a:rPr lang="tr-TR" dirty="0" smtClean="0"/>
              <a:t>Hakkari İl Milli Eğitim Müdürlüğü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94928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İşyeri Sağlık ve Güvenlik Bürosu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47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1143000"/>
          </a:xfrm>
        </p:spPr>
        <p:txBody>
          <a:bodyPr/>
          <a:lstStyle/>
          <a:p>
            <a:r>
              <a:rPr lang="tr-TR" dirty="0" smtClean="0"/>
              <a:t>Okullara gönderilen yazılar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857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Eylül 2016 tarihinden itibaren okullara gönderilen yazılar:</a:t>
            </a:r>
          </a:p>
          <a:p>
            <a:r>
              <a:rPr lang="tr-TR" dirty="0"/>
              <a:t>20160908-typ çalışanları ve ücretli öğretmenlerin </a:t>
            </a:r>
            <a:r>
              <a:rPr lang="tr-TR" dirty="0" err="1"/>
              <a:t>isg</a:t>
            </a:r>
            <a:r>
              <a:rPr lang="tr-TR" dirty="0"/>
              <a:t> </a:t>
            </a:r>
            <a:r>
              <a:rPr lang="tr-TR" dirty="0" smtClean="0"/>
              <a:t>işlemleri</a:t>
            </a:r>
          </a:p>
          <a:p>
            <a:r>
              <a:rPr lang="tr-TR" dirty="0"/>
              <a:t>20160909-öğrenci çırak </a:t>
            </a:r>
            <a:r>
              <a:rPr lang="tr-TR" dirty="0" smtClean="0"/>
              <a:t>işlemleri</a:t>
            </a:r>
          </a:p>
          <a:p>
            <a:r>
              <a:rPr lang="tr-TR" dirty="0"/>
              <a:t>20160922-bünyesinde atölye </a:t>
            </a:r>
            <a:r>
              <a:rPr lang="tr-TR" dirty="0" smtClean="0"/>
              <a:t>laboratuvar </a:t>
            </a:r>
            <a:r>
              <a:rPr lang="tr-TR" dirty="0"/>
              <a:t>bulunan </a:t>
            </a:r>
            <a:r>
              <a:rPr lang="tr-TR" dirty="0" smtClean="0"/>
              <a:t>okul-kurumlar</a:t>
            </a:r>
          </a:p>
          <a:p>
            <a:r>
              <a:rPr lang="tr-TR" dirty="0"/>
              <a:t>20160923-yüklenici firma ile yapılan </a:t>
            </a:r>
            <a:r>
              <a:rPr lang="tr-TR" dirty="0" err="1"/>
              <a:t>isg</a:t>
            </a:r>
            <a:r>
              <a:rPr lang="tr-TR" dirty="0"/>
              <a:t> sözleşmesi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35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r>
              <a:rPr lang="tr-TR" dirty="0"/>
              <a:t>20160930-Öğrenci, </a:t>
            </a:r>
            <a:r>
              <a:rPr lang="tr-TR" dirty="0" err="1"/>
              <a:t>Stajer</a:t>
            </a:r>
            <a:r>
              <a:rPr lang="tr-TR" dirty="0"/>
              <a:t> ve Çıraklar ile İlgili İş ve </a:t>
            </a:r>
            <a:r>
              <a:rPr lang="tr-TR" dirty="0" smtClean="0"/>
              <a:t>İşlemler</a:t>
            </a:r>
          </a:p>
          <a:p>
            <a:r>
              <a:rPr lang="tr-TR" dirty="0"/>
              <a:t>20161028-isg ile ilgili ekipler ve </a:t>
            </a:r>
            <a:r>
              <a:rPr lang="tr-TR" dirty="0" smtClean="0"/>
              <a:t>kurullar</a:t>
            </a:r>
          </a:p>
          <a:p>
            <a:r>
              <a:rPr lang="tr-TR" dirty="0"/>
              <a:t>20161103-risk değerlendirme veri </a:t>
            </a:r>
            <a:r>
              <a:rPr lang="tr-TR" dirty="0" smtClean="0"/>
              <a:t>girişleri</a:t>
            </a:r>
          </a:p>
          <a:p>
            <a:r>
              <a:rPr lang="tr-TR" dirty="0"/>
              <a:t>20161205-isg büro denetimlerinde görülen aksaklıklar</a:t>
            </a:r>
            <a:endParaRPr lang="tr-TR" dirty="0" smtClean="0"/>
          </a:p>
          <a:p>
            <a:r>
              <a:rPr lang="tr-TR" dirty="0"/>
              <a:t>20161219-hizmet alımı ile çalıştırılan </a:t>
            </a:r>
            <a:r>
              <a:rPr lang="tr-TR" dirty="0" smtClean="0"/>
              <a:t>personel</a:t>
            </a:r>
          </a:p>
          <a:p>
            <a:r>
              <a:rPr lang="tr-TR" dirty="0"/>
              <a:t>20161220-yapısal olmayan tehlikelerin </a:t>
            </a:r>
            <a:r>
              <a:rPr lang="tr-TR" dirty="0" smtClean="0"/>
              <a:t>azaltılması</a:t>
            </a: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467544" y="112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Okullara gönderilen yazılar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960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r>
              <a:rPr lang="tr-TR" dirty="0"/>
              <a:t>20170125-Çalışanların İSG eğitimleri ile ilgili para </a:t>
            </a:r>
            <a:r>
              <a:rPr lang="tr-TR" dirty="0" smtClean="0"/>
              <a:t>cezaları</a:t>
            </a:r>
          </a:p>
          <a:p>
            <a:r>
              <a:rPr lang="tr-TR" dirty="0" smtClean="0"/>
              <a:t>20170207-kimyasal </a:t>
            </a:r>
            <a:r>
              <a:rPr lang="tr-TR" dirty="0"/>
              <a:t>maddelerin terkin </a:t>
            </a:r>
            <a:r>
              <a:rPr lang="tr-TR" dirty="0" smtClean="0"/>
              <a:t>edilmesi</a:t>
            </a:r>
          </a:p>
          <a:p>
            <a:r>
              <a:rPr lang="tr-TR" dirty="0"/>
              <a:t>20170210-özel güvenlik personeline eğitim </a:t>
            </a:r>
            <a:r>
              <a:rPr lang="tr-TR" dirty="0" smtClean="0"/>
              <a:t>verilmesi</a:t>
            </a:r>
          </a:p>
          <a:p>
            <a:r>
              <a:rPr lang="tr-TR" dirty="0"/>
              <a:t>20170213-yangın söndürme </a:t>
            </a:r>
            <a:r>
              <a:rPr lang="tr-TR" dirty="0" smtClean="0"/>
              <a:t>cihazları</a:t>
            </a:r>
          </a:p>
          <a:p>
            <a:r>
              <a:rPr lang="tr-TR" dirty="0"/>
              <a:t>20170227-iş kazası ve meslek hastalıkları </a:t>
            </a:r>
            <a:r>
              <a:rPr lang="tr-TR" dirty="0" smtClean="0"/>
              <a:t>bildirimi</a:t>
            </a:r>
          </a:p>
          <a:p>
            <a:r>
              <a:rPr lang="tr-TR" dirty="0"/>
              <a:t>20170303-güvenlik </a:t>
            </a:r>
            <a:r>
              <a:rPr lang="tr-TR" dirty="0" smtClean="0"/>
              <a:t>tedbirleri (sel)</a:t>
            </a:r>
          </a:p>
          <a:p>
            <a:endParaRPr lang="tr-TR" dirty="0"/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467544" y="112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Okullara gönderilen yazılar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311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Acil durumlar hakkında veri girişleri Toplantısı (Eğitimi)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916832"/>
            <a:ext cx="9036496" cy="4525963"/>
          </a:xfrm>
        </p:spPr>
        <p:txBody>
          <a:bodyPr/>
          <a:lstStyle/>
          <a:p>
            <a:pPr marL="0" indent="0">
              <a:buNone/>
            </a:pPr>
            <a:r>
              <a:rPr lang="tr-TR" u="sng" dirty="0" smtClean="0"/>
              <a:t>Eğitim içeriği:</a:t>
            </a:r>
          </a:p>
          <a:p>
            <a:pPr marL="514350" indent="-514350">
              <a:buAutoNum type="arabicPeriod"/>
            </a:pPr>
            <a:r>
              <a:rPr lang="tr-TR" u="sng" dirty="0" smtClean="0"/>
              <a:t>Afet ve Acil Durumlar Dosyasının hazırlanması.</a:t>
            </a:r>
          </a:p>
          <a:p>
            <a:pPr marL="514350" indent="-514350">
              <a:buAutoNum type="arabicPeriod"/>
            </a:pPr>
            <a:r>
              <a:rPr lang="tr-TR" u="sng" dirty="0" smtClean="0"/>
              <a:t>Afet ve Acil durumlar Hazırlama Rehberinin tanıtılması.</a:t>
            </a:r>
          </a:p>
          <a:p>
            <a:pPr marL="514350" indent="-514350">
              <a:buAutoNum type="arabicPeriod"/>
            </a:pPr>
            <a:r>
              <a:rPr lang="tr-TR" u="sng" dirty="0" smtClean="0"/>
              <a:t>MEBBİS Mod</a:t>
            </a:r>
            <a:r>
              <a:rPr lang="tr-TR" dirty="0" smtClean="0"/>
              <a:t>ülüne bilgi girişi.</a:t>
            </a:r>
          </a:p>
          <a:p>
            <a:pPr marL="514350" indent="-514350">
              <a:buAutoNum type="arabicPeriod"/>
            </a:pPr>
            <a:r>
              <a:rPr lang="tr-TR" dirty="0"/>
              <a:t>Okullara gönderilen </a:t>
            </a:r>
            <a:r>
              <a:rPr lang="tr-TR" dirty="0" smtClean="0"/>
              <a:t>yazılar hakkında bilgilendirme</a:t>
            </a:r>
          </a:p>
          <a:p>
            <a:pPr marL="514350" indent="-514350">
              <a:buAutoNum type="arabicPeriod"/>
            </a:pPr>
            <a:r>
              <a:rPr lang="tr-TR" dirty="0" smtClean="0"/>
              <a:t>Okul denetimleri hakkında görülen eksikliklerin konuşulması.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13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9036496" cy="1143000"/>
          </a:xfrm>
        </p:spPr>
        <p:txBody>
          <a:bodyPr>
            <a:noAutofit/>
          </a:bodyPr>
          <a:lstStyle/>
          <a:p>
            <a:r>
              <a:rPr lang="tr-TR" sz="3600" dirty="0"/>
              <a:t>Afet ve Acil Durumlar Dosyasının </a:t>
            </a:r>
            <a:r>
              <a:rPr lang="tr-TR" sz="3600" dirty="0" smtClean="0"/>
              <a:t>Hazırlanması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5184576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Bu dosya içerisinde neler bulunacaktır.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tr-TR" dirty="0" smtClean="0"/>
              <a:t>Afet ve acil Durumlar rehberinin okul/kuruma göre düzenlenmesi. </a:t>
            </a:r>
          </a:p>
          <a:p>
            <a:pPr marL="514350" indent="-514350">
              <a:buAutoNum type="arabicPeriod"/>
            </a:pPr>
            <a:r>
              <a:rPr lang="tr-TR" dirty="0"/>
              <a:t>Yangın önleme ve söndürme iç düzenlemesi ile yangın iç düzenleme </a:t>
            </a:r>
            <a:r>
              <a:rPr lang="tr-TR" dirty="0" smtClean="0"/>
              <a:t>talimatının hazırlanması.</a:t>
            </a:r>
          </a:p>
          <a:p>
            <a:pPr marL="514350" indent="-514350">
              <a:buAutoNum type="arabicPeriod"/>
            </a:pPr>
            <a:r>
              <a:rPr lang="tr-TR" dirty="0" err="1" smtClean="0"/>
              <a:t>Mebbis</a:t>
            </a:r>
            <a:r>
              <a:rPr lang="tr-TR" dirty="0" smtClean="0"/>
              <a:t> veri girişlerinin tamamlanması ve çıktılarının alınarak, dosyaya eklenmesi.</a:t>
            </a:r>
          </a:p>
          <a:p>
            <a:pPr marL="514350" indent="-514350">
              <a:buAutoNum type="arabicPeriod"/>
            </a:pPr>
            <a:r>
              <a:rPr lang="tr-TR" dirty="0" smtClean="0"/>
              <a:t>Afet ve Acil durumlar ile ilgili Risk değerlendirmesinin yapılması ve çıktılarının alınarak dosyaya eklenmesi.</a:t>
            </a:r>
          </a:p>
          <a:p>
            <a:pPr marL="514350" indent="-514350">
              <a:buAutoNum type="arabicPeriod"/>
            </a:pPr>
            <a:r>
              <a:rPr lang="tr-TR" dirty="0" smtClean="0"/>
              <a:t>Tüm evrakların paraflanması ve kişilerce imzalatılması.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972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Afet ve Acil Durumlar Hazırlama Rehberi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 İSG birimi tarafından hazırlanan ve Valilik tarafından onaylanan Afet ve Acil </a:t>
            </a:r>
            <a:r>
              <a:rPr lang="tr-TR" dirty="0"/>
              <a:t>D</a:t>
            </a:r>
            <a:r>
              <a:rPr lang="tr-TR" dirty="0" smtClean="0"/>
              <a:t>urumlar </a:t>
            </a:r>
            <a:r>
              <a:rPr lang="tr-TR" dirty="0"/>
              <a:t>H</a:t>
            </a:r>
            <a:r>
              <a:rPr lang="tr-TR" dirty="0" smtClean="0"/>
              <a:t>azırlama </a:t>
            </a:r>
            <a:r>
              <a:rPr lang="tr-TR" dirty="0"/>
              <a:t>R</a:t>
            </a:r>
            <a:r>
              <a:rPr lang="tr-TR" dirty="0" smtClean="0"/>
              <a:t>ehberi Mersin İlindeki tüm okulların kendi Afet ve Acil Durumlar Dosyalarını oluştururken temel alacağı bir kaynaktır. </a:t>
            </a:r>
          </a:p>
          <a:p>
            <a:r>
              <a:rPr lang="tr-TR" dirty="0" smtClean="0"/>
              <a:t>Bu rehberde Mersin ilinde öngörülebilen tüm afet ve acil durumlar bulunmaktadır.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42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Afet ve Acil Durumlar Hazırlama Rehberi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Okul / kurumlara düşen görev nedir?</a:t>
            </a:r>
          </a:p>
          <a:p>
            <a:r>
              <a:rPr lang="tr-TR" dirty="0" smtClean="0"/>
              <a:t>Afet ve Acil durumlar hazırlama rehberini kendi kurumunuza göre düzenleyeceksiniz.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Yapılacak işlemler nelerdir?</a:t>
            </a:r>
          </a:p>
          <a:p>
            <a:r>
              <a:rPr lang="tr-TR" dirty="0"/>
              <a:t>Öncelikle </a:t>
            </a:r>
            <a:r>
              <a:rPr lang="tr-TR" dirty="0" smtClean="0"/>
              <a:t>tüm rehber okunmalıdır.</a:t>
            </a:r>
          </a:p>
          <a:p>
            <a:r>
              <a:rPr lang="tr-TR" dirty="0" smtClean="0"/>
              <a:t>Rehber içerisinde kurum ile ilgili bilgiler tamamlanmalıdır.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668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5576" y="8531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/>
              <a:t>Afet ve Acil Durumlar Hazırlama Rehberi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Kurum ile ilgili düzenlenecek işler nelerdir?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Kapak sayfasında;</a:t>
            </a:r>
          </a:p>
          <a:p>
            <a:r>
              <a:rPr lang="tr-TR" dirty="0" smtClean="0"/>
              <a:t> okul adı ve okulun fotoğrafı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1. bölümde;</a:t>
            </a:r>
          </a:p>
          <a:p>
            <a:pPr marL="0" indent="0">
              <a:buNone/>
            </a:pPr>
            <a:r>
              <a:rPr lang="tr-TR" dirty="0" smtClean="0"/>
              <a:t>Okul/kurum tarihçesi,</a:t>
            </a:r>
          </a:p>
          <a:p>
            <a:pPr marL="0" indent="0">
              <a:buNone/>
            </a:pPr>
            <a:r>
              <a:rPr lang="tr-TR" dirty="0" smtClean="0"/>
              <a:t>Kuruma ait bilgiler,</a:t>
            </a:r>
          </a:p>
          <a:p>
            <a:pPr marL="0" indent="0">
              <a:buNone/>
            </a:pPr>
            <a:r>
              <a:rPr lang="tr-TR" dirty="0" smtClean="0"/>
              <a:t>Personel bilgileri,</a:t>
            </a:r>
          </a:p>
          <a:p>
            <a:pPr marL="0" indent="0">
              <a:buNone/>
            </a:pPr>
            <a:r>
              <a:rPr lang="tr-TR" dirty="0" smtClean="0"/>
              <a:t>Öğrenci sayıları,</a:t>
            </a:r>
          </a:p>
          <a:p>
            <a:pPr marL="0" indent="0">
              <a:buNone/>
            </a:pPr>
            <a:r>
              <a:rPr lang="tr-TR" dirty="0" smtClean="0"/>
              <a:t>Fiziki imkanlar,</a:t>
            </a:r>
          </a:p>
          <a:p>
            <a:pPr marL="0" indent="0">
              <a:buNone/>
            </a:pPr>
            <a:r>
              <a:rPr lang="tr-TR" dirty="0" smtClean="0"/>
              <a:t>Acil durum yönetim Bilgileri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116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/>
              <a:t>Afet ve Acil Durumlar Hazırlama Rehberi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3. bölümde;</a:t>
            </a:r>
          </a:p>
          <a:p>
            <a:r>
              <a:rPr lang="tr-TR" dirty="0" smtClean="0"/>
              <a:t>Risk değerlendirmesi yapılacaktır.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4. bölümde;</a:t>
            </a:r>
          </a:p>
          <a:p>
            <a:pPr marL="0" indent="0">
              <a:buNone/>
            </a:pPr>
            <a:r>
              <a:rPr lang="tr-TR" dirty="0" smtClean="0"/>
              <a:t>Afet ve Acil durum yönetim kurulu,</a:t>
            </a:r>
          </a:p>
          <a:p>
            <a:pPr marL="0" indent="0">
              <a:buNone/>
            </a:pPr>
            <a:r>
              <a:rPr lang="tr-TR" dirty="0" smtClean="0"/>
              <a:t>Operasyon birimleri EK-2,</a:t>
            </a:r>
          </a:p>
          <a:p>
            <a:pPr marL="0" indent="0">
              <a:buNone/>
            </a:pPr>
            <a:r>
              <a:rPr lang="tr-TR" dirty="0" smtClean="0"/>
              <a:t>Toplanma yerleri (noktalı yerlere yazılacaktır.)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Eklerde;</a:t>
            </a:r>
          </a:p>
          <a:p>
            <a:pPr marL="0" indent="0">
              <a:buNone/>
            </a:pPr>
            <a:r>
              <a:rPr lang="tr-TR" dirty="0" smtClean="0"/>
              <a:t>Tahliye planları ek-24’te eklenecektir.</a:t>
            </a:r>
          </a:p>
          <a:p>
            <a:pPr marL="0" indent="0">
              <a:buNone/>
            </a:pPr>
            <a:r>
              <a:rPr lang="tr-TR" dirty="0" smtClean="0"/>
              <a:t>Tüm ekler incelenecek gerekli durumlarda kullanılacaktır.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315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r>
              <a:rPr lang="tr-TR" dirty="0" err="1" smtClean="0"/>
              <a:t>Mebbis</a:t>
            </a:r>
            <a:r>
              <a:rPr lang="tr-TR" dirty="0" smtClean="0"/>
              <a:t> </a:t>
            </a:r>
            <a:r>
              <a:rPr lang="tr-TR" dirty="0"/>
              <a:t>V</a:t>
            </a:r>
            <a:r>
              <a:rPr lang="tr-TR" dirty="0" smtClean="0"/>
              <a:t>eri Girişleri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3384377"/>
          </a:xfrm>
        </p:spPr>
        <p:txBody>
          <a:bodyPr/>
          <a:lstStyle/>
          <a:p>
            <a:r>
              <a:rPr lang="tr-TR" dirty="0" err="1" smtClean="0"/>
              <a:t>Mebbis</a:t>
            </a:r>
            <a:r>
              <a:rPr lang="tr-TR" dirty="0" smtClean="0"/>
              <a:t> veri Girişleri 28. Nisan tarihine kadar yapılacaktır.</a:t>
            </a:r>
          </a:p>
          <a:p>
            <a:r>
              <a:rPr lang="pt-BR" dirty="0"/>
              <a:t>Acil DURUMLAR Girişi ADIM ADIM </a:t>
            </a:r>
            <a:r>
              <a:rPr lang="pt-BR" dirty="0" smtClean="0"/>
              <a:t>UYGULAMA</a:t>
            </a:r>
            <a:r>
              <a:rPr lang="tr-TR" dirty="0" smtClean="0"/>
              <a:t> </a:t>
            </a:r>
            <a:r>
              <a:rPr lang="tr-TR" dirty="0" err="1" smtClean="0"/>
              <a:t>pdf</a:t>
            </a:r>
            <a:r>
              <a:rPr lang="tr-TR" dirty="0" smtClean="0"/>
              <a:t> dosyası size verilen </a:t>
            </a:r>
            <a:r>
              <a:rPr lang="tr-TR" dirty="0" err="1" smtClean="0"/>
              <a:t>rar</a:t>
            </a:r>
            <a:r>
              <a:rPr lang="tr-TR" dirty="0" smtClean="0"/>
              <a:t> dosyası içerisinde </a:t>
            </a:r>
            <a:r>
              <a:rPr lang="tr-TR" dirty="0" err="1" smtClean="0"/>
              <a:t>mebbis</a:t>
            </a:r>
            <a:r>
              <a:rPr lang="tr-TR" dirty="0" smtClean="0"/>
              <a:t> klasöründedir.</a:t>
            </a:r>
          </a:p>
        </p:txBody>
      </p:sp>
    </p:spTree>
    <p:extLst>
      <p:ext uri="{BB962C8B-B14F-4D97-AF65-F5344CB8AC3E}">
        <p14:creationId xmlns:p14="http://schemas.microsoft.com/office/powerpoint/2010/main" val="182705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tr-TR" dirty="0" err="1"/>
              <a:t>Mebbis</a:t>
            </a:r>
            <a:r>
              <a:rPr lang="tr-TR" dirty="0"/>
              <a:t> Veri Girişleri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r>
              <a:rPr lang="tr-TR" b="1" dirty="0"/>
              <a:t>Ekip </a:t>
            </a:r>
            <a:r>
              <a:rPr lang="tr-TR" b="1" dirty="0" smtClean="0"/>
              <a:t>bilgileri (personel isimleri ve telefon </a:t>
            </a:r>
            <a:r>
              <a:rPr lang="tr-TR" b="1" dirty="0" err="1" smtClean="0"/>
              <a:t>no</a:t>
            </a:r>
            <a:r>
              <a:rPr lang="tr-TR" b="1" dirty="0" smtClean="0"/>
              <a:t>)</a:t>
            </a:r>
            <a:endParaRPr lang="tr-TR" b="1" dirty="0"/>
          </a:p>
          <a:p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Alınacak Önleyici ve Sınırlayıcı Tedbirler 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Uygulanacak 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müdahale yöntemleri 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Uygulanacak 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tahliye yöntemleri 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Acil 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Toplanma yeri 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Tatbikat tarihleri</a:t>
            </a:r>
          </a:p>
          <a:p>
            <a:r>
              <a:rPr lang="tr-TR" b="1" dirty="0" smtClean="0"/>
              <a:t>Tatbikat raporları</a:t>
            </a:r>
          </a:p>
          <a:p>
            <a:r>
              <a:rPr lang="tr-TR" b="1" dirty="0" smtClean="0"/>
              <a:t>Tahliye planları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254" y="3717032"/>
            <a:ext cx="3240360" cy="2561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950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incan UMEM Sunu">
  <a:themeElements>
    <a:clrScheme name="sample 3">
      <a:dk1>
        <a:srgbClr val="335338"/>
      </a:dk1>
      <a:lt1>
        <a:srgbClr val="D7E4BE"/>
      </a:lt1>
      <a:dk2>
        <a:srgbClr val="000066"/>
      </a:dk2>
      <a:lt2>
        <a:srgbClr val="B2B2B2"/>
      </a:lt2>
      <a:accent1>
        <a:srgbClr val="2F86B1"/>
      </a:accent1>
      <a:accent2>
        <a:srgbClr val="D2761A"/>
      </a:accent2>
      <a:accent3>
        <a:srgbClr val="E8EFDB"/>
      </a:accent3>
      <a:accent4>
        <a:srgbClr val="2A462E"/>
      </a:accent4>
      <a:accent5>
        <a:srgbClr val="ADC3D5"/>
      </a:accent5>
      <a:accent6>
        <a:srgbClr val="BE6A16"/>
      </a:accent6>
      <a:hlink>
        <a:srgbClr val="368463"/>
      </a:hlink>
      <a:folHlink>
        <a:srgbClr val="481ECE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A3E86"/>
        </a:dk1>
        <a:lt1>
          <a:srgbClr val="C1CFDD"/>
        </a:lt1>
        <a:dk2>
          <a:srgbClr val="000000"/>
        </a:dk2>
        <a:lt2>
          <a:srgbClr val="B2B2B2"/>
        </a:lt2>
        <a:accent1>
          <a:srgbClr val="4AAAC0"/>
        </a:accent1>
        <a:accent2>
          <a:srgbClr val="6600FF"/>
        </a:accent2>
        <a:accent3>
          <a:srgbClr val="DDE4EB"/>
        </a:accent3>
        <a:accent4>
          <a:srgbClr val="143472"/>
        </a:accent4>
        <a:accent5>
          <a:srgbClr val="B1D2DC"/>
        </a:accent5>
        <a:accent6>
          <a:srgbClr val="5C00E7"/>
        </a:accent6>
        <a:hlink>
          <a:srgbClr val="0066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B166E"/>
        </a:dk1>
        <a:lt1>
          <a:srgbClr val="AADBFC"/>
        </a:lt1>
        <a:dk2>
          <a:srgbClr val="003366"/>
        </a:dk2>
        <a:lt2>
          <a:srgbClr val="B2B2B2"/>
        </a:lt2>
        <a:accent1>
          <a:srgbClr val="19B17B"/>
        </a:accent1>
        <a:accent2>
          <a:srgbClr val="E57B1B"/>
        </a:accent2>
        <a:accent3>
          <a:srgbClr val="D2EAFD"/>
        </a:accent3>
        <a:accent4>
          <a:srgbClr val="23115D"/>
        </a:accent4>
        <a:accent5>
          <a:srgbClr val="ABD5BF"/>
        </a:accent5>
        <a:accent6>
          <a:srgbClr val="CF6F17"/>
        </a:accent6>
        <a:hlink>
          <a:srgbClr val="0066CC"/>
        </a:hlink>
        <a:folHlink>
          <a:srgbClr val="8C71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335338"/>
        </a:dk1>
        <a:lt1>
          <a:srgbClr val="D7E4BE"/>
        </a:lt1>
        <a:dk2>
          <a:srgbClr val="000066"/>
        </a:dk2>
        <a:lt2>
          <a:srgbClr val="B2B2B2"/>
        </a:lt2>
        <a:accent1>
          <a:srgbClr val="2F86B1"/>
        </a:accent1>
        <a:accent2>
          <a:srgbClr val="D2761A"/>
        </a:accent2>
        <a:accent3>
          <a:srgbClr val="E8EFDB"/>
        </a:accent3>
        <a:accent4>
          <a:srgbClr val="2A462E"/>
        </a:accent4>
        <a:accent5>
          <a:srgbClr val="ADC3D5"/>
        </a:accent5>
        <a:accent6>
          <a:srgbClr val="BE6A16"/>
        </a:accent6>
        <a:hlink>
          <a:srgbClr val="368463"/>
        </a:hlink>
        <a:folHlink>
          <a:srgbClr val="481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549</TotalTime>
  <Words>470</Words>
  <Application>Microsoft Office PowerPoint</Application>
  <PresentationFormat>Ekran Gösterisi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12</vt:i4>
      </vt:variant>
    </vt:vector>
  </HeadingPairs>
  <TitlesOfParts>
    <vt:vector size="19" baseType="lpstr">
      <vt:lpstr>Arial</vt:lpstr>
      <vt:lpstr>Calibri</vt:lpstr>
      <vt:lpstr>Verdana</vt:lpstr>
      <vt:lpstr>Wingdings</vt:lpstr>
      <vt:lpstr>Tema1</vt:lpstr>
      <vt:lpstr>1_Ofis Teması</vt:lpstr>
      <vt:lpstr>Sincan UMEM Sunu</vt:lpstr>
      <vt:lpstr>Hakkari İl Milli Eğitim Müdürlüğü</vt:lpstr>
      <vt:lpstr>Acil durumlar hakkında veri girişleri Toplantısı (Eğitimi)</vt:lpstr>
      <vt:lpstr>Afet ve Acil Durumlar Dosyasının Hazırlanması</vt:lpstr>
      <vt:lpstr>Afet ve Acil Durumlar Hazırlama Rehberi</vt:lpstr>
      <vt:lpstr>Afet ve Acil Durumlar Hazırlama Rehberi</vt:lpstr>
      <vt:lpstr>Afet ve Acil Durumlar Hazırlama Rehberi</vt:lpstr>
      <vt:lpstr>Afet ve Acil Durumlar Hazırlama Rehberi</vt:lpstr>
      <vt:lpstr>Mebbis Veri Girişleri</vt:lpstr>
      <vt:lpstr>Mebbis Veri Girişleri</vt:lpstr>
      <vt:lpstr>Okullara gönderilen yazılar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Toroslar İlçe Milli Eğitim Müdürlüğü</dc:title>
  <dc:creator>deveci</dc:creator>
  <cp:lastModifiedBy>SevketGOZUDOK</cp:lastModifiedBy>
  <cp:revision>12</cp:revision>
  <dcterms:created xsi:type="dcterms:W3CDTF">2017-04-23T08:46:38Z</dcterms:created>
  <dcterms:modified xsi:type="dcterms:W3CDTF">2018-02-28T09:33:54Z</dcterms:modified>
</cp:coreProperties>
</file>