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  <p:sldMasterId id="2147483791" r:id="rId11"/>
    <p:sldMasterId id="2147483804" r:id="rId12"/>
    <p:sldMasterId id="2147483817" r:id="rId13"/>
    <p:sldMasterId id="2147483830" r:id="rId14"/>
    <p:sldMasterId id="2147483843" r:id="rId15"/>
    <p:sldMasterId id="2147483856" r:id="rId16"/>
    <p:sldMasterId id="2147483869" r:id="rId17"/>
    <p:sldMasterId id="2147483882" r:id="rId18"/>
    <p:sldMasterId id="2147483908" r:id="rId19"/>
    <p:sldMasterId id="2147483921" r:id="rId20"/>
    <p:sldMasterId id="2147483934" r:id="rId21"/>
  </p:sldMasterIdLst>
  <p:notesMasterIdLst>
    <p:notesMasterId r:id="rId78"/>
  </p:notesMasterIdLst>
  <p:sldIdLst>
    <p:sldId id="256" r:id="rId22"/>
    <p:sldId id="331" r:id="rId23"/>
    <p:sldId id="332" r:id="rId24"/>
    <p:sldId id="257" r:id="rId25"/>
    <p:sldId id="339" r:id="rId26"/>
    <p:sldId id="258" r:id="rId27"/>
    <p:sldId id="259" r:id="rId28"/>
    <p:sldId id="340" r:id="rId29"/>
    <p:sldId id="260" r:id="rId30"/>
    <p:sldId id="261" r:id="rId31"/>
    <p:sldId id="262" r:id="rId32"/>
    <p:sldId id="317" r:id="rId33"/>
    <p:sldId id="319" r:id="rId34"/>
    <p:sldId id="320" r:id="rId35"/>
    <p:sldId id="321" r:id="rId36"/>
    <p:sldId id="322" r:id="rId37"/>
    <p:sldId id="327" r:id="rId38"/>
    <p:sldId id="323" r:id="rId39"/>
    <p:sldId id="266" r:id="rId40"/>
    <p:sldId id="267" r:id="rId41"/>
    <p:sldId id="268" r:id="rId42"/>
    <p:sldId id="269" r:id="rId43"/>
    <p:sldId id="335" r:id="rId44"/>
    <p:sldId id="333" r:id="rId45"/>
    <p:sldId id="318" r:id="rId46"/>
    <p:sldId id="270" r:id="rId47"/>
    <p:sldId id="271" r:id="rId48"/>
    <p:sldId id="272" r:id="rId49"/>
    <p:sldId id="273" r:id="rId50"/>
    <p:sldId id="274" r:id="rId51"/>
    <p:sldId id="305" r:id="rId52"/>
    <p:sldId id="341" r:id="rId53"/>
    <p:sldId id="348" r:id="rId54"/>
    <p:sldId id="347" r:id="rId55"/>
    <p:sldId id="346" r:id="rId56"/>
    <p:sldId id="345" r:id="rId57"/>
    <p:sldId id="344" r:id="rId58"/>
    <p:sldId id="343" r:id="rId59"/>
    <p:sldId id="360" r:id="rId60"/>
    <p:sldId id="356" r:id="rId61"/>
    <p:sldId id="355" r:id="rId62"/>
    <p:sldId id="359" r:id="rId63"/>
    <p:sldId id="353" r:id="rId64"/>
    <p:sldId id="352" r:id="rId65"/>
    <p:sldId id="351" r:id="rId66"/>
    <p:sldId id="349" r:id="rId67"/>
    <p:sldId id="342" r:id="rId68"/>
    <p:sldId id="361" r:id="rId69"/>
    <p:sldId id="362" r:id="rId70"/>
    <p:sldId id="370" r:id="rId71"/>
    <p:sldId id="363" r:id="rId72"/>
    <p:sldId id="364" r:id="rId73"/>
    <p:sldId id="365" r:id="rId74"/>
    <p:sldId id="369" r:id="rId75"/>
    <p:sldId id="368" r:id="rId76"/>
    <p:sldId id="367" r:id="rId7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-1320" y="-5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3EF9E-0035-4554-8769-183F097A80CB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8089D-58C3-447F-9129-B4912DD053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69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552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68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2107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2443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/>
              <a:pPr marL="148932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21026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674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73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9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7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284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41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434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6599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525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153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243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420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9634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4633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1158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2037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6525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1825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11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9004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92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063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67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7101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8034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4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7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123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4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4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52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15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24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42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9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6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173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363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2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894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4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52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15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243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42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96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2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293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99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47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6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77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370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12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141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487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83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000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91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4087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8172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89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6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40157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463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093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3850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79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789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190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48932"/>
            <a:fld id="{81D60167-4931-47E6-BA6A-407CBD079E47}" type="slidenum">
              <a:rPr lang="tr-TR" smtClean="0">
                <a:solidFill>
                  <a:prstClr val="black"/>
                </a:solidFill>
              </a:rPr>
              <a:pPr marL="148932"/>
              <a:t>‹#›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633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4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266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/>
              <a:t>3.09.2020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96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6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AE92-E64F-4E2A-9E4B-E19A3560B8B4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3.09.2020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247F9-9A4B-481A-AAD3-5A072444973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57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19bilgi.saglik.gov.tr/depo/toplumda-salgin-yonetimi/COVID19-PandemiDonemindeHalkaAcikAlanlarinTemizlikVeDezenfeksiyonu-03052020.pdf" TargetMode="External"/><Relationship Id="rId1" Type="http://schemas.openxmlformats.org/officeDocument/2006/relationships/slideLayout" Target="../slideLayouts/slideLayout1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7159" y="1215341"/>
            <a:ext cx="11192719" cy="3981691"/>
          </a:xfrm>
        </p:spPr>
        <p:txBody>
          <a:bodyPr>
            <a:noAutofit/>
          </a:bodyPr>
          <a:lstStyle/>
          <a:p>
            <a:r>
              <a:rPr lang="tr-TR" sz="5400" b="1" dirty="0"/>
              <a:t>İLKÖĞRETİM VE ORTAÖĞRETİM KURUMLARI BURSLULUK SINAVI</a:t>
            </a:r>
            <a:br>
              <a:rPr lang="tr-TR" sz="5400" b="1" dirty="0"/>
            </a:br>
            <a:r>
              <a:rPr lang="tr-TR" sz="5400" b="1" dirty="0"/>
              <a:t>(İOKBS) 2020</a:t>
            </a:r>
            <a:br>
              <a:rPr lang="tr-TR" sz="5400" b="1" dirty="0"/>
            </a:br>
            <a:r>
              <a:rPr lang="tr-TR" sz="5400" b="1" dirty="0">
                <a:solidFill>
                  <a:srgbClr val="FF0000"/>
                </a:solidFill>
              </a:rPr>
              <a:t>*DİKKAT EDİLECEK HUSUSLAR*</a:t>
            </a:r>
            <a:r>
              <a:rPr lang="tr-T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33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488557"/>
            <a:ext cx="12192000" cy="9259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5400" b="1" dirty="0">
                <a:solidFill>
                  <a:srgbClr val="FF0000"/>
                </a:solidFill>
              </a:rPr>
              <a:t>SINAVA İLİŞKİN ÖZEL DURUMLAR</a:t>
            </a:r>
            <a:endParaRPr lang="tr-TR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17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0629"/>
            <a:ext cx="12192000" cy="65314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200" dirty="0"/>
              <a:t>Sınava başvuran öğrencilerden, mücbir sebepten bulundukları il/ilçede sınava girmesi </a:t>
            </a:r>
            <a:r>
              <a:rPr lang="tr-TR" sz="4200" dirty="0" smtClean="0"/>
              <a:t>gereken, naklen </a:t>
            </a:r>
            <a:r>
              <a:rPr lang="tr-TR" sz="4200" dirty="0"/>
              <a:t>yer değişikliği ve benzeri hallere bağlı zorunlu ikamet değiştiren, başka </a:t>
            </a:r>
            <a:r>
              <a:rPr lang="tr-TR" sz="4200" dirty="0" smtClean="0"/>
              <a:t>il/ilçelerdeki okullara </a:t>
            </a:r>
            <a:r>
              <a:rPr lang="tr-TR" sz="4200" dirty="0"/>
              <a:t>nakil olan ya da ailesi tarım işçisi olarak çalışan </a:t>
            </a:r>
            <a:r>
              <a:rPr lang="tr-TR" sz="4200" dirty="0" smtClean="0"/>
              <a:t>öğrencilerin durumları</a:t>
            </a:r>
            <a:r>
              <a:rPr lang="tr-TR" sz="4200" dirty="0"/>
              <a:t>, Bölge </a:t>
            </a:r>
            <a:r>
              <a:rPr lang="tr-TR" sz="4200" dirty="0" smtClean="0"/>
              <a:t>Sınav Yürütme </a:t>
            </a:r>
            <a:r>
              <a:rPr lang="tr-TR" sz="4200" dirty="0"/>
              <a:t>Komisyonu </a:t>
            </a:r>
            <a:r>
              <a:rPr lang="tr-TR" sz="4200" dirty="0" smtClean="0"/>
              <a:t>tarafından </a:t>
            </a:r>
            <a:r>
              <a:rPr lang="tr-TR" sz="4200" dirty="0"/>
              <a:t>değerlendirilecektir. Bu öğrencilerden başvurusu </a:t>
            </a:r>
            <a:r>
              <a:rPr lang="tr-TR" sz="4200" dirty="0" smtClean="0"/>
              <a:t>kabul edilenler</a:t>
            </a:r>
            <a:r>
              <a:rPr lang="tr-TR" sz="4200" dirty="0"/>
              <a:t>, bulundukları il ve ilçelerdeki sınav binalarının öğrencinin sınıf </a:t>
            </a:r>
            <a:r>
              <a:rPr lang="tr-TR" sz="4200" dirty="0" smtClean="0"/>
              <a:t>seviyesine uygun yedek </a:t>
            </a:r>
            <a:r>
              <a:rPr lang="tr-TR" sz="4200" dirty="0"/>
              <a:t>salonlarında sınava alınacaklardır.</a:t>
            </a:r>
          </a:p>
        </p:txBody>
      </p:sp>
    </p:spTree>
    <p:extLst>
      <p:ext uri="{BB962C8B-B14F-4D97-AF65-F5344CB8AC3E}">
        <p14:creationId xmlns:p14="http://schemas.microsoft.com/office/powerpoint/2010/main" val="14884981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400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dirty="0">
                <a:cs typeface="Calibri"/>
              </a:rPr>
              <a:t>Sınavda, öğrenci yerleştirmeleri sınıf seviyelerine göre yapılmıştır. Yedek salonlarda </a:t>
            </a:r>
            <a:r>
              <a:rPr lang="tr-TR" sz="4400" dirty="0" smtClean="0">
                <a:cs typeface="Calibri"/>
              </a:rPr>
              <a:t>sınava girecek </a:t>
            </a:r>
            <a:r>
              <a:rPr lang="tr-TR" sz="4400" dirty="0">
                <a:cs typeface="Calibri"/>
              </a:rPr>
              <a:t>öğrencilerin yerleştirilmesinde sınıf seviyelerine özellikle dikkat </a:t>
            </a:r>
            <a:r>
              <a:rPr lang="tr-TR" sz="4400" dirty="0" smtClean="0">
                <a:cs typeface="Calibri"/>
              </a:rPr>
              <a:t>edilmesi gerekmektedir</a:t>
            </a:r>
            <a:r>
              <a:rPr lang="tr-TR" sz="4400" dirty="0">
                <a:cs typeface="Calibri"/>
              </a:rPr>
              <a:t>.</a:t>
            </a:r>
          </a:p>
          <a:p>
            <a:pPr marL="0" indent="0" algn="ctr">
              <a:buNone/>
            </a:pPr>
            <a:r>
              <a:rPr lang="tr-TR" sz="4400" dirty="0">
                <a:cs typeface="Calibri"/>
              </a:rPr>
              <a:t>Sınav binasında yer alan her sınıf seviyesi için 10 (on) adet yedek sınav evrakı diğer </a:t>
            </a:r>
            <a:r>
              <a:rPr lang="tr-TR" sz="4400" dirty="0" smtClean="0">
                <a:cs typeface="Calibri"/>
              </a:rPr>
              <a:t>sınav evrakı </a:t>
            </a:r>
            <a:r>
              <a:rPr lang="tr-TR" sz="4400" dirty="0">
                <a:cs typeface="Calibri"/>
              </a:rPr>
              <a:t>ile beraber gönderilecektir. Bu evraklar, gerektiğinde yedek olarak sınava </a:t>
            </a:r>
            <a:r>
              <a:rPr lang="tr-TR" sz="4400" dirty="0" smtClean="0">
                <a:cs typeface="Calibri"/>
              </a:rPr>
              <a:t>girecek öğrenciler </a:t>
            </a:r>
            <a:r>
              <a:rPr lang="tr-TR" sz="4400" dirty="0">
                <a:cs typeface="Calibri"/>
              </a:rPr>
              <a:t>için ve baskı hatası durumunda kullanılacaktır.</a:t>
            </a:r>
          </a:p>
        </p:txBody>
      </p:sp>
    </p:spTree>
    <p:extLst>
      <p:ext uri="{BB962C8B-B14F-4D97-AF65-F5344CB8AC3E}">
        <p14:creationId xmlns:p14="http://schemas.microsoft.com/office/powerpoint/2010/main" val="2517812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" y="537028"/>
            <a:ext cx="12192001" cy="55009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dirty="0"/>
              <a:t>Sınava başvuran öğrencilerden, Rehberlik Araştırma Merkezleri (RAM) </a:t>
            </a:r>
            <a:r>
              <a:rPr lang="tr-TR" sz="4400" b="1" dirty="0" smtClean="0"/>
              <a:t>tarafından süresi </a:t>
            </a:r>
            <a:r>
              <a:rPr lang="tr-TR" sz="4400" b="1" dirty="0"/>
              <a:t>içinde özel eğitim ihtiyacı sisteme işlenmeyen ve büyük punto sınav evrakı ya </a:t>
            </a:r>
            <a:r>
              <a:rPr lang="tr-TR" sz="4400" b="1" dirty="0" smtClean="0"/>
              <a:t>da evde/hastanede </a:t>
            </a:r>
            <a:r>
              <a:rPr lang="tr-TR" sz="4400" b="1" dirty="0"/>
              <a:t>sınava girmesi gibi özel hizmet alması gerekenlerden, İl Millî </a:t>
            </a:r>
            <a:r>
              <a:rPr lang="tr-TR" sz="4400" b="1" dirty="0" smtClean="0"/>
              <a:t>Eğitim Müdürlükleri </a:t>
            </a:r>
            <a:r>
              <a:rPr lang="tr-TR" sz="4400" b="1" dirty="0"/>
              <a:t>tarafından Genel Müdürlüğümüze süresi içinde bildirilmiş olanlara </a:t>
            </a:r>
            <a:r>
              <a:rPr lang="tr-TR" sz="4400" b="1" dirty="0" smtClean="0"/>
              <a:t>ait yedek </a:t>
            </a:r>
            <a:r>
              <a:rPr lang="tr-TR" sz="4400" b="1" dirty="0"/>
              <a:t>sınav evrakı ayrıca gönderilecektir. </a:t>
            </a:r>
            <a:endParaRPr lang="tr-TR" sz="44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364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8144" marR="11809" indent="0" algn="ctr">
              <a:lnSpc>
                <a:spcPct val="104700"/>
              </a:lnSpc>
              <a:spcBef>
                <a:spcPts val="468"/>
              </a:spcBef>
              <a:buNone/>
              <a:tabLst>
                <a:tab pos="153931" algn="l"/>
              </a:tabLst>
            </a:pPr>
            <a:r>
              <a:rPr lang="tr-TR" sz="3900" dirty="0" smtClean="0">
                <a:cs typeface="Calibri"/>
              </a:rPr>
              <a:t>Sınava </a:t>
            </a:r>
            <a:r>
              <a:rPr lang="tr-TR" sz="3900" dirty="0">
                <a:cs typeface="Calibri"/>
              </a:rPr>
              <a:t>başvuran öğrencilerden, sonradan oluşan nedenlerle sınav tedbir hizmeti </a:t>
            </a:r>
            <a:r>
              <a:rPr lang="tr-TR" sz="3900" dirty="0" smtClean="0">
                <a:cs typeface="Calibri"/>
              </a:rPr>
              <a:t>alması gereken </a:t>
            </a:r>
            <a:r>
              <a:rPr lang="tr-TR" sz="3900" dirty="0">
                <a:cs typeface="Calibri"/>
              </a:rPr>
              <a:t>öğrencilerin durumlarına uygun hizmeti alabilmeleri için gerekli işlemler </a:t>
            </a:r>
            <a:r>
              <a:rPr lang="tr-TR" sz="3900" dirty="0" smtClean="0">
                <a:cs typeface="Calibri"/>
              </a:rPr>
              <a:t>kılavuzun ilgili </a:t>
            </a:r>
            <a:r>
              <a:rPr lang="tr-TR" sz="3900" dirty="0">
                <a:cs typeface="Calibri"/>
              </a:rPr>
              <a:t>hükümlerine göre Bölge Sınav Yürütme Komisyonunca yapılacaktır. Kılavuza </a:t>
            </a:r>
            <a:r>
              <a:rPr lang="tr-TR" sz="3900" dirty="0" smtClean="0">
                <a:cs typeface="Calibri"/>
              </a:rPr>
              <a:t>göre öğrencinin </a:t>
            </a:r>
            <a:r>
              <a:rPr lang="tr-TR" sz="3900" dirty="0">
                <a:cs typeface="Calibri"/>
              </a:rPr>
              <a:t>tek kişilik salonda sınava alınması gerekiyorsa, yerleştirildiği okulun </a:t>
            </a:r>
            <a:r>
              <a:rPr lang="tr-TR" sz="3900" dirty="0" smtClean="0">
                <a:cs typeface="Calibri"/>
              </a:rPr>
              <a:t>yedek salonunda </a:t>
            </a:r>
            <a:r>
              <a:rPr lang="tr-TR" sz="3900" dirty="0">
                <a:cs typeface="Calibri"/>
              </a:rPr>
              <a:t>yedek sınav evrakıyla sınava alınacaktır. Öğrencinin sınava girdiği salon </a:t>
            </a:r>
            <a:r>
              <a:rPr lang="tr-TR" sz="3900" dirty="0" smtClean="0">
                <a:cs typeface="Calibri"/>
              </a:rPr>
              <a:t>yoklama listesinin </a:t>
            </a:r>
            <a:r>
              <a:rPr lang="tr-TR" sz="3900" dirty="0">
                <a:cs typeface="Calibri"/>
              </a:rPr>
              <a:t>tutanak bölümüne gerekli açıklama yazılacak ayrıca Bölge Sınav </a:t>
            </a:r>
            <a:r>
              <a:rPr lang="tr-TR" sz="3900" dirty="0" smtClean="0">
                <a:cs typeface="Calibri"/>
              </a:rPr>
              <a:t>Yürütme Komisyonu </a:t>
            </a:r>
            <a:r>
              <a:rPr lang="tr-TR" sz="3900" dirty="0">
                <a:cs typeface="Calibri"/>
              </a:rPr>
              <a:t>kararının aslı sınav dönüş kutusuna konulacaktır.</a:t>
            </a:r>
          </a:p>
        </p:txBody>
      </p:sp>
    </p:spTree>
    <p:extLst>
      <p:ext uri="{BB962C8B-B14F-4D97-AF65-F5344CB8AC3E}">
        <p14:creationId xmlns:p14="http://schemas.microsoft.com/office/powerpoint/2010/main" val="37223360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dirty="0"/>
              <a:t>Yedek salonda sınava alınan öğrencilerin cevap kâğıtlarına aday bilgilerini yazmaları ve </a:t>
            </a:r>
            <a:r>
              <a:rPr lang="tr-TR" sz="4400" dirty="0" smtClean="0"/>
              <a:t>T.C. kimlik </a:t>
            </a:r>
            <a:r>
              <a:rPr lang="tr-TR" sz="4400" dirty="0"/>
              <a:t>numaralarını ilgili bölüme kodlamaları gerekmekte olup kodlamaların doğru yapıldığı </a:t>
            </a:r>
            <a:r>
              <a:rPr lang="tr-TR" sz="4400" dirty="0" smtClean="0"/>
              <a:t>salon görevlilerince </a:t>
            </a:r>
            <a:r>
              <a:rPr lang="tr-TR" sz="4400" dirty="0"/>
              <a:t>kontrol edilmelidir. Cevap kâğıdındaki kimlik bilgileri eksik veya hatalı </a:t>
            </a:r>
            <a:r>
              <a:rPr lang="tr-TR" sz="4400" dirty="0" smtClean="0"/>
              <a:t>olan öğrencilerin </a:t>
            </a:r>
            <a:r>
              <a:rPr lang="tr-TR" sz="4400" dirty="0"/>
              <a:t>cevap kâğıdı değerlendirmeye alınmayacaktır. Ayrıca yedek salonda sınava </a:t>
            </a:r>
            <a:r>
              <a:rPr lang="tr-TR" sz="4400" dirty="0" smtClean="0"/>
              <a:t>alınan öğrencilerin </a:t>
            </a:r>
            <a:r>
              <a:rPr lang="tr-TR" sz="4400" dirty="0"/>
              <a:t>geçerli kimlik belgesinin fotokopisi sınav evrakı dönüş zarfına konulacaktır.</a:t>
            </a:r>
            <a:endParaRPr lang="tr-TR" sz="4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173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74172"/>
            <a:ext cx="12192000" cy="64153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b="1" i="1" dirty="0" smtClean="0">
                <a:cs typeface="Calibri"/>
              </a:rPr>
              <a:t>Sınava başvurusu olmayan öğrenciler hiçbir şekilde sınava alınmayacaktır.</a:t>
            </a:r>
          </a:p>
          <a:p>
            <a:pPr marL="0" indent="0" algn="ctr">
              <a:buNone/>
            </a:pPr>
            <a:r>
              <a:rPr lang="tr-TR" sz="4000" dirty="0" smtClean="0">
                <a:cs typeface="Calibri"/>
              </a:rPr>
              <a:t>Özel eğitim ihtiyacı olan öğrencilerin sınava girecekleri merkezlerde, Ölçme, Değerlendirme ve Sınav Hizmetleri Genel Müdürlüğü, il/ilçe millî eğitim müdürlükleri, rehberlik araştırma merkezi (RAM) müdürlükleri ile birlikte her türlü tedbir alınacak, sınav salonlarının giriş çıkış açısından uygunluğu ve sınav tedbir hizmetleri kapsamında okuyucu/kodlayıcı olarak görevlendirilen öğretmenlerin bilgilendirilmesi sağlanacaktır.</a:t>
            </a:r>
            <a:endParaRPr lang="tr-TR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2976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0" y="12909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Sınavda bu öğrencilere yardımcı olmak için görevlendirilecek okuyucu ve kodlayıcı öğretmenler,</a:t>
            </a:r>
          </a:p>
          <a:p>
            <a:pPr algn="ctr"/>
            <a:r>
              <a:rPr lang="tr-TR" sz="4400" dirty="0"/>
              <a:t>öğrencinin yetersizlik durumuna göre, matematik dili okumayı bilen ve yabancı dil </a:t>
            </a:r>
            <a:r>
              <a:rPr lang="tr-TR" sz="4400" dirty="0" smtClean="0"/>
              <a:t>okumaya yatkın </a:t>
            </a:r>
            <a:r>
              <a:rPr lang="tr-TR" sz="4400" dirty="0"/>
              <a:t>olanlardan seçilecektir</a:t>
            </a:r>
            <a:r>
              <a:rPr lang="tr-TR" sz="4400" dirty="0" smtClean="0"/>
              <a:t>.</a:t>
            </a:r>
          </a:p>
          <a:p>
            <a:pPr algn="ctr"/>
            <a:r>
              <a:rPr lang="tr-TR" sz="4400" dirty="0"/>
              <a:t>İşitme yetersizliği olan öğrencilerin sınavda herhangi bir olumsuzluk yaşamamaları için işaret dili bilen öğretmenler görevlendirilecektir. Ancak bu öğretmenlerin, sınavı yapılacak ders branşından farklı branşta olmalarına dikkat edilecektir</a:t>
            </a:r>
            <a:r>
              <a:rPr lang="tr-TR" sz="4400" dirty="0" smtClean="0"/>
              <a:t>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8629317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</a:p>
          <a:p>
            <a:pPr marL="0" indent="0">
              <a:buNone/>
            </a:pPr>
            <a:endParaRPr lang="tr-TR" sz="4000" b="1" dirty="0"/>
          </a:p>
          <a:p>
            <a:pPr marL="0" indent="0">
              <a:buNone/>
            </a:pPr>
            <a:r>
              <a:rPr lang="tr-TR" sz="4400" b="1" dirty="0" smtClean="0"/>
              <a:t>Süreğen </a:t>
            </a:r>
            <a:r>
              <a:rPr lang="tr-TR" sz="4400" b="1" dirty="0"/>
              <a:t>Hastalığı Olan Öğrenciler;</a:t>
            </a:r>
          </a:p>
          <a:p>
            <a:pPr marL="0" indent="0">
              <a:buNone/>
            </a:pPr>
            <a:r>
              <a:rPr lang="tr-TR" sz="4400" b="1" dirty="0" smtClean="0"/>
              <a:t>	a</a:t>
            </a:r>
            <a:r>
              <a:rPr lang="tr-TR" sz="4400" b="1" dirty="0"/>
              <a:t>. </a:t>
            </a:r>
            <a:r>
              <a:rPr lang="tr-TR" sz="4400" dirty="0"/>
              <a:t>Sağlık problemlerinin zorunlu kıldığı durumlarda süreğen hastalığı olan öğrenciler tek </a:t>
            </a:r>
            <a:r>
              <a:rPr lang="tr-TR" sz="4400" dirty="0" smtClean="0"/>
              <a:t>kişilik salonlarda </a:t>
            </a:r>
            <a:r>
              <a:rPr lang="tr-TR" sz="4400" dirty="0"/>
              <a:t>sınava alınacaktır. Bu durumda olan öğrencilere ek süre verilmeyecektir.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20590684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600" b="1" dirty="0" smtClean="0"/>
              <a:t>	</a:t>
            </a:r>
            <a:r>
              <a:rPr lang="tr-TR" sz="4400" b="1" dirty="0" smtClean="0"/>
              <a:t>b</a:t>
            </a:r>
            <a:r>
              <a:rPr lang="tr-TR" sz="4400" b="1" dirty="0"/>
              <a:t>. </a:t>
            </a:r>
            <a:r>
              <a:rPr lang="tr-TR" sz="4400" dirty="0"/>
              <a:t>Tip 1 diyabet (şeker hastası), astım, hipertansiyon ve epilepsi hastalıklarından dolayı </a:t>
            </a:r>
            <a:r>
              <a:rPr lang="tr-TR" sz="4400" dirty="0" smtClean="0"/>
              <a:t>sürekli ilaç </a:t>
            </a:r>
            <a:r>
              <a:rPr lang="tr-TR" sz="4400" dirty="0"/>
              <a:t>kullanan öğrenciler diğer öğrencilerle aynı salona yerleştirilecektir. Tip 1 diyabet </a:t>
            </a:r>
            <a:r>
              <a:rPr lang="tr-TR" sz="4400" dirty="0" smtClean="0"/>
              <a:t>hastalığı olan </a:t>
            </a:r>
            <a:r>
              <a:rPr lang="tr-TR" sz="4400" dirty="0"/>
              <a:t>öğrencilerin yanlarında kutu meyve suyu veya paket içindeki karbonhidrat içeren </a:t>
            </a:r>
            <a:r>
              <a:rPr lang="tr-TR" sz="4400" dirty="0" smtClean="0"/>
              <a:t>gıdaları bulundurmalarına</a:t>
            </a:r>
            <a:r>
              <a:rPr lang="tr-TR" sz="4400" dirty="0"/>
              <a:t>, hipoglisemi (ani kan şekeri düşmesi) durumunda bunları tüketmelerine ve </a:t>
            </a:r>
            <a:r>
              <a:rPr lang="tr-TR" sz="4400" dirty="0" smtClean="0"/>
              <a:t>kan şekeri </a:t>
            </a:r>
            <a:r>
              <a:rPr lang="tr-TR" sz="4400" dirty="0"/>
              <a:t>ölçüm cihazı ile kan şekerini ölçmelerine izin verilecektir.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552552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523281"/>
            <a:ext cx="12192000" cy="891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SINAV GÖREVLİLERİNİN DİKKATİNE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169363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22744"/>
            <a:ext cx="12192000" cy="4109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 smtClean="0"/>
              <a:t>	Ayrıca </a:t>
            </a:r>
            <a:r>
              <a:rPr lang="tr-TR" sz="4400" dirty="0"/>
              <a:t>bu </a:t>
            </a:r>
            <a:r>
              <a:rPr lang="tr-TR" sz="4400" dirty="0" smtClean="0"/>
              <a:t>öğrencilerin </a:t>
            </a:r>
            <a:r>
              <a:rPr lang="tr-TR" sz="4400" dirty="0" err="1" smtClean="0"/>
              <a:t>hiperglisemi</a:t>
            </a:r>
            <a:r>
              <a:rPr lang="tr-TR" sz="4400" dirty="0" smtClean="0"/>
              <a:t> </a:t>
            </a:r>
            <a:r>
              <a:rPr lang="tr-TR" sz="4400" dirty="0"/>
              <a:t>(ani kan şekeri yükselmesi) durumunda oluşabilecek tuvalet ihtiyacının </a:t>
            </a:r>
            <a:r>
              <a:rPr lang="tr-TR" sz="4400" dirty="0" smtClean="0"/>
              <a:t>yedek gözetmen </a:t>
            </a:r>
            <a:r>
              <a:rPr lang="tr-TR" sz="4400" dirty="0"/>
              <a:t>eşliğinde giderilebilmesi için izin verilecektir. Bu durumda olan öğrencilerle ilgili </a:t>
            </a:r>
            <a:r>
              <a:rPr lang="tr-TR" sz="4400" dirty="0" smtClean="0"/>
              <a:t>olarak Bölge </a:t>
            </a:r>
            <a:r>
              <a:rPr lang="tr-TR" sz="4400" dirty="0"/>
              <a:t>Sınav Yürütme Komisyonları bilgilendirilecektir.</a:t>
            </a:r>
          </a:p>
        </p:txBody>
      </p:sp>
    </p:spTree>
    <p:extLst>
      <p:ext uri="{BB962C8B-B14F-4D97-AF65-F5344CB8AC3E}">
        <p14:creationId xmlns:p14="http://schemas.microsoft.com/office/powerpoint/2010/main" val="41239230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69044"/>
            <a:ext cx="121920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 smtClean="0"/>
              <a:t>	Astım </a:t>
            </a:r>
            <a:r>
              <a:rPr lang="tr-TR" sz="4400" dirty="0"/>
              <a:t>hastası olan öğrenciler, doktor raporlarında yer alan astım spreylerini </a:t>
            </a:r>
            <a:r>
              <a:rPr lang="tr-TR" sz="4400" dirty="0" smtClean="0"/>
              <a:t>yanlarında getirebileceklerdir</a:t>
            </a:r>
            <a:r>
              <a:rPr lang="tr-TR" sz="4400" dirty="0"/>
              <a:t>. Ayrıca, bu öğrencilerin sınav binasına girişte diğer öğrencilerden ayrı </a:t>
            </a:r>
            <a:r>
              <a:rPr lang="tr-TR" sz="4400" dirty="0" smtClean="0"/>
              <a:t>olarak giriş </a:t>
            </a:r>
            <a:r>
              <a:rPr lang="tr-TR" sz="4400" dirty="0"/>
              <a:t>yapması için gerekli önlemler alınacaktır.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4506902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939970"/>
            <a:ext cx="12192000" cy="8333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5400" b="1" dirty="0" smtClean="0">
                <a:solidFill>
                  <a:srgbClr val="FF0000"/>
                </a:solidFill>
              </a:rPr>
              <a:t>GENEL HUSUSLAR</a:t>
            </a:r>
            <a:endParaRPr lang="tr-T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00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4400" b="1" i="1" dirty="0" smtClean="0"/>
          </a:p>
          <a:p>
            <a:pPr marL="0" indent="0" algn="ctr">
              <a:buNone/>
            </a:pPr>
            <a:r>
              <a:rPr lang="tr-TR" sz="4400" b="1" i="1" dirty="0" smtClean="0"/>
              <a:t>Sınav </a:t>
            </a:r>
            <a:r>
              <a:rPr lang="tr-TR" sz="4400" b="1" i="1" dirty="0"/>
              <a:t>görevlileri ve öğrenciler sınav öncesinde tıbbi maske takılı olarak sınav </a:t>
            </a:r>
            <a:r>
              <a:rPr lang="tr-TR" sz="4400" b="1" i="1" dirty="0" smtClean="0"/>
              <a:t>salonlarına gidecek</a:t>
            </a:r>
            <a:r>
              <a:rPr lang="tr-TR" sz="4400" b="1" i="1" dirty="0"/>
              <a:t>, sınav görevlileri sınav boyunca maske takmaya devam </a:t>
            </a:r>
            <a:r>
              <a:rPr lang="tr-TR" sz="4400" b="1" i="1" dirty="0" smtClean="0"/>
              <a:t>edeceklerdir</a:t>
            </a:r>
            <a:r>
              <a:rPr lang="tr-TR" sz="4400" b="1" i="1" dirty="0"/>
              <a:t>. Öğrenciler </a:t>
            </a:r>
            <a:r>
              <a:rPr lang="tr-TR" sz="4400" b="1" i="1" dirty="0" smtClean="0"/>
              <a:t>ise yerlerine </a:t>
            </a:r>
            <a:r>
              <a:rPr lang="tr-TR" sz="4400" b="1" i="1" dirty="0"/>
              <a:t>oturduklarında aralarında en az 1 metre olacak şekilde mesafe sağlanarak </a:t>
            </a:r>
            <a:r>
              <a:rPr lang="tr-TR" sz="4400" b="1" i="1" dirty="0" smtClean="0"/>
              <a:t>istemeleri hâlinde </a:t>
            </a:r>
            <a:r>
              <a:rPr lang="tr-TR" sz="4400" b="1" i="1" dirty="0"/>
              <a:t>sınav başladıktan sonra maskelerini çıkararak sınava devam edebileceklerdir.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8019435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i="1" dirty="0" smtClean="0"/>
              <a:t>Sınav </a:t>
            </a:r>
            <a:r>
              <a:rPr lang="tr-TR" sz="4400" b="1" i="1" dirty="0"/>
              <a:t>görevlileri; sınav kutu/paketlerinin teslimi ve kontrolü, soru kitapçıkları ve cevap</a:t>
            </a:r>
          </a:p>
          <a:p>
            <a:pPr marL="0" indent="0" algn="ctr">
              <a:buNone/>
            </a:pPr>
            <a:r>
              <a:rPr lang="tr-TR" sz="4400" b="1" i="1" dirty="0"/>
              <a:t>kâğıtlarının dağıtılması/toplanması, gerekli durumlarda detaylı olarak yapılacak kimlik ve</a:t>
            </a:r>
          </a:p>
          <a:p>
            <a:pPr marL="0" indent="0" algn="ctr">
              <a:buNone/>
            </a:pPr>
            <a:r>
              <a:rPr lang="tr-TR" sz="4400" b="1" i="1" dirty="0"/>
              <a:t>sınav giriş belgesi kontrolü gibi temas gerektiren tüm sınav işlemlerinde cerrahi eldiven</a:t>
            </a:r>
          </a:p>
          <a:p>
            <a:pPr marL="0" indent="0" algn="ctr">
              <a:buNone/>
            </a:pPr>
            <a:r>
              <a:rPr lang="tr-TR" sz="4400" b="1" i="1" dirty="0"/>
              <a:t>kullanmalıdır</a:t>
            </a:r>
            <a:r>
              <a:rPr lang="tr-TR" sz="4400" b="1" i="1" dirty="0" smtClean="0"/>
              <a:t>.</a:t>
            </a:r>
          </a:p>
          <a:p>
            <a:pPr marL="0" indent="0" algn="ctr">
              <a:buNone/>
            </a:pPr>
            <a:r>
              <a:rPr lang="tr-TR" sz="4400" b="1" i="1" dirty="0"/>
              <a:t>Kimlik kontrollerinin kimliklere dokunulmadan yapılması gerekmektedir. 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63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100" b="1" dirty="0">
                <a:solidFill>
                  <a:srgbClr val="FF0000"/>
                </a:solidFill>
              </a:rPr>
              <a:t>Adaylardan, kesin COVID-19 tanısı olanlar ile kesin COVID-19 tanısı ile tedavisi </a:t>
            </a:r>
            <a:r>
              <a:rPr lang="tr-TR" sz="4100" b="1" dirty="0" smtClean="0">
                <a:solidFill>
                  <a:srgbClr val="FF0000"/>
                </a:solidFill>
              </a:rPr>
              <a:t>tamamlanıp sonrasındaki </a:t>
            </a:r>
            <a:r>
              <a:rPr lang="tr-TR" sz="4100" b="1" dirty="0">
                <a:solidFill>
                  <a:srgbClr val="FF0000"/>
                </a:solidFill>
              </a:rPr>
              <a:t>14 günlük karantina süresinde olan adaylar için alınacak sınav tedbir </a:t>
            </a:r>
            <a:r>
              <a:rPr lang="tr-TR" sz="4100" b="1" dirty="0" smtClean="0">
                <a:solidFill>
                  <a:srgbClr val="FF0000"/>
                </a:solidFill>
              </a:rPr>
              <a:t>hizmetleri, Sağlık </a:t>
            </a:r>
            <a:r>
              <a:rPr lang="tr-TR" sz="4100" b="1" dirty="0">
                <a:solidFill>
                  <a:srgbClr val="FF0000"/>
                </a:solidFill>
              </a:rPr>
              <a:t>Bakanlığının önerileri doğrultusunda Bölge Sınav Yürütme Komisyonları </a:t>
            </a:r>
            <a:r>
              <a:rPr lang="tr-TR" sz="4100" b="1" dirty="0" smtClean="0">
                <a:solidFill>
                  <a:srgbClr val="FF0000"/>
                </a:solidFill>
              </a:rPr>
              <a:t>tarafından belirlenecek </a:t>
            </a:r>
            <a:r>
              <a:rPr lang="tr-TR" sz="4100" b="1" dirty="0">
                <a:solidFill>
                  <a:srgbClr val="FF0000"/>
                </a:solidFill>
              </a:rPr>
              <a:t>ve gerekli tüm önlemler alınarak uygun sınav tedbir hizmeti sağlanacaktır. </a:t>
            </a:r>
            <a:r>
              <a:rPr lang="tr-TR" sz="4100" b="1" dirty="0" smtClean="0">
                <a:solidFill>
                  <a:srgbClr val="FF0000"/>
                </a:solidFill>
              </a:rPr>
              <a:t>Bu adaylar </a:t>
            </a:r>
            <a:r>
              <a:rPr lang="tr-TR" sz="4100" b="1" dirty="0">
                <a:solidFill>
                  <a:srgbClr val="FF0000"/>
                </a:solidFill>
              </a:rPr>
              <a:t>için Bölge Sınav Yürütme Komisyonları tarafından </a:t>
            </a:r>
            <a:r>
              <a:rPr lang="tr-TR" sz="4100" b="1" dirty="0" smtClean="0">
                <a:solidFill>
                  <a:srgbClr val="FF0000"/>
                </a:solidFill>
              </a:rPr>
              <a:t>tespit edilecek </a:t>
            </a:r>
            <a:r>
              <a:rPr lang="tr-TR" sz="4100" b="1" dirty="0">
                <a:solidFill>
                  <a:srgbClr val="FF0000"/>
                </a:solidFill>
              </a:rPr>
              <a:t>ve sağlanacak </a:t>
            </a:r>
            <a:r>
              <a:rPr lang="tr-TR" sz="4100" b="1" dirty="0" smtClean="0">
                <a:solidFill>
                  <a:srgbClr val="FF0000"/>
                </a:solidFill>
              </a:rPr>
              <a:t>sınav tedbir </a:t>
            </a:r>
            <a:r>
              <a:rPr lang="tr-TR" sz="4100" b="1" dirty="0">
                <a:solidFill>
                  <a:srgbClr val="FF0000"/>
                </a:solidFill>
              </a:rPr>
              <a:t>hizmetleri ile </a:t>
            </a:r>
            <a:r>
              <a:rPr lang="tr-TR" sz="4100" b="1" dirty="0" smtClean="0">
                <a:solidFill>
                  <a:srgbClr val="FF0000"/>
                </a:solidFill>
              </a:rPr>
              <a:t>ilgili Bina </a:t>
            </a:r>
            <a:r>
              <a:rPr lang="tr-TR" sz="4100" b="1" dirty="0">
                <a:solidFill>
                  <a:srgbClr val="FF0000"/>
                </a:solidFill>
              </a:rPr>
              <a:t>Sınav Komisyonları </a:t>
            </a:r>
            <a:r>
              <a:rPr lang="tr-TR" sz="4100" b="1" dirty="0" smtClean="0">
                <a:solidFill>
                  <a:srgbClr val="FF0000"/>
                </a:solidFill>
              </a:rPr>
              <a:t>bilgilendirilecektir.</a:t>
            </a:r>
            <a:endParaRPr lang="tr-TR" sz="41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048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627453"/>
            <a:ext cx="12192000" cy="902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dirty="0">
                <a:solidFill>
                  <a:srgbClr val="FF0000"/>
                </a:solidFill>
              </a:rPr>
              <a:t>BİNA SINAV KOMİSYONUNUN YAPACAĞI </a:t>
            </a:r>
            <a:r>
              <a:rPr lang="tr-TR" sz="4400" b="1" dirty="0" smtClean="0">
                <a:solidFill>
                  <a:srgbClr val="FF0000"/>
                </a:solidFill>
              </a:rPr>
              <a:t>İŞLEMLER</a:t>
            </a:r>
            <a:endParaRPr lang="tr-TR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990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" y="1319514"/>
            <a:ext cx="12192001" cy="37733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1</a:t>
            </a:r>
            <a:r>
              <a:rPr lang="tr-TR" sz="4400" b="1" dirty="0"/>
              <a:t>. </a:t>
            </a:r>
            <a:r>
              <a:rPr lang="tr-TR" sz="4400" dirty="0"/>
              <a:t>Bina sınav komisyonu başkanı, Bölge Sınav Yürütme Komisyonunun sınavla ilgili </a:t>
            </a:r>
            <a:r>
              <a:rPr lang="tr-TR" sz="4400" dirty="0" smtClean="0"/>
              <a:t>yapacağı toplantıya </a:t>
            </a:r>
            <a:r>
              <a:rPr lang="tr-TR" sz="4400" dirty="0"/>
              <a:t>katılır.</a:t>
            </a:r>
          </a:p>
          <a:p>
            <a:pPr marL="0" indent="0">
              <a:buNone/>
            </a:pPr>
            <a:r>
              <a:rPr lang="tr-TR" sz="4400" b="1" dirty="0" smtClean="0"/>
              <a:t>	2</a:t>
            </a:r>
            <a:r>
              <a:rPr lang="tr-TR" sz="4400" b="1" dirty="0"/>
              <a:t>. </a:t>
            </a:r>
            <a:r>
              <a:rPr lang="tr-TR" sz="4400" dirty="0"/>
              <a:t>Toplantıda alınan kararlara göre sınav planlamasını yapar.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13176271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3</a:t>
            </a:r>
            <a:r>
              <a:rPr lang="tr-TR" sz="4400" b="1" dirty="0"/>
              <a:t>. </a:t>
            </a:r>
            <a:r>
              <a:rPr lang="tr-TR" sz="4400" dirty="0"/>
              <a:t>Sınav gününden bir gün önce tüm okulun genel temizliği (özellikle sınıflar ve tuvaletler) su </a:t>
            </a:r>
            <a:r>
              <a:rPr lang="tr-TR" sz="4400" dirty="0" smtClean="0"/>
              <a:t>ve deterjan </a:t>
            </a:r>
            <a:r>
              <a:rPr lang="tr-TR" sz="4400" dirty="0"/>
              <a:t>kullanılarak yaptırılmalıdır. Okulda sık dokunulan yüzeylerin (kapı kolları, </a:t>
            </a:r>
            <a:r>
              <a:rPr lang="tr-TR" sz="4400" dirty="0" smtClean="0"/>
              <a:t>sıralar, masa </a:t>
            </a:r>
            <a:r>
              <a:rPr lang="tr-TR" sz="4400" dirty="0"/>
              <a:t>yüzeyleri, merdiven tırabzanları gibi) temizliğine özellikle dikkat edilmelidir. Bu </a:t>
            </a:r>
            <a:r>
              <a:rPr lang="tr-TR" sz="4400" dirty="0" smtClean="0"/>
              <a:t>amaçla, su </a:t>
            </a:r>
            <a:r>
              <a:rPr lang="tr-TR" sz="4400" dirty="0"/>
              <a:t>ve deterjanla temizlik sonrası dezenfeksiyon için 1/100 sulandırılmış (5 litre suya </a:t>
            </a:r>
            <a:r>
              <a:rPr lang="tr-TR" sz="4400" dirty="0" smtClean="0"/>
              <a:t>yarım küçük </a:t>
            </a:r>
            <a:r>
              <a:rPr lang="tr-TR" sz="4400" dirty="0"/>
              <a:t>çay bardağı) çamaşır suyu (Sodyum </a:t>
            </a:r>
            <a:r>
              <a:rPr lang="tr-TR" sz="4400" dirty="0" err="1"/>
              <a:t>hipoklorit</a:t>
            </a:r>
            <a:r>
              <a:rPr lang="tr-TR" sz="4400" dirty="0"/>
              <a:t> </a:t>
            </a:r>
            <a:r>
              <a:rPr lang="tr-TR" sz="4400" dirty="0" err="1"/>
              <a:t>Cas</a:t>
            </a:r>
            <a:r>
              <a:rPr lang="tr-TR" sz="4400" dirty="0"/>
              <a:t> No: 7681-52-9) kullanılabilir. 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1706163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15341"/>
            <a:ext cx="12192000" cy="4109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/>
              <a:t>T</a:t>
            </a:r>
            <a:r>
              <a:rPr lang="tr-TR" sz="4400" dirty="0" smtClean="0"/>
              <a:t>uvalet </a:t>
            </a:r>
            <a:r>
              <a:rPr lang="tr-TR" sz="4400" dirty="0"/>
              <a:t>temizliği için 1/10 sulandırılmış çamaşır suyu (Sodyum </a:t>
            </a:r>
            <a:r>
              <a:rPr lang="tr-TR" sz="4400" dirty="0" err="1"/>
              <a:t>hipoklorit</a:t>
            </a:r>
            <a:r>
              <a:rPr lang="tr-TR" sz="4400" dirty="0"/>
              <a:t> </a:t>
            </a:r>
            <a:r>
              <a:rPr lang="tr-TR" sz="4400" dirty="0" err="1"/>
              <a:t>Cas</a:t>
            </a:r>
            <a:r>
              <a:rPr lang="tr-TR" sz="4400" dirty="0"/>
              <a:t> No: 7681-52-9) kullanılmalıdır. Çamaşır suyu ile temizlik yapılan alanlar mutlaka havalandırılmalıdır. </a:t>
            </a:r>
            <a:r>
              <a:rPr lang="tr-TR" sz="4400" dirty="0" smtClean="0"/>
              <a:t>Sağlık Bakanlığı </a:t>
            </a:r>
            <a:r>
              <a:rPr lang="tr-TR" sz="4400" dirty="0"/>
              <a:t>COVID-19 </a:t>
            </a:r>
            <a:r>
              <a:rPr lang="tr-TR" sz="4400" dirty="0" err="1"/>
              <a:t>Pandemi</a:t>
            </a:r>
            <a:r>
              <a:rPr lang="tr-TR" sz="4400" dirty="0"/>
              <a:t> Döneminde Halka Açık Alanların Temizlik ve D</a:t>
            </a:r>
            <a:r>
              <a:rPr lang="tr-TR" sz="4400" dirty="0" smtClean="0"/>
              <a:t>ezenfeksiyonu İlkelerine </a:t>
            </a:r>
            <a:r>
              <a:rPr lang="tr-TR" sz="4400" dirty="0"/>
              <a:t>uyulmalıdır.</a:t>
            </a:r>
          </a:p>
          <a:p>
            <a:pPr marL="0" indent="0" algn="just">
              <a:buNone/>
            </a:pP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807757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i="1" dirty="0"/>
              <a:t>09/12/2016 Tarih 29913 Resmi </a:t>
            </a:r>
            <a:r>
              <a:rPr lang="tr-TR" sz="4400" i="1" dirty="0" err="1"/>
              <a:t>Gazete’de</a:t>
            </a:r>
            <a:r>
              <a:rPr lang="tr-TR" sz="4400" i="1" dirty="0"/>
              <a:t> yayımlanan 02/12/2016 tarih ve 6764 sayılı Millî </a:t>
            </a:r>
            <a:r>
              <a:rPr lang="tr-TR" sz="4400" i="1" dirty="0" smtClean="0"/>
              <a:t>Eğitim Bakanlığının </a:t>
            </a:r>
            <a:r>
              <a:rPr lang="tr-TR" sz="4400" i="1" dirty="0"/>
              <a:t>Teşkilat Ve Görevleri Hakkında Kanun Hükmünde Kararname ile Bazı Kanun </a:t>
            </a:r>
            <a:r>
              <a:rPr lang="tr-TR" sz="4400" i="1" dirty="0" smtClean="0"/>
              <a:t>ve Kanun </a:t>
            </a:r>
            <a:r>
              <a:rPr lang="tr-TR" sz="4400" i="1" dirty="0"/>
              <a:t>Hükmünde Kararnamelerde Değişiklik Yapılmasına Dair Kanunun, 12. Maddesi, </a:t>
            </a:r>
            <a:r>
              <a:rPr lang="tr-TR" sz="4400" i="1" dirty="0" smtClean="0"/>
              <a:t>2. Fıkrası </a:t>
            </a:r>
            <a:r>
              <a:rPr lang="tr-TR" sz="4400" i="1" dirty="0"/>
              <a:t>gereğince, sınav uygulamaları kapsamındaki fiilleri işleyen görevlilere işlediği </a:t>
            </a:r>
            <a:r>
              <a:rPr lang="tr-TR" sz="4400" i="1" dirty="0" smtClean="0"/>
              <a:t>fiilin türüne </a:t>
            </a:r>
            <a:r>
              <a:rPr lang="tr-TR" sz="4400" i="1" dirty="0"/>
              <a:t>göre cezai müeyyideler getirilmiştir.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1693635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539433"/>
            <a:ext cx="12192000" cy="3565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4</a:t>
            </a:r>
            <a:r>
              <a:rPr lang="tr-TR" sz="4400" b="1" dirty="0"/>
              <a:t>. </a:t>
            </a:r>
            <a:r>
              <a:rPr lang="tr-TR" sz="4400" dirty="0"/>
              <a:t>Sınava girecek öğrencilerin, salon aday yoklama listelerini Bölge Sınav </a:t>
            </a:r>
            <a:r>
              <a:rPr lang="tr-TR" sz="4400" dirty="0" smtClean="0"/>
              <a:t>Yürütme Komisyonundan </a:t>
            </a:r>
            <a:r>
              <a:rPr lang="tr-TR" sz="4400" dirty="0"/>
              <a:t>alarak, sınavdan en az 2 (iki) gün önce öğrencilerin görebilecekleri uygun </a:t>
            </a:r>
            <a:r>
              <a:rPr lang="tr-TR" sz="4400" dirty="0" smtClean="0"/>
              <a:t>bir yerde </a:t>
            </a:r>
            <a:r>
              <a:rPr lang="tr-TR" sz="4400" dirty="0"/>
              <a:t>ilan eder.</a:t>
            </a:r>
          </a:p>
          <a:p>
            <a:pPr marL="0" indent="0">
              <a:buNone/>
            </a:pPr>
            <a:r>
              <a:rPr lang="tr-TR" sz="4000" b="1" dirty="0" smtClean="0"/>
              <a:t>	</a:t>
            </a: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22671025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51412"/>
            <a:ext cx="12192000" cy="5775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5</a:t>
            </a:r>
            <a:r>
              <a:rPr lang="tr-TR" sz="4400" b="1" dirty="0"/>
              <a:t>. </a:t>
            </a:r>
            <a:r>
              <a:rPr lang="tr-TR" sz="4400" dirty="0"/>
              <a:t>Sınav salonlarını (*) ve salondaki sıraları, sınav oturma planı (**) </a:t>
            </a:r>
            <a:r>
              <a:rPr lang="tr-TR" sz="4400" dirty="0" smtClean="0"/>
              <a:t>doğrultusunda numaralandırarak </a:t>
            </a:r>
            <a:r>
              <a:rPr lang="tr-TR" sz="4400" dirty="0"/>
              <a:t>sınavdan 1 (bir) gün önce hazır duruma gelmesini sağlar ve sınav </a:t>
            </a:r>
            <a:r>
              <a:rPr lang="tr-TR" sz="4400" dirty="0" smtClean="0"/>
              <a:t>süresince salonları </a:t>
            </a:r>
            <a:r>
              <a:rPr lang="tr-TR" sz="4400" dirty="0"/>
              <a:t>kontrol eder.</a:t>
            </a:r>
          </a:p>
          <a:p>
            <a:pPr marL="0" indent="0">
              <a:buNone/>
            </a:pPr>
            <a:r>
              <a:rPr lang="tr-TR" sz="4400" dirty="0" smtClean="0"/>
              <a:t>	*</a:t>
            </a:r>
            <a:r>
              <a:rPr lang="tr-TR" sz="4400" dirty="0"/>
              <a:t>1 </a:t>
            </a:r>
            <a:r>
              <a:rPr lang="tr-TR" sz="4400" dirty="0" err="1"/>
              <a:t>nolu</a:t>
            </a:r>
            <a:r>
              <a:rPr lang="tr-TR" sz="4400" dirty="0"/>
              <a:t> salon zemin kattan başlamak suretiyle üst katlara doğru artarak devam eder.</a:t>
            </a:r>
          </a:p>
          <a:p>
            <a:pPr marL="0" indent="0">
              <a:buNone/>
            </a:pPr>
            <a:r>
              <a:rPr lang="tr-TR" sz="4400" dirty="0" smtClean="0"/>
              <a:t>	**</a:t>
            </a:r>
            <a:r>
              <a:rPr lang="tr-TR" sz="4400" dirty="0"/>
              <a:t>1 </a:t>
            </a:r>
            <a:r>
              <a:rPr lang="tr-TR" sz="4400" dirty="0" err="1"/>
              <a:t>nolu</a:t>
            </a:r>
            <a:r>
              <a:rPr lang="tr-TR" sz="4400" dirty="0"/>
              <a:t> sıra öğretmen masasının önünden başlayacaktır. “S” kuralı gereğince devam eder.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13644247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39838"/>
            <a:ext cx="12192000" cy="56021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6</a:t>
            </a:r>
            <a:r>
              <a:rPr lang="tr-TR" sz="4400" b="1" dirty="0"/>
              <a:t>. </a:t>
            </a:r>
            <a:r>
              <a:rPr lang="tr-TR" sz="4400" dirty="0"/>
              <a:t>Salon görevlilerinin sınav salonlarına cep telefonu ve benzeri iletişim araçları ile </a:t>
            </a:r>
            <a:r>
              <a:rPr lang="tr-TR" sz="4400" dirty="0" smtClean="0"/>
              <a:t>girmemesini sağlar</a:t>
            </a:r>
            <a:r>
              <a:rPr lang="tr-TR" sz="4400" dirty="0"/>
              <a:t>. Sınav öncesinde yapılacak toplantılarda bu hususu özellikle belirtir.</a:t>
            </a:r>
          </a:p>
          <a:p>
            <a:pPr marL="0" indent="0">
              <a:buNone/>
            </a:pPr>
            <a:r>
              <a:rPr lang="tr-TR" sz="4400" b="1" dirty="0" smtClean="0"/>
              <a:t>	7</a:t>
            </a:r>
            <a:r>
              <a:rPr lang="tr-TR" sz="4400" b="1" dirty="0"/>
              <a:t>. </a:t>
            </a:r>
            <a:r>
              <a:rPr lang="tr-TR" sz="4400" dirty="0"/>
              <a:t>Salon görevlileri ile sınav başlamadan en az bir saat önce toplantı yaparak görev </a:t>
            </a:r>
            <a:r>
              <a:rPr lang="tr-TR" sz="4400" dirty="0" smtClean="0"/>
              <a:t>ve sorumluluklarını </a:t>
            </a:r>
            <a:r>
              <a:rPr lang="tr-TR" sz="4400" dirty="0"/>
              <a:t>açıklar. Toplantıya katılmayan salon görevlisinin yerine </a:t>
            </a:r>
            <a:r>
              <a:rPr lang="tr-TR" sz="4400" dirty="0" smtClean="0"/>
              <a:t>yedek gözetmenlerden </a:t>
            </a:r>
            <a:r>
              <a:rPr lang="tr-TR" sz="4400" dirty="0"/>
              <a:t>görevlendirme yapar.</a:t>
            </a:r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83771"/>
            <a:ext cx="12192000" cy="4905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8</a:t>
            </a:r>
            <a:r>
              <a:rPr lang="tr-TR" sz="4400" b="1" dirty="0"/>
              <a:t>. </a:t>
            </a:r>
            <a:r>
              <a:rPr lang="tr-TR" sz="4400" dirty="0"/>
              <a:t>Bina Sınav Komisyonu, sınav görevlileri ile yapacağı toplantıda, bütün sınav </a:t>
            </a:r>
            <a:r>
              <a:rPr lang="tr-TR" sz="4400" dirty="0" smtClean="0"/>
              <a:t>görevlilerinin sosyal </a:t>
            </a:r>
            <a:r>
              <a:rPr lang="tr-TR" sz="4400" dirty="0"/>
              <a:t>mesafe kuralına (kişiler arasında en az 1 metre mesafe olacak şekilde) </a:t>
            </a:r>
            <a:r>
              <a:rPr lang="tr-TR" sz="4400" dirty="0" smtClean="0"/>
              <a:t>uyarak oturmalarını </a:t>
            </a:r>
            <a:r>
              <a:rPr lang="tr-TR" sz="4400" dirty="0"/>
              <a:t>ve tıbbi maske takmalarını sağlar. Sınav görevlilerine sınav kurallarına ek </a:t>
            </a:r>
            <a:r>
              <a:rPr lang="tr-TR" sz="4400" dirty="0" smtClean="0"/>
              <a:t>olarak COVID-19 </a:t>
            </a:r>
            <a:r>
              <a:rPr lang="tr-TR" sz="4400" dirty="0"/>
              <a:t>ile ilgili alınacak önlemler konusunda bilgi verir. </a:t>
            </a:r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54643"/>
            <a:ext cx="12192000" cy="63429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9</a:t>
            </a:r>
            <a:r>
              <a:rPr lang="tr-TR" sz="4400" b="1" dirty="0"/>
              <a:t>. </a:t>
            </a:r>
            <a:r>
              <a:rPr lang="tr-TR" sz="4400" dirty="0"/>
              <a:t>Ateş, öksürük, burun akıntısı ve solunum güçlüğü şikâyeti olan, COVID-19 olan veya son </a:t>
            </a:r>
            <a:r>
              <a:rPr lang="tr-TR" sz="4400" dirty="0" smtClean="0"/>
              <a:t>14 gün </a:t>
            </a:r>
            <a:r>
              <a:rPr lang="tr-TR" sz="4400" dirty="0"/>
              <a:t>içerisinde COVID-19 vakası ile teması olan kişilere sınav görevi </a:t>
            </a:r>
            <a:r>
              <a:rPr lang="tr-TR" sz="4400" dirty="0" smtClean="0"/>
              <a:t>vermez.</a:t>
            </a:r>
          </a:p>
          <a:p>
            <a:pPr marL="0" indent="0">
              <a:buNone/>
            </a:pPr>
            <a:r>
              <a:rPr lang="tr-TR" sz="4400" b="1" dirty="0"/>
              <a:t>	</a:t>
            </a:r>
            <a:r>
              <a:rPr lang="tr-TR" sz="4400" b="1" dirty="0" smtClean="0"/>
              <a:t>10</a:t>
            </a:r>
            <a:r>
              <a:rPr lang="tr-TR" sz="4400" b="1" dirty="0"/>
              <a:t>. </a:t>
            </a:r>
            <a:r>
              <a:rPr lang="tr-TR" sz="4400" dirty="0"/>
              <a:t>Toplantıya katılmayan ya da sınav kurallarına uymayan personele sınav görevi vermez. </a:t>
            </a:r>
            <a:r>
              <a:rPr lang="tr-TR" sz="4400" dirty="0" smtClean="0"/>
              <a:t>Sınav kurallarına </a:t>
            </a:r>
            <a:r>
              <a:rPr lang="tr-TR" sz="4400" dirty="0"/>
              <a:t>uymayan personeli gerekli durumlarda tutanakla belirleyerek Bölge Sınav </a:t>
            </a:r>
            <a:r>
              <a:rPr lang="tr-TR" sz="4400" dirty="0" smtClean="0"/>
              <a:t>Yürütme Komisyonuna </a:t>
            </a:r>
            <a:r>
              <a:rPr lang="tr-TR" sz="4400" dirty="0"/>
              <a:t>bildirir.</a:t>
            </a:r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3600" b="1" dirty="0" smtClean="0"/>
              <a:t>11</a:t>
            </a:r>
            <a:r>
              <a:rPr lang="tr-TR" sz="3600" b="1" dirty="0"/>
              <a:t>. </a:t>
            </a:r>
            <a:r>
              <a:rPr lang="tr-TR" sz="3600" dirty="0"/>
              <a:t>Sınav görevlilerine ait ad, </a:t>
            </a:r>
            <a:r>
              <a:rPr lang="tr-TR" sz="3600" dirty="0" err="1"/>
              <a:t>soyad</a:t>
            </a:r>
            <a:r>
              <a:rPr lang="tr-TR" sz="3600" dirty="0"/>
              <a:t> ve görevlerini gösterir yaka kartının sınav </a:t>
            </a:r>
            <a:r>
              <a:rPr lang="tr-TR" sz="3600" dirty="0" smtClean="0"/>
              <a:t>süresince görevlilerin </a:t>
            </a:r>
            <a:r>
              <a:rPr lang="tr-TR" sz="3600" dirty="0"/>
              <a:t>üzerinde bulunmasını sağlar.</a:t>
            </a:r>
          </a:p>
          <a:p>
            <a:pPr marL="0" indent="0">
              <a:buNone/>
            </a:pPr>
            <a:r>
              <a:rPr lang="tr-TR" sz="3600" b="1" dirty="0" smtClean="0"/>
              <a:t>	12</a:t>
            </a:r>
            <a:r>
              <a:rPr lang="tr-TR" sz="3600" b="1" dirty="0"/>
              <a:t>. </a:t>
            </a:r>
            <a:r>
              <a:rPr lang="tr-TR" sz="3600" dirty="0"/>
              <a:t>Sınav günü, sınav kutularını/çantalarını il/ilçe sınav evrakı nakil koruma </a:t>
            </a:r>
            <a:r>
              <a:rPr lang="tr-TR" sz="3600" dirty="0" smtClean="0"/>
              <a:t>görevlilerinden tutanakla </a:t>
            </a:r>
            <a:r>
              <a:rPr lang="tr-TR" sz="3600" dirty="0"/>
              <a:t>teslim alır. Sınavın başlamasına yarım saat kala sınav kutularını açıp içindeki </a:t>
            </a:r>
            <a:r>
              <a:rPr lang="tr-TR" sz="3600" dirty="0" smtClean="0"/>
              <a:t>sınav paketlerini </a:t>
            </a:r>
            <a:r>
              <a:rPr lang="tr-TR" sz="3600" dirty="0"/>
              <a:t>sayarak kontrol eder, sorun varsa Bölge Sınav Yürütme Komisyonunun </a:t>
            </a:r>
            <a:r>
              <a:rPr lang="tr-TR" sz="3600" dirty="0" smtClean="0"/>
              <a:t>talimatına göre </a:t>
            </a:r>
            <a:r>
              <a:rPr lang="tr-TR" sz="3600" dirty="0"/>
              <a:t>işlem yapar</a:t>
            </a:r>
            <a:r>
              <a:rPr lang="tr-TR" sz="3600" dirty="0" smtClean="0"/>
              <a:t>.</a:t>
            </a:r>
          </a:p>
          <a:p>
            <a:pPr marL="0" indent="0">
              <a:buNone/>
            </a:pPr>
            <a:r>
              <a:rPr lang="tr-TR" sz="3600" b="1" dirty="0" smtClean="0"/>
              <a:t>	13</a:t>
            </a:r>
            <a:r>
              <a:rPr lang="tr-TR" sz="3600" b="1" dirty="0"/>
              <a:t>. </a:t>
            </a:r>
            <a:r>
              <a:rPr lang="tr-TR" sz="3600" dirty="0"/>
              <a:t>Sınav evrakı dönüş zarfı, cevap kâğıtları, soru kitapçıkları ve salon aday yoklama </a:t>
            </a:r>
            <a:r>
              <a:rPr lang="tr-TR" sz="3600" dirty="0" smtClean="0"/>
              <a:t>listesinin bulunduğu </a:t>
            </a:r>
            <a:r>
              <a:rPr lang="tr-TR" sz="3600" dirty="0"/>
              <a:t>sınav paketlerini salon başkanlarına imza karşılığında teslim eder.</a:t>
            </a:r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86136"/>
            <a:ext cx="12192000" cy="5463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14</a:t>
            </a:r>
            <a:r>
              <a:rPr lang="tr-TR" sz="4400" b="1" dirty="0"/>
              <a:t>. </a:t>
            </a:r>
            <a:r>
              <a:rPr lang="tr-TR" sz="4400" dirty="0" smtClean="0"/>
              <a:t>Adayların, </a:t>
            </a:r>
            <a:r>
              <a:rPr lang="tr-TR" sz="4400" dirty="0"/>
              <a:t>sınav binasının bahçesine girişleri sırasında sosyal mesafenin (en az 1 metre, </a:t>
            </a:r>
            <a:r>
              <a:rPr lang="tr-TR" sz="4400" dirty="0" smtClean="0"/>
              <a:t>3-4 adım</a:t>
            </a:r>
            <a:r>
              <a:rPr lang="tr-TR" sz="4400" dirty="0"/>
              <a:t>) korunmasını sağlar, yığılma oluşmasını engelleyecek önlemleri alır. </a:t>
            </a:r>
            <a:endParaRPr lang="tr-TR" sz="4400" dirty="0" smtClean="0"/>
          </a:p>
          <a:p>
            <a:pPr marL="0" indent="0">
              <a:buNone/>
            </a:pPr>
            <a:r>
              <a:rPr lang="tr-TR" sz="4400" dirty="0"/>
              <a:t>	</a:t>
            </a:r>
            <a:r>
              <a:rPr lang="tr-TR" sz="4400" dirty="0" smtClean="0"/>
              <a:t>Bina </a:t>
            </a:r>
            <a:r>
              <a:rPr lang="tr-TR" sz="4400" dirty="0"/>
              <a:t>Sınav Komisyonu ya da sınav görevlileri, sınav binasına alınmadan önce </a:t>
            </a:r>
            <a:r>
              <a:rPr lang="tr-TR" sz="4400" dirty="0" smtClean="0"/>
              <a:t>adaylara COVID-19 </a:t>
            </a:r>
            <a:r>
              <a:rPr lang="tr-TR" sz="4400" dirty="0"/>
              <a:t>nedeniyle sınav sürecinde dikkat etmeleri gereken </a:t>
            </a:r>
            <a:r>
              <a:rPr lang="tr-TR" sz="4400" dirty="0" smtClean="0"/>
              <a:t>noktaları 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515166"/>
            <a:ext cx="12192000" cy="5522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>
                <a:solidFill>
                  <a:srgbClr val="FF0000"/>
                </a:solidFill>
              </a:rPr>
              <a:t>“Değerli adaylar, </a:t>
            </a:r>
            <a:r>
              <a:rPr lang="tr-TR" sz="4400" dirty="0" smtClean="0">
                <a:solidFill>
                  <a:srgbClr val="FF0000"/>
                </a:solidFill>
              </a:rPr>
              <a:t>ciddi solunum </a:t>
            </a:r>
            <a:r>
              <a:rPr lang="tr-TR" sz="4400" dirty="0">
                <a:solidFill>
                  <a:srgbClr val="FF0000"/>
                </a:solidFill>
              </a:rPr>
              <a:t>yolu enfeksiyonu belirtileriyle seyreden COVID-19 nedeniyle sınav sürecinde </a:t>
            </a:r>
            <a:r>
              <a:rPr lang="tr-TR" sz="4400" dirty="0" smtClean="0">
                <a:solidFill>
                  <a:srgbClr val="FF0000"/>
                </a:solidFill>
              </a:rPr>
              <a:t>almanız gereken </a:t>
            </a:r>
            <a:r>
              <a:rPr lang="tr-TR" sz="4400" dirty="0">
                <a:solidFill>
                  <a:srgbClr val="FF0000"/>
                </a:solidFill>
              </a:rPr>
              <a:t>önlemler hakkında sizi bilgilendirmek istiyoruz. Ateş, öksürük, burun akıntısı ve </a:t>
            </a:r>
            <a:r>
              <a:rPr lang="tr-TR" sz="4400" dirty="0" smtClean="0">
                <a:solidFill>
                  <a:srgbClr val="FF0000"/>
                </a:solidFill>
              </a:rPr>
              <a:t>solunum güçlüğü </a:t>
            </a:r>
            <a:r>
              <a:rPr lang="tr-TR" sz="4400" dirty="0">
                <a:solidFill>
                  <a:srgbClr val="FF0000"/>
                </a:solidFill>
              </a:rPr>
              <a:t>şikâyeti olan, COVID-19 olan veya son 14 gün içerisinde COVID-19 vakası ile teması </a:t>
            </a:r>
            <a:r>
              <a:rPr lang="tr-TR" sz="4400" dirty="0" smtClean="0">
                <a:solidFill>
                  <a:srgbClr val="FF0000"/>
                </a:solidFill>
              </a:rPr>
              <a:t>olan adaylar</a:t>
            </a:r>
            <a:r>
              <a:rPr lang="tr-TR" sz="4400" dirty="0">
                <a:solidFill>
                  <a:srgbClr val="FF0000"/>
                </a:solidFill>
              </a:rPr>
              <a:t>, bina girişinde görevlilere bilgi vermelidir. </a:t>
            </a:r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38629"/>
            <a:ext cx="12192000" cy="5065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>
                <a:solidFill>
                  <a:srgbClr val="FF0000"/>
                </a:solidFill>
              </a:rPr>
              <a:t>Endişeniz olmasın şikâyeti olan adaylar sınava</a:t>
            </a:r>
          </a:p>
          <a:p>
            <a:pPr marL="0" indent="0">
              <a:buNone/>
            </a:pPr>
            <a:r>
              <a:rPr lang="tr-TR" sz="4400" dirty="0">
                <a:solidFill>
                  <a:srgbClr val="FF0000"/>
                </a:solidFill>
              </a:rPr>
              <a:t>alınacaktır. Bina içinde, bahçesinde ve diğer kalabalık ortamlarda sosyal mesafe (en az 1 metre, </a:t>
            </a:r>
            <a:r>
              <a:rPr lang="tr-TR" sz="4400" dirty="0" smtClean="0">
                <a:solidFill>
                  <a:srgbClr val="FF0000"/>
                </a:solidFill>
              </a:rPr>
              <a:t>3-4 </a:t>
            </a:r>
            <a:r>
              <a:rPr lang="tr-TR" sz="4400" dirty="0">
                <a:solidFill>
                  <a:srgbClr val="FF0000"/>
                </a:solidFill>
              </a:rPr>
              <a:t>adım) kuralına lütfen dikkat ediniz. Maske takınız ve maskenizi çıkarmayınız. </a:t>
            </a:r>
            <a:r>
              <a:rPr lang="tr-TR" sz="4400" dirty="0" smtClean="0">
                <a:solidFill>
                  <a:srgbClr val="FF0000"/>
                </a:solidFill>
              </a:rPr>
              <a:t>Sağlığınızı önemsiyoruz</a:t>
            </a:r>
            <a:r>
              <a:rPr lang="tr-TR" sz="4400" dirty="0">
                <a:solidFill>
                  <a:srgbClr val="FF0000"/>
                </a:solidFill>
              </a:rPr>
              <a:t>. Lütfen bu önlemlere uyunuz. Başarılar dileriz” </a:t>
            </a:r>
            <a:r>
              <a:rPr lang="tr-TR" sz="4400" dirty="0"/>
              <a:t>şeklinde duyurur. </a:t>
            </a:r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dirty="0" smtClean="0"/>
              <a:t>	</a:t>
            </a:r>
            <a:r>
              <a:rPr lang="tr-TR" sz="4200" b="1" dirty="0" smtClean="0"/>
              <a:t>15.</a:t>
            </a:r>
            <a:r>
              <a:rPr lang="tr-TR" sz="4200" dirty="0" smtClean="0"/>
              <a:t>  </a:t>
            </a:r>
            <a:r>
              <a:rPr lang="tr-TR" sz="4200" dirty="0"/>
              <a:t>Sınav binasına ve bahçesine yalnızca adayların ve sınav görevlilerin alınmasını sağlar.</a:t>
            </a:r>
          </a:p>
          <a:p>
            <a:pPr marL="0" indent="0">
              <a:buNone/>
            </a:pPr>
            <a:r>
              <a:rPr lang="tr-TR" sz="4200" dirty="0" smtClean="0"/>
              <a:t>	</a:t>
            </a:r>
            <a:r>
              <a:rPr lang="tr-TR" sz="4200" b="1" dirty="0" smtClean="0"/>
              <a:t>16.</a:t>
            </a:r>
            <a:r>
              <a:rPr lang="tr-TR" sz="4200" dirty="0" smtClean="0"/>
              <a:t> </a:t>
            </a:r>
            <a:r>
              <a:rPr lang="tr-TR" sz="4200" dirty="0"/>
              <a:t>Sınav görevlileri ve adayların, sınav öncesinde tıbbi maske takılı olarak sınav salonlarına</a:t>
            </a:r>
          </a:p>
          <a:p>
            <a:pPr marL="0" indent="0">
              <a:buNone/>
            </a:pPr>
            <a:r>
              <a:rPr lang="tr-TR" sz="4200" dirty="0"/>
              <a:t>gitmesini sağlar.</a:t>
            </a:r>
          </a:p>
          <a:p>
            <a:pPr marL="0" indent="0">
              <a:buNone/>
            </a:pPr>
            <a:r>
              <a:rPr lang="tr-TR" sz="4200" dirty="0" smtClean="0"/>
              <a:t>	</a:t>
            </a:r>
            <a:r>
              <a:rPr lang="tr-TR" sz="4200" b="1" dirty="0" smtClean="0"/>
              <a:t>17.</a:t>
            </a:r>
            <a:r>
              <a:rPr lang="tr-TR" sz="4200" dirty="0" smtClean="0"/>
              <a:t> </a:t>
            </a:r>
            <a:r>
              <a:rPr lang="tr-TR" sz="4200" dirty="0"/>
              <a:t>Adayların, yerlerine oturduklarında diğer adaylar ile aralarında en az 1 metre olacak </a:t>
            </a:r>
            <a:r>
              <a:rPr lang="tr-TR" sz="4200" dirty="0" smtClean="0"/>
              <a:t>şekilde mesafe </a:t>
            </a:r>
            <a:r>
              <a:rPr lang="tr-TR" sz="4200" dirty="0"/>
              <a:t>sağlanabiliyor ise sınav başladıktan sonra isteyen adayın tıbbi maskesini </a:t>
            </a:r>
            <a:r>
              <a:rPr lang="tr-TR" sz="4200" dirty="0" smtClean="0"/>
              <a:t>çıkararak sınava </a:t>
            </a:r>
            <a:r>
              <a:rPr lang="tr-TR" sz="4200" dirty="0"/>
              <a:t>devam etmesini sağlar.</a:t>
            </a:r>
            <a:r>
              <a:rPr lang="tr-TR" sz="4000" dirty="0" smtClean="0"/>
              <a:t>	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15343"/>
            <a:ext cx="12192000" cy="41321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b="1" dirty="0"/>
              <a:t>Sınav binasına cep telefonu ya da diğer iletişim araçları ile girilmesi kesinlikle yasaktır.</a:t>
            </a:r>
          </a:p>
          <a:p>
            <a:pPr marL="0" indent="0" algn="ctr">
              <a:buNone/>
            </a:pPr>
            <a:r>
              <a:rPr lang="tr-TR" sz="4400" b="1" dirty="0"/>
              <a:t>Sınav paketlerinin açılması ve sınav evrakı dönüş zarfının kapatılması 10. ve 11. sayfada yer</a:t>
            </a:r>
          </a:p>
          <a:p>
            <a:pPr marL="0" indent="0" algn="ctr">
              <a:buNone/>
            </a:pPr>
            <a:r>
              <a:rPr lang="tr-TR" sz="4400" b="1" dirty="0"/>
              <a:t>alan talimatlara göre yapılacaktır.</a:t>
            </a:r>
            <a:endParaRPr lang="tr-TR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594762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5195"/>
            <a:ext cx="12192000" cy="6470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18. </a:t>
            </a:r>
            <a:r>
              <a:rPr lang="tr-TR" sz="4400" dirty="0" smtClean="0"/>
              <a:t>Adayların, </a:t>
            </a:r>
            <a:r>
              <a:rPr lang="tr-TR" sz="4400" dirty="0"/>
              <a:t>sınav binasına ve salonlarına girişleri sırasında sosyal mesafenin (en az 1 </a:t>
            </a:r>
            <a:r>
              <a:rPr lang="tr-TR" sz="4400" dirty="0" smtClean="0"/>
              <a:t>metre, 3-4 </a:t>
            </a:r>
            <a:r>
              <a:rPr lang="tr-TR" sz="4400" dirty="0"/>
              <a:t>adım) korunmasını sağlar, yığılma olmasını engelleyecek önlemler </a:t>
            </a:r>
            <a:r>
              <a:rPr lang="tr-TR" sz="4400" dirty="0" smtClean="0"/>
              <a:t>alır.</a:t>
            </a:r>
          </a:p>
          <a:p>
            <a:pPr marL="0" indent="0">
              <a:buNone/>
            </a:pPr>
            <a:r>
              <a:rPr lang="tr-TR" sz="4400" b="1" dirty="0"/>
              <a:t>	</a:t>
            </a:r>
            <a:r>
              <a:rPr lang="tr-TR" sz="4400" b="1" dirty="0" smtClean="0"/>
              <a:t>19. </a:t>
            </a:r>
            <a:r>
              <a:rPr lang="tr-TR" sz="4400" dirty="0"/>
              <a:t>Sınav binasına girişte yapılacak kimlik kontrolünün kimliklere dokunulmadan </a:t>
            </a:r>
            <a:r>
              <a:rPr lang="tr-TR" sz="4400" dirty="0" smtClean="0"/>
              <a:t>yapılmasını sağlar</a:t>
            </a:r>
            <a:r>
              <a:rPr lang="tr-TR" sz="4400" dirty="0"/>
              <a:t>. Kontroller sırasında öğrencilerin sosyal mesafe korunarak alınmasını ve </a:t>
            </a:r>
            <a:r>
              <a:rPr lang="tr-TR" sz="4400" dirty="0" smtClean="0"/>
              <a:t>koridorlarda yığılma </a:t>
            </a:r>
            <a:r>
              <a:rPr lang="tr-TR" sz="4400" dirty="0"/>
              <a:t>oluşturmadan salonlara ulaşması için önlem alır.</a:t>
            </a:r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7321"/>
            <a:ext cx="12192000" cy="66207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20. </a:t>
            </a:r>
            <a:r>
              <a:rPr lang="tr-TR" sz="4000" dirty="0"/>
              <a:t>Geçerli kimlik belgesi yanında olmayan öğrencilerin sınava alınmaması için gerekli </a:t>
            </a:r>
            <a:r>
              <a:rPr lang="tr-TR" sz="4000" dirty="0" smtClean="0"/>
              <a:t>önlemleri alır</a:t>
            </a:r>
            <a:r>
              <a:rPr lang="tr-TR" sz="4000" dirty="0"/>
              <a:t>.</a:t>
            </a:r>
          </a:p>
          <a:p>
            <a:pPr marL="0" indent="0">
              <a:buNone/>
            </a:pPr>
            <a:r>
              <a:rPr lang="tr-TR" sz="4000" b="1" dirty="0" smtClean="0"/>
              <a:t>	21. </a:t>
            </a:r>
            <a:r>
              <a:rPr lang="tr-TR" sz="4000" dirty="0"/>
              <a:t>Sınavın başlamasından itibaren ilk 15 dakika içerisinde sınav binasına gelen öğrencilerin </a:t>
            </a:r>
            <a:r>
              <a:rPr lang="tr-TR" sz="4000" dirty="0" smtClean="0"/>
              <a:t>sınava katılmalarını </a:t>
            </a:r>
            <a:r>
              <a:rPr lang="tr-TR" sz="4000" dirty="0"/>
              <a:t>sağlar. Bu öğrencilere ek süre verilmez. İlk 15 dakikadan sonra gelen </a:t>
            </a:r>
            <a:r>
              <a:rPr lang="tr-TR" sz="4000" dirty="0" smtClean="0"/>
              <a:t>öğrencileri sınav </a:t>
            </a:r>
            <a:r>
              <a:rPr lang="tr-TR" sz="4000" dirty="0"/>
              <a:t>binasına almaz.</a:t>
            </a:r>
          </a:p>
          <a:p>
            <a:pPr marL="0" indent="0">
              <a:buNone/>
            </a:pPr>
            <a:r>
              <a:rPr lang="tr-TR" sz="4000" b="1" dirty="0" smtClean="0"/>
              <a:t>	22. </a:t>
            </a:r>
            <a:r>
              <a:rPr lang="tr-TR" sz="4000" dirty="0"/>
              <a:t>Sınavın </a:t>
            </a:r>
            <a:r>
              <a:rPr lang="tr-TR" sz="4000" b="1" dirty="0"/>
              <a:t>ilk 30 ve son 15 dakikasında </a:t>
            </a:r>
            <a:r>
              <a:rPr lang="tr-TR" sz="4000" dirty="0"/>
              <a:t>öğrencilerin sınav salonundan </a:t>
            </a:r>
            <a:r>
              <a:rPr lang="tr-TR" sz="4000" dirty="0" smtClean="0"/>
              <a:t>çıkamayacaklarını	duyurur</a:t>
            </a:r>
            <a:r>
              <a:rPr lang="tr-TR" sz="4000" dirty="0"/>
              <a:t>.</a:t>
            </a:r>
          </a:p>
          <a:p>
            <a:pPr marL="0" indent="0">
              <a:buNone/>
            </a:pPr>
            <a:r>
              <a:rPr lang="tr-TR" sz="4000" b="1" dirty="0" smtClean="0"/>
              <a:t>	23. </a:t>
            </a:r>
            <a:r>
              <a:rPr lang="tr-TR" sz="4000" dirty="0"/>
              <a:t>Sınav binasına görevliler haricinde giriş yapılmamasını sağlar.</a:t>
            </a:r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203200"/>
            <a:ext cx="12192000" cy="6342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400" dirty="0" smtClean="0"/>
              <a:t>	</a:t>
            </a:r>
            <a:r>
              <a:rPr lang="tr-TR" sz="3800" b="1" dirty="0" smtClean="0"/>
              <a:t>24.</a:t>
            </a:r>
            <a:r>
              <a:rPr lang="tr-TR" sz="3800" dirty="0" smtClean="0"/>
              <a:t> </a:t>
            </a:r>
            <a:r>
              <a:rPr lang="tr-TR" sz="3800" dirty="0"/>
              <a:t>Tüm sınav salonlarında sınavın aynı saatte başlamasını sağlar.</a:t>
            </a:r>
          </a:p>
          <a:p>
            <a:pPr marL="0" indent="0">
              <a:buNone/>
            </a:pPr>
            <a:r>
              <a:rPr lang="tr-TR" sz="3800" dirty="0" smtClean="0"/>
              <a:t>	</a:t>
            </a:r>
            <a:r>
              <a:rPr lang="tr-TR" sz="3800" b="1" dirty="0" smtClean="0"/>
              <a:t>25.</a:t>
            </a:r>
            <a:r>
              <a:rPr lang="tr-TR" sz="3800" dirty="0" smtClean="0"/>
              <a:t> </a:t>
            </a:r>
            <a:r>
              <a:rPr lang="tr-TR" sz="3800" dirty="0"/>
              <a:t>Fotoğraflı ve onaylı sınav giriş belgelerinin, öğrencilerin sınava girecekleri salon ve </a:t>
            </a:r>
            <a:r>
              <a:rPr lang="tr-TR" sz="3800" dirty="0" smtClean="0"/>
              <a:t>sırada hazır </a:t>
            </a:r>
            <a:r>
              <a:rPr lang="tr-TR" sz="3800" dirty="0"/>
              <a:t>bulundurulmasını sağlar. (Sınav giriş belgeleri, sınav merkezleri tarafından </a:t>
            </a:r>
            <a:r>
              <a:rPr lang="tr-TR" sz="3800" dirty="0" smtClean="0"/>
              <a:t>e-okul sistemi </a:t>
            </a:r>
            <a:r>
              <a:rPr lang="tr-TR" sz="3800" dirty="0"/>
              <a:t>raporlarından alınabilecektir</a:t>
            </a:r>
            <a:r>
              <a:rPr lang="tr-TR" sz="3800" dirty="0" smtClean="0"/>
              <a:t>.)</a:t>
            </a:r>
          </a:p>
          <a:p>
            <a:pPr marL="0" indent="0">
              <a:buNone/>
            </a:pPr>
            <a:r>
              <a:rPr lang="tr-TR" sz="3800" dirty="0" smtClean="0"/>
              <a:t>	</a:t>
            </a:r>
            <a:r>
              <a:rPr lang="tr-TR" sz="3800" b="1" dirty="0" smtClean="0"/>
              <a:t>26</a:t>
            </a:r>
            <a:r>
              <a:rPr lang="tr-TR" sz="3800" b="1" dirty="0"/>
              <a:t>.</a:t>
            </a:r>
            <a:r>
              <a:rPr lang="tr-TR" sz="3800" dirty="0"/>
              <a:t> Öğrencilerin sınav süreleri sınav giriş belgesinde ve salon yoklama listesinde </a:t>
            </a:r>
            <a:r>
              <a:rPr lang="tr-TR" sz="3800" dirty="0" smtClean="0"/>
              <a:t>belirtilmiştir. Salon </a:t>
            </a:r>
            <a:r>
              <a:rPr lang="tr-TR" sz="3800" dirty="0"/>
              <a:t>görevlilerinin sınav uygulaması sırasında bu sürelere dikkat etmesini sağlar.</a:t>
            </a:r>
          </a:p>
          <a:p>
            <a:pPr marL="0" indent="0">
              <a:buNone/>
            </a:pP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55869"/>
            <a:ext cx="12192000" cy="4488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27. </a:t>
            </a:r>
            <a:r>
              <a:rPr lang="tr-TR" sz="4000" i="1" dirty="0"/>
              <a:t>Sınava giren adaylardan, kesin COVID-19 tanısı olanlar ile kesin COVID-19 tanısı </a:t>
            </a:r>
            <a:r>
              <a:rPr lang="tr-TR" sz="4000" i="1" dirty="0" smtClean="0"/>
              <a:t>ile tedavisi </a:t>
            </a:r>
            <a:r>
              <a:rPr lang="tr-TR" sz="4000" i="1" dirty="0"/>
              <a:t>tamamlanıp sonrasındaki 14 günlük karantina süresinde olan adaylar için </a:t>
            </a:r>
            <a:r>
              <a:rPr lang="tr-TR" sz="4000" i="1" dirty="0" smtClean="0"/>
              <a:t>Sağlık Bakanlığının </a:t>
            </a:r>
            <a:r>
              <a:rPr lang="tr-TR" sz="4000" i="1" dirty="0"/>
              <a:t>önerileri doğrultusunda Bölge Sınav Yürütme Komisyonları </a:t>
            </a:r>
            <a:r>
              <a:rPr lang="tr-TR" sz="4000" i="1" dirty="0" smtClean="0"/>
              <a:t>tarafından belirlenecek </a:t>
            </a:r>
            <a:r>
              <a:rPr lang="tr-TR" sz="4000" i="1" dirty="0"/>
              <a:t>ve Bina Sınav Komisyonlarına bildirilecek sınav tedbir hizmetlerini, gerekli </a:t>
            </a:r>
            <a:r>
              <a:rPr lang="tr-TR" sz="4000" i="1" dirty="0" smtClean="0"/>
              <a:t>tüm önlemleri </a:t>
            </a:r>
            <a:r>
              <a:rPr lang="tr-TR" sz="4000" i="1" dirty="0"/>
              <a:t>alarak </a:t>
            </a:r>
            <a:r>
              <a:rPr lang="tr-TR" sz="4000" i="1" dirty="0" smtClean="0"/>
              <a:t>uygular.</a:t>
            </a:r>
            <a:endParaRPr lang="tr-TR" sz="4000" i="1" dirty="0"/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3900" b="1" dirty="0" smtClean="0"/>
              <a:t>28. </a:t>
            </a:r>
            <a:r>
              <a:rPr lang="tr-TR" sz="3900" dirty="0"/>
              <a:t>Ateş, öksürük, burun akıntısı ve solunum güçlüğü gibi COVID-19’u düşündürecek </a:t>
            </a:r>
            <a:r>
              <a:rPr lang="tr-TR" sz="3900" dirty="0" smtClean="0"/>
              <a:t>şikâyetleri olanlar </a:t>
            </a:r>
            <a:r>
              <a:rPr lang="tr-TR" sz="3900" dirty="0"/>
              <a:t>ile son 14 gün içerisinde kesin COVID-19 vakası ile teması olan öğrencilerin </a:t>
            </a:r>
            <a:r>
              <a:rPr lang="tr-TR" sz="3900" dirty="0" smtClean="0"/>
              <a:t>giriş katında </a:t>
            </a:r>
            <a:r>
              <a:rPr lang="tr-TR" sz="3900" dirty="0"/>
              <a:t>bulunan ayrı bir salonda (kesin COVID-19 olan öğrenciler için ayrılmış salondan </a:t>
            </a:r>
            <a:r>
              <a:rPr lang="tr-TR" sz="3900" dirty="0" smtClean="0"/>
              <a:t>farklı bir </a:t>
            </a:r>
            <a:r>
              <a:rPr lang="tr-TR" sz="3900" dirty="0"/>
              <a:t>salonda) tıbbi maske takılarak sınava alınmasını sağlar. Bez maske kullananların </a:t>
            </a:r>
            <a:r>
              <a:rPr lang="tr-TR" sz="3900" dirty="0" smtClean="0"/>
              <a:t>maskeleri tıbbi </a:t>
            </a:r>
            <a:r>
              <a:rPr lang="tr-TR" sz="3900" dirty="0"/>
              <a:t>maske ile </a:t>
            </a:r>
            <a:r>
              <a:rPr lang="tr-TR" sz="3900" dirty="0" smtClean="0"/>
              <a:t>değiştirilmelidir</a:t>
            </a:r>
            <a:r>
              <a:rPr lang="tr-TR" sz="3900" dirty="0"/>
              <a:t>. Bu öğrenciler tıbbi maskelerini sınav </a:t>
            </a:r>
            <a:r>
              <a:rPr lang="tr-TR" sz="3900" dirty="0" smtClean="0"/>
              <a:t>süresince çıkarmamalıdır</a:t>
            </a:r>
            <a:r>
              <a:rPr lang="tr-TR" sz="3900" dirty="0"/>
              <a:t>. Salon başkanları ve gözetmenler eğer öğrenci ile 1 metreden daha </a:t>
            </a:r>
            <a:r>
              <a:rPr lang="tr-TR" sz="3900" dirty="0" smtClean="0"/>
              <a:t>yakın mesafede </a:t>
            </a:r>
            <a:r>
              <a:rPr lang="tr-TR" sz="3900" dirty="0"/>
              <a:t>olacaklar ise maskeye ek olarak yüz koruyucu kullanmalıdır.</a:t>
            </a:r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33714"/>
            <a:ext cx="12192000" cy="322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</a:t>
            </a:r>
            <a:r>
              <a:rPr lang="tr-TR" sz="4400" b="1" dirty="0" smtClean="0"/>
              <a:t>29. </a:t>
            </a:r>
            <a:r>
              <a:rPr lang="tr-TR" sz="4400" dirty="0"/>
              <a:t>Sınav binası ve sınav salonlarının girişlerinde el antiseptiği bulundurur.</a:t>
            </a:r>
          </a:p>
          <a:p>
            <a:pPr marL="0" indent="0">
              <a:buNone/>
            </a:pPr>
            <a:r>
              <a:rPr lang="tr-TR" sz="4400" b="1" dirty="0" smtClean="0"/>
              <a:t>	30. </a:t>
            </a:r>
            <a:r>
              <a:rPr lang="tr-TR" sz="4400" dirty="0"/>
              <a:t>Sınav salonunda öğrenci ve görevli sayısı kadar yedek maske bulundurur.</a:t>
            </a:r>
          </a:p>
          <a:p>
            <a:pPr marL="0" indent="0">
              <a:buNone/>
            </a:pPr>
            <a:r>
              <a:rPr lang="tr-TR" sz="4400" b="1" dirty="0" smtClean="0"/>
              <a:t>	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31. </a:t>
            </a:r>
            <a:r>
              <a:rPr lang="tr-TR" sz="4000" dirty="0"/>
              <a:t>Sınav sırasında gerekmedikçe yedek sınav paketini kesinlikle açmaz ve yedek sınav </a:t>
            </a:r>
            <a:r>
              <a:rPr lang="tr-TR" sz="4000" dirty="0" smtClean="0"/>
              <a:t>paketini Bina </a:t>
            </a:r>
            <a:r>
              <a:rPr lang="tr-TR" sz="4000" dirty="0"/>
              <a:t>Sınav Komisyonunun bulunduğu yerde muhafaza eder. Bina Sınav Komisyonu </a:t>
            </a:r>
            <a:r>
              <a:rPr lang="tr-TR" sz="4000" dirty="0" smtClean="0"/>
              <a:t>tarafından zaruri </a:t>
            </a:r>
            <a:r>
              <a:rPr lang="tr-TR" sz="4000" dirty="0"/>
              <a:t>durumlarda açılacak yedek paketi için tutanak düzenler. Düzenlenecek tutanakta; </a:t>
            </a:r>
            <a:r>
              <a:rPr lang="tr-TR" sz="4000" dirty="0" smtClean="0"/>
              <a:t>bina bilgileri</a:t>
            </a:r>
            <a:r>
              <a:rPr lang="tr-TR" sz="4000" dirty="0"/>
              <a:t>, açılan yedek sınav paketinin açılış saati, paketin açılma nedeni ve kaç adet sınav </a:t>
            </a:r>
            <a:r>
              <a:rPr lang="tr-TR" sz="4000" dirty="0" smtClean="0"/>
              <a:t>evrakı kullanıldığı </a:t>
            </a:r>
            <a:r>
              <a:rPr lang="tr-TR" sz="4000" dirty="0"/>
              <a:t>açıkça belirtilir. Bina Sınav Komisyonu tarafından imza altına alınan </a:t>
            </a:r>
            <a:r>
              <a:rPr lang="tr-TR" sz="4000" dirty="0" smtClean="0"/>
              <a:t>tutanak, kullanılan </a:t>
            </a:r>
            <a:r>
              <a:rPr lang="tr-TR" sz="4000" dirty="0"/>
              <a:t>ve kullanılmayan sınav evrakı ile birlikte yedek sınav evrakı dönüş zarfına konulur.</a:t>
            </a:r>
          </a:p>
        </p:txBody>
      </p:sp>
    </p:spTree>
    <p:extLst>
      <p:ext uri="{BB962C8B-B14F-4D97-AF65-F5344CB8AC3E}">
        <p14:creationId xmlns:p14="http://schemas.microsoft.com/office/powerpoint/2010/main" val="37043111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32. </a:t>
            </a:r>
            <a:r>
              <a:rPr lang="tr-TR" sz="4000" dirty="0"/>
              <a:t>Sınav sırasında, sınavın akışını bozmayacak şekilde salon görevlilerini kontrol </a:t>
            </a:r>
            <a:r>
              <a:rPr lang="tr-TR" sz="4000" dirty="0" smtClean="0"/>
              <a:t>eder, gerektiğinde </a:t>
            </a:r>
            <a:r>
              <a:rPr lang="tr-TR" sz="4000" dirty="0"/>
              <a:t>uyarır, sınavın sorunsuz yapılmasını sağlar.</a:t>
            </a:r>
          </a:p>
          <a:p>
            <a:pPr marL="0" indent="0">
              <a:buNone/>
            </a:pPr>
            <a:r>
              <a:rPr lang="tr-TR" sz="4000" b="1" dirty="0" smtClean="0"/>
              <a:t>	33</a:t>
            </a:r>
            <a:r>
              <a:rPr lang="tr-TR" sz="4000" b="1" dirty="0"/>
              <a:t>. </a:t>
            </a:r>
            <a:r>
              <a:rPr lang="tr-TR" sz="4000" dirty="0"/>
              <a:t>Sınav sonunda adayların sınav salonları ve binadan çıkışları sırasında sosyal mesafenin (en </a:t>
            </a:r>
            <a:r>
              <a:rPr lang="tr-TR" sz="4000" dirty="0" smtClean="0"/>
              <a:t>az 1 </a:t>
            </a:r>
            <a:r>
              <a:rPr lang="tr-TR" sz="4000" dirty="0"/>
              <a:t>metre, 3-4 adım) korunmasını sağlar, yığılma oluşmasını engelleyecek önlemleri alır</a:t>
            </a:r>
            <a:r>
              <a:rPr lang="tr-TR" sz="4000" dirty="0" smtClean="0"/>
              <a:t>.</a:t>
            </a:r>
          </a:p>
          <a:p>
            <a:pPr marL="0" indent="0">
              <a:buNone/>
            </a:pPr>
            <a:r>
              <a:rPr lang="tr-TR" sz="4000" b="1" dirty="0"/>
              <a:t>	</a:t>
            </a:r>
            <a:r>
              <a:rPr lang="tr-TR" sz="4000" b="1" dirty="0" smtClean="0"/>
              <a:t>34</a:t>
            </a:r>
            <a:r>
              <a:rPr lang="tr-TR" sz="4000" b="1" dirty="0"/>
              <a:t>. </a:t>
            </a:r>
            <a:r>
              <a:rPr lang="tr-TR" sz="4000" dirty="0"/>
              <a:t>Sınav salonlarının pencereler </a:t>
            </a:r>
            <a:r>
              <a:rPr lang="tr-TR" sz="4000" dirty="0" smtClean="0"/>
              <a:t>açılarak havalandırılmasını </a:t>
            </a:r>
            <a:r>
              <a:rPr lang="tr-TR" sz="4000" dirty="0"/>
              <a:t>ve kullanılmış maskelerin </a:t>
            </a:r>
            <a:r>
              <a:rPr lang="tr-TR" sz="4000" dirty="0" smtClean="0"/>
              <a:t>ağzı kapaklı </a:t>
            </a:r>
            <a:r>
              <a:rPr lang="tr-TR" sz="4000" dirty="0"/>
              <a:t>çöp kutusuna/çöp torbasına atılmasını sağlar</a:t>
            </a:r>
            <a:r>
              <a:rPr lang="tr-TR" sz="4000" dirty="0" smtClean="0"/>
              <a:t>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8319036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35. </a:t>
            </a:r>
            <a:r>
              <a:rPr lang="tr-TR" sz="4000" dirty="0"/>
              <a:t>Sınav bittikten sonra, salon başkanları tarafından getirilen ve içinde cevap kâğıtları, salon </a:t>
            </a:r>
            <a:r>
              <a:rPr lang="tr-TR" sz="4000" dirty="0" smtClean="0"/>
              <a:t>aday yoklama </a:t>
            </a:r>
            <a:r>
              <a:rPr lang="tr-TR" sz="4000" dirty="0"/>
              <a:t>listeleri ve varsa diğer evrakın (tutanak vb.) bulunduğu ağzı kapatılmış sınav </a:t>
            </a:r>
            <a:r>
              <a:rPr lang="tr-TR" sz="4000" dirty="0" smtClean="0"/>
              <a:t>evrakı dönüş </a:t>
            </a:r>
            <a:r>
              <a:rPr lang="tr-TR" sz="4000" dirty="0"/>
              <a:t>zarfı ile soru kitapçıklarını imza karşılığı teslim alır. (Soru kitapçıkları sınav evrakı </a:t>
            </a:r>
            <a:r>
              <a:rPr lang="tr-TR" sz="4000" dirty="0" smtClean="0"/>
              <a:t>dönüş zarfına </a:t>
            </a:r>
            <a:r>
              <a:rPr lang="tr-TR" sz="4000" dirty="0"/>
              <a:t>konulmayacaktır.)</a:t>
            </a:r>
          </a:p>
          <a:p>
            <a:pPr marL="0" indent="0">
              <a:buNone/>
            </a:pPr>
            <a:r>
              <a:rPr lang="tr-TR" sz="4000" b="1" dirty="0" smtClean="0"/>
              <a:t>	36. </a:t>
            </a:r>
            <a:r>
              <a:rPr lang="tr-TR" sz="4000" dirty="0"/>
              <a:t>Sınav evrakı dönüş zarflarını salon sıralı olarak ait oldukları sınav </a:t>
            </a:r>
            <a:r>
              <a:rPr lang="tr-TR" sz="4000" dirty="0" smtClean="0"/>
              <a:t>kutularına/çantalarına koyarak </a:t>
            </a:r>
            <a:r>
              <a:rPr lang="tr-TR" sz="4000" dirty="0"/>
              <a:t>seri numaralı güvenlik kilidi ile kilitleyip il/ilçe sınav evrakı nakil koruma </a:t>
            </a:r>
            <a:r>
              <a:rPr lang="tr-TR" sz="4000" dirty="0" smtClean="0"/>
              <a:t>görevlilerine tutanakla </a:t>
            </a:r>
            <a:r>
              <a:rPr lang="tr-TR" sz="4000" dirty="0"/>
              <a:t>teslim eder</a:t>
            </a:r>
            <a:r>
              <a:rPr lang="tr-TR" sz="4000" dirty="0" smtClean="0"/>
              <a:t>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	37. </a:t>
            </a:r>
            <a:r>
              <a:rPr lang="tr-TR" sz="4000" dirty="0"/>
              <a:t>Sınav sonrasında tüm okulun genel temizliğini (özellikle sınıflar ve tuvaletler) su ve </a:t>
            </a:r>
            <a:r>
              <a:rPr lang="tr-TR" sz="4000" dirty="0" smtClean="0"/>
              <a:t>deterjan kullanılarak </a:t>
            </a:r>
            <a:r>
              <a:rPr lang="tr-TR" sz="4000" dirty="0"/>
              <a:t>yaptırır. Sağlık Bakanlığı COVID-19 </a:t>
            </a:r>
            <a:r>
              <a:rPr lang="tr-TR" sz="4000" dirty="0" err="1"/>
              <a:t>Pandemi</a:t>
            </a:r>
            <a:r>
              <a:rPr lang="tr-TR" sz="4000" dirty="0"/>
              <a:t> Döneminde Halka Açık </a:t>
            </a:r>
            <a:r>
              <a:rPr lang="tr-TR" sz="4000" dirty="0" smtClean="0"/>
              <a:t>Alanların Temizlik </a:t>
            </a:r>
            <a:r>
              <a:rPr lang="tr-TR" sz="4000" dirty="0"/>
              <a:t>ve Dezenfeksiyonu İlkelerine </a:t>
            </a:r>
            <a:r>
              <a:rPr lang="tr-TR" sz="4000" dirty="0" smtClean="0"/>
              <a:t>uyulmalıdır. </a:t>
            </a:r>
            <a:r>
              <a:rPr lang="tr-TR" sz="4000" dirty="0" smtClean="0">
                <a:hlinkClick r:id="rId2"/>
              </a:rPr>
              <a:t>https</a:t>
            </a:r>
            <a:r>
              <a:rPr lang="tr-TR" sz="4000" dirty="0">
                <a:hlinkClick r:id="rId2"/>
              </a:rPr>
              <a:t>://</a:t>
            </a:r>
            <a:r>
              <a:rPr lang="tr-TR" sz="4000" dirty="0" smtClean="0">
                <a:hlinkClick r:id="rId2"/>
              </a:rPr>
              <a:t>covid19bilgi.saglik.gov.tr/depo/toplumda-salgin-yonetimi/COVID19-PandemiDonemindeHalkaAcikAlanlarinTemizlikVeDezenfeksiyonu-03052020.pdf</a:t>
            </a:r>
            <a:endParaRPr lang="tr-TR" sz="4000" dirty="0" smtClean="0"/>
          </a:p>
          <a:p>
            <a:pPr marL="0" indent="0">
              <a:buNone/>
            </a:pPr>
            <a:r>
              <a:rPr lang="tr-TR" sz="4000" b="1" dirty="0"/>
              <a:t>	</a:t>
            </a:r>
            <a:r>
              <a:rPr lang="tr-TR" sz="4000" b="1" dirty="0" smtClean="0"/>
              <a:t>38. </a:t>
            </a:r>
            <a:r>
              <a:rPr lang="tr-TR" sz="4000" dirty="0"/>
              <a:t>Bölge Sınav Yürütme Komisyonunun vereceği diğer görevleri yapar.</a:t>
            </a:r>
          </a:p>
          <a:p>
            <a:pPr marL="0" indent="0">
              <a:buNone/>
            </a:pP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348343"/>
            <a:ext cx="12192000" cy="5936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4000" b="1" dirty="0" smtClean="0"/>
              <a:t>Sınav Tarihi ve Saati: </a:t>
            </a:r>
            <a:r>
              <a:rPr lang="tr-TR" sz="4000" dirty="0" smtClean="0"/>
              <a:t>05 Eylül 2020 Cumartesi günü, tüm sınav merkezlerinde Türkiye saati ile saat 10.00’da başlayacaktır.</a:t>
            </a:r>
          </a:p>
          <a:p>
            <a:pPr marL="0" indent="0">
              <a:buNone/>
            </a:pPr>
            <a:r>
              <a:rPr lang="tr-TR" sz="4000" b="1" dirty="0" smtClean="0"/>
              <a:t>Sınav </a:t>
            </a:r>
            <a:r>
              <a:rPr lang="tr-TR" sz="4000" b="1" dirty="0"/>
              <a:t>Bilgileri: </a:t>
            </a:r>
            <a:r>
              <a:rPr lang="tr-TR" sz="4000" dirty="0"/>
              <a:t>Sınava 5, 6, 7, 8, hazırlık sınıfı, </a:t>
            </a:r>
            <a:r>
              <a:rPr lang="tr-TR" sz="4000" dirty="0" smtClean="0"/>
              <a:t>9, 10 </a:t>
            </a:r>
            <a:r>
              <a:rPr lang="tr-TR" sz="4000" dirty="0"/>
              <a:t>ve 11’inci </a:t>
            </a:r>
            <a:r>
              <a:rPr lang="tr-TR" sz="4000" dirty="0" smtClean="0"/>
              <a:t>sınıflar girecek. 100 soru için 120 Dakika süre verilecektir.</a:t>
            </a:r>
          </a:p>
          <a:p>
            <a:pPr marL="0" indent="0">
              <a:buNone/>
            </a:pPr>
            <a:r>
              <a:rPr lang="tr-TR" sz="4000" b="1" dirty="0" smtClean="0"/>
              <a:t>Sınava </a:t>
            </a:r>
            <a:r>
              <a:rPr lang="tr-TR" sz="4000" b="1" dirty="0"/>
              <a:t>Giriş: </a:t>
            </a:r>
            <a:r>
              <a:rPr lang="tr-TR" sz="4000" dirty="0"/>
              <a:t>Kimlik kontrolleri ve salonlara yerleştirmenin zamanında yapılabilmesi </a:t>
            </a:r>
            <a:r>
              <a:rPr lang="tr-TR" sz="4000" dirty="0" smtClean="0"/>
              <a:t>için öğrenciler </a:t>
            </a:r>
            <a:r>
              <a:rPr lang="tr-TR" sz="4000" dirty="0"/>
              <a:t>en geç saat 09.30'da sınav giriş yerlerinde hazır bulunacaklardır.</a:t>
            </a:r>
          </a:p>
        </p:txBody>
      </p:sp>
    </p:spTree>
    <p:extLst>
      <p:ext uri="{BB962C8B-B14F-4D97-AF65-F5344CB8AC3E}">
        <p14:creationId xmlns:p14="http://schemas.microsoft.com/office/powerpoint/2010/main" val="42436212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4000" b="1" dirty="0" smtClean="0"/>
          </a:p>
          <a:p>
            <a:pPr marL="0" indent="0">
              <a:buNone/>
            </a:pPr>
            <a:endParaRPr lang="tr-TR" sz="4000" b="1" dirty="0"/>
          </a:p>
          <a:p>
            <a:pPr marL="0" indent="0">
              <a:buNone/>
            </a:pPr>
            <a:endParaRPr lang="tr-TR" sz="4000" b="1" dirty="0" smtClean="0"/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FF0000"/>
                </a:solidFill>
              </a:rPr>
              <a:t>SINAV </a:t>
            </a:r>
            <a:r>
              <a:rPr lang="tr-TR" sz="4000" b="1" dirty="0">
                <a:solidFill>
                  <a:srgbClr val="FF0000"/>
                </a:solidFill>
              </a:rPr>
              <a:t>PAKETİNİN AÇILMASI VE SINAV EVRAKI DÖNÜŞ ZARFININ KAPATILMASI</a:t>
            </a:r>
          </a:p>
          <a:p>
            <a:pPr marL="0" indent="0">
              <a:buNone/>
            </a:pPr>
            <a:endParaRPr lang="tr-T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489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5195"/>
            <a:ext cx="12192000" cy="65165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b="1" dirty="0" smtClean="0"/>
              <a:t> </a:t>
            </a:r>
            <a:r>
              <a:rPr lang="tr-TR" sz="3600" b="1" dirty="0" smtClean="0"/>
              <a:t>Sınav </a:t>
            </a:r>
            <a:r>
              <a:rPr lang="tr-TR" sz="3600" b="1" dirty="0"/>
              <a:t>paketi Bina Sınav Komisyonundan teslim alınacaktır.</a:t>
            </a:r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1000" dirty="0" smtClean="0"/>
          </a:p>
          <a:p>
            <a:pPr marL="0" indent="0" algn="ctr">
              <a:buNone/>
            </a:pPr>
            <a:r>
              <a:rPr lang="tr-TR" sz="4000" dirty="0" smtClean="0"/>
              <a:t>Bina </a:t>
            </a:r>
            <a:r>
              <a:rPr lang="tr-TR" sz="4000" dirty="0"/>
              <a:t>sınav komisyonundan sınav paketini Resim-1’deki gibi kapalı olarak teslim alınız.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78" y="872683"/>
            <a:ext cx="50863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endParaRPr lang="tr-TR" sz="4000" dirty="0" smtClean="0"/>
          </a:p>
          <a:p>
            <a:endParaRPr lang="tr-TR" sz="4000" dirty="0"/>
          </a:p>
          <a:p>
            <a:endParaRPr lang="tr-TR" sz="4000" dirty="0" smtClean="0"/>
          </a:p>
          <a:p>
            <a:endParaRPr lang="tr-TR" sz="4000" dirty="0"/>
          </a:p>
          <a:p>
            <a:endParaRPr lang="tr-TR" sz="4000" dirty="0" smtClean="0"/>
          </a:p>
          <a:p>
            <a:endParaRPr lang="tr-TR" sz="1200" dirty="0"/>
          </a:p>
          <a:p>
            <a:pPr marL="0" indent="0">
              <a:buNone/>
            </a:pPr>
            <a:r>
              <a:rPr lang="tr-TR" sz="4000" dirty="0" smtClean="0"/>
              <a:t>          </a:t>
            </a:r>
            <a:r>
              <a:rPr lang="tr-TR" sz="4000" dirty="0"/>
              <a:t>Resim-2 </a:t>
            </a:r>
            <a:r>
              <a:rPr lang="tr-TR" sz="4000" dirty="0" smtClean="0"/>
              <a:t>                                                 Resim-3</a:t>
            </a:r>
            <a:endParaRPr lang="tr-TR" sz="4000" dirty="0"/>
          </a:p>
          <a:p>
            <a:pPr marL="0" indent="0">
              <a:buNone/>
            </a:pPr>
            <a:r>
              <a:rPr lang="tr-TR" sz="3600" dirty="0"/>
              <a:t>Sınav paketleri üzerindeki poşetler tek kullanımlıktır. Sınav paketi poşetlerini Resim-2 ve </a:t>
            </a:r>
            <a:r>
              <a:rPr lang="tr-TR" sz="3600" dirty="0" smtClean="0"/>
              <a:t>Resim-3’teki </a:t>
            </a:r>
            <a:r>
              <a:rPr lang="tr-TR" sz="3600" dirty="0"/>
              <a:t>gibi herhangi bir bölgesinden içerisindeki </a:t>
            </a:r>
            <a:r>
              <a:rPr lang="tr-TR" sz="3600" b="1" dirty="0"/>
              <a:t>sınav evrakına zarar vermeden </a:t>
            </a:r>
            <a:r>
              <a:rPr lang="tr-TR" sz="3600" dirty="0"/>
              <a:t>yırtarak açınız.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66" y="-19050"/>
            <a:ext cx="4781550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67" y="0"/>
            <a:ext cx="47815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r>
              <a:rPr lang="tr-TR" sz="3600" dirty="0" smtClean="0"/>
              <a:t>             Resim-4                                                            </a:t>
            </a:r>
            <a:r>
              <a:rPr lang="tr-TR" sz="3600" dirty="0"/>
              <a:t>Resim-5</a:t>
            </a:r>
          </a:p>
          <a:p>
            <a:pPr marL="0" indent="0">
              <a:buNone/>
            </a:pPr>
            <a:r>
              <a:rPr lang="tr-TR" sz="3600" dirty="0"/>
              <a:t>Açılan sınav paketlerinde Resim-4 ve Resim-5’teki gibi sırasıyla, sınav evrakı dönüş zarfı, </a:t>
            </a:r>
            <a:r>
              <a:rPr lang="tr-TR" sz="3600" dirty="0" smtClean="0"/>
              <a:t>salon aday </a:t>
            </a:r>
            <a:r>
              <a:rPr lang="tr-TR" sz="3600" dirty="0"/>
              <a:t>yoklama listesi, sıralı aday cevap kâğıtları ve soru kitapçıkları yer almaktadır.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336" cy="43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53" y="0"/>
            <a:ext cx="4902447" cy="43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r>
              <a:rPr lang="tr-TR" sz="3600" dirty="0" smtClean="0"/>
              <a:t>           Resim-6                                                          Resim-7</a:t>
            </a:r>
            <a:endParaRPr lang="tr-TR" sz="3600" dirty="0"/>
          </a:p>
          <a:p>
            <a:pPr marL="0" indent="0">
              <a:buNone/>
            </a:pPr>
            <a:r>
              <a:rPr lang="tr-TR" sz="3600" dirty="0"/>
              <a:t>Sınav tamamlandıktan sonra, salon aday yoklama listesi üstte olacak şekilde aday </a:t>
            </a:r>
            <a:r>
              <a:rPr lang="tr-TR" sz="3600" dirty="0" err="1" smtClean="0"/>
              <a:t>cevapkâğıtlarını</a:t>
            </a:r>
            <a:r>
              <a:rPr lang="tr-TR" sz="3600" dirty="0" smtClean="0"/>
              <a:t> </a:t>
            </a:r>
            <a:r>
              <a:rPr lang="tr-TR" sz="3600" dirty="0"/>
              <a:t>tam ve sıralı olarak Resim-6 ve Resim-7’deki gibi sınav evrakı dönüş zarfına koyunuz.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5620" cy="423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6" y="0"/>
            <a:ext cx="4761053" cy="425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3600" dirty="0" smtClean="0"/>
          </a:p>
          <a:p>
            <a:pPr marL="0" indent="0">
              <a:buNone/>
            </a:pPr>
            <a:endParaRPr lang="tr-TR" sz="3600" dirty="0"/>
          </a:p>
          <a:p>
            <a:pPr marL="0" indent="0">
              <a:buNone/>
            </a:pPr>
            <a:endParaRPr lang="tr-TR" sz="1200" dirty="0" smtClean="0"/>
          </a:p>
          <a:p>
            <a:pPr marL="0" indent="0">
              <a:buNone/>
            </a:pPr>
            <a:r>
              <a:rPr lang="tr-TR" sz="3600" dirty="0" smtClean="0"/>
              <a:t>             Resim-8                                                              </a:t>
            </a:r>
            <a:r>
              <a:rPr lang="tr-TR" sz="3600" dirty="0"/>
              <a:t>Resim-9</a:t>
            </a:r>
          </a:p>
          <a:p>
            <a:pPr marL="0" indent="0">
              <a:buNone/>
            </a:pPr>
            <a:r>
              <a:rPr lang="tr-TR" sz="3600" dirty="0"/>
              <a:t>Sınav evrakı dönüş zarfını Resim-8 ve Resim-9’daki gibi, zarf kapağının üzerinde bulunan </a:t>
            </a:r>
            <a:r>
              <a:rPr lang="tr-TR" sz="3600" dirty="0" smtClean="0"/>
              <a:t>beyaz koruyucu </a:t>
            </a:r>
            <a:r>
              <a:rPr lang="tr-TR" sz="3600" dirty="0"/>
              <a:t>bandı kapağın sağ tarafından kaldırarak kapatınız.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9691" cy="410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44" y="1"/>
            <a:ext cx="4668455" cy="416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tr-TR" sz="6000" b="1" dirty="0" smtClean="0"/>
          </a:p>
          <a:p>
            <a:pPr marL="0" indent="0" algn="ctr">
              <a:buNone/>
            </a:pPr>
            <a:endParaRPr lang="tr-TR" sz="6000" b="1" dirty="0"/>
          </a:p>
          <a:p>
            <a:pPr marL="0" indent="0" algn="ctr">
              <a:buNone/>
            </a:pPr>
            <a:r>
              <a:rPr lang="tr-TR" sz="6000" b="1" dirty="0" smtClean="0">
                <a:solidFill>
                  <a:srgbClr val="FF0000"/>
                </a:solidFill>
              </a:rPr>
              <a:t>BAŞARILAR DİLERİZ</a:t>
            </a:r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527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8685"/>
            <a:ext cx="12192000" cy="64733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000" dirty="0"/>
              <a:t>Öğrenciler, geçerli kimlik belgesi (T.C. kimlik numaralı nüfus cüzdanı/T.C. kimlik </a:t>
            </a:r>
            <a:r>
              <a:rPr lang="tr-TR" sz="4000" dirty="0" smtClean="0"/>
              <a:t>kartı veya </a:t>
            </a:r>
            <a:r>
              <a:rPr lang="tr-TR" sz="4000" dirty="0"/>
              <a:t>geçerlilik süresi devam eden pasaport, pasaportları olmayan KKTC </a:t>
            </a:r>
            <a:r>
              <a:rPr lang="tr-TR" sz="4000" dirty="0" smtClean="0"/>
              <a:t>vatandaşları için </a:t>
            </a:r>
            <a:r>
              <a:rPr lang="tr-TR" sz="4000" dirty="0"/>
              <a:t>fotoğraflı ve kimlik numaralı KKTC kimlik kartı) kontrolü yapılarak </a:t>
            </a:r>
            <a:r>
              <a:rPr lang="tr-TR" sz="4000" dirty="0" smtClean="0"/>
              <a:t>sınava alınacaklardır</a:t>
            </a:r>
            <a:r>
              <a:rPr lang="tr-TR" sz="4000" dirty="0"/>
              <a:t>. Geçerli kimlik belgesi yanında olmayan öğrenciler sınava alınmayacaktır</a:t>
            </a:r>
            <a:r>
              <a:rPr lang="tr-TR" sz="4000" dirty="0" smtClean="0"/>
              <a:t>.</a:t>
            </a:r>
          </a:p>
          <a:p>
            <a:pPr marL="0" indent="0" algn="ctr">
              <a:buNone/>
            </a:pPr>
            <a:r>
              <a:rPr lang="tr-TR" sz="4000" dirty="0" smtClean="0"/>
              <a:t>Öğrenciler</a:t>
            </a:r>
            <a:r>
              <a:rPr lang="tr-TR" sz="4000" dirty="0"/>
              <a:t>, nüfus müdürlükleri tarafından verilen fotoğraflı, </a:t>
            </a:r>
            <a:r>
              <a:rPr lang="tr-TR" sz="4000" dirty="0" smtClean="0"/>
              <a:t>imzalı mühürlü/ </a:t>
            </a:r>
            <a:r>
              <a:rPr lang="tr-TR" sz="4000" dirty="0" smtClean="0"/>
              <a:t>barkotlu - </a:t>
            </a:r>
            <a:r>
              <a:rPr lang="tr-TR" sz="4000" dirty="0" err="1" smtClean="0"/>
              <a:t>karekodlu</a:t>
            </a:r>
            <a:r>
              <a:rPr lang="tr-TR" sz="4000" dirty="0" smtClean="0"/>
              <a:t> </a:t>
            </a:r>
            <a:r>
              <a:rPr lang="tr-TR" sz="4000" dirty="0"/>
              <a:t>geçici kimlik belgesi/T.C. kimlik kartı talep belgesi ile</a:t>
            </a:r>
          </a:p>
          <a:p>
            <a:pPr marL="0" indent="0" algn="ctr">
              <a:buNone/>
            </a:pPr>
            <a:r>
              <a:rPr lang="tr-TR" sz="4000" dirty="0"/>
              <a:t>sınava alınabileceklerdir.</a:t>
            </a:r>
          </a:p>
        </p:txBody>
      </p:sp>
    </p:spTree>
    <p:extLst>
      <p:ext uri="{BB962C8B-B14F-4D97-AF65-F5344CB8AC3E}">
        <p14:creationId xmlns:p14="http://schemas.microsoft.com/office/powerpoint/2010/main" val="28811260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72273"/>
            <a:ext cx="12192000" cy="42016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dirty="0"/>
              <a:t>Öğrenciler, sınav salonlarına alınırken üzerlerinde kullanımı doktor raporu ile belirlenen </a:t>
            </a:r>
            <a:r>
              <a:rPr lang="tr-TR" sz="4400" dirty="0" smtClean="0"/>
              <a:t>hasta veya </a:t>
            </a:r>
            <a:r>
              <a:rPr lang="tr-TR" sz="4400" dirty="0"/>
              <a:t>engellilere ait cihazlar (işitme cihazı, insülin pompası, şeker ölçüm cihazı ve benzeri) </a:t>
            </a:r>
            <a:r>
              <a:rPr lang="tr-TR" sz="4400" dirty="0" smtClean="0"/>
              <a:t>hariç, çanta</a:t>
            </a:r>
            <a:r>
              <a:rPr lang="tr-TR" sz="4400" dirty="0"/>
              <a:t>, cüzdan, cep telefonu, telsiz, radyo, saat, bilgisayar, kamera ve benzeri iletişim </a:t>
            </a:r>
            <a:r>
              <a:rPr lang="tr-TR" sz="4400" dirty="0" smtClean="0"/>
              <a:t>araçları;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2981732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706055"/>
            <a:ext cx="12192000" cy="490766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4400" dirty="0" smtClean="0"/>
              <a:t>depolama kayıt ve veri aktarma cihazları, kablosuz iletişim sağlayan cihazlar ve kulaklık, kolye, küpe, bilezik, yüzük, broş ve benzeri eşyalar ile her türlü elektronik ve/veya mekanik cihazlar, </a:t>
            </a:r>
            <a:r>
              <a:rPr lang="tr-TR" sz="4400" dirty="0" err="1" smtClean="0"/>
              <a:t>databank</a:t>
            </a:r>
            <a:r>
              <a:rPr lang="tr-TR" sz="4400" dirty="0" smtClean="0"/>
              <a:t> sözlük, hesap makinesi, kâğıt, kitap, defter, not vb. doküman, pergel, açıölçer, cetvel vb</a:t>
            </a:r>
            <a:r>
              <a:rPr lang="tr-TR" sz="4400" dirty="0" smtClean="0"/>
              <a:t>. araçlar</a:t>
            </a:r>
            <a:r>
              <a:rPr lang="tr-TR" sz="4400" dirty="0" smtClean="0"/>
              <a:t>, delici ve kesici aletlerle sınav binasına alınmayacaktır.</a:t>
            </a: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978436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862315"/>
            <a:ext cx="12111487" cy="4982900"/>
          </a:xfrm>
        </p:spPr>
        <p:txBody>
          <a:bodyPr>
            <a:noAutofit/>
          </a:bodyPr>
          <a:lstStyle/>
          <a:p>
            <a:pPr algn="ctr"/>
            <a:r>
              <a:rPr lang="tr-TR" sz="4400" dirty="0"/>
              <a:t>Öğrencilerin bu araçlarla sınava alınmayacağı, sınav anında yanında bulunduğu tespit </a:t>
            </a:r>
            <a:r>
              <a:rPr lang="tr-TR" sz="4400" dirty="0" smtClean="0"/>
              <a:t>edilirse sınav kurallarını ihlal ettiği gerekçesiyle sınavının tutanakla geçersiz sayılacağı hususunun mutlaka duyurulması gerekmektedir.</a:t>
            </a:r>
          </a:p>
          <a:p>
            <a:pPr algn="ctr"/>
            <a:r>
              <a:rPr lang="tr-TR" sz="4400" dirty="0" smtClean="0"/>
              <a:t>Öğrenciler </a:t>
            </a:r>
            <a:r>
              <a:rPr lang="tr-TR" sz="4400" dirty="0"/>
              <a:t>sınav salonlarına bandajı çıkarılmış şeffaf pet şişe içerisinde su getirebileceklerdir.</a:t>
            </a:r>
          </a:p>
        </p:txBody>
      </p:sp>
    </p:spTree>
    <p:extLst>
      <p:ext uri="{BB962C8B-B14F-4D97-AF65-F5344CB8AC3E}">
        <p14:creationId xmlns:p14="http://schemas.microsoft.com/office/powerpoint/2010/main" val="2677311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1304</Words>
  <Application>Microsoft Office PowerPoint</Application>
  <PresentationFormat>Özel</PresentationFormat>
  <Paragraphs>142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21</vt:i4>
      </vt:variant>
      <vt:variant>
        <vt:lpstr>Slayt Başlıkları</vt:lpstr>
      </vt:variant>
      <vt:variant>
        <vt:i4>56</vt:i4>
      </vt:variant>
    </vt:vector>
  </HeadingPairs>
  <TitlesOfParts>
    <vt:vector size="77" baseType="lpstr">
      <vt:lpstr>Ofis Teması</vt:lpstr>
      <vt:lpstr>1_Ofis Teması</vt:lpstr>
      <vt:lpstr>2_Ofis Teması</vt:lpstr>
      <vt:lpstr>3_Ofis Teması</vt:lpstr>
      <vt:lpstr>4_Ofis Teması</vt:lpstr>
      <vt:lpstr>5_Ofis Teması</vt:lpstr>
      <vt:lpstr>6_Ofis Teması</vt:lpstr>
      <vt:lpstr>7_Ofis Teması</vt:lpstr>
      <vt:lpstr>8_Ofis Teması</vt:lpstr>
      <vt:lpstr>9_Ofis Teması</vt:lpstr>
      <vt:lpstr>10_Ofis Teması</vt:lpstr>
      <vt:lpstr>11_Ofis Teması</vt:lpstr>
      <vt:lpstr>12_Ofis Teması</vt:lpstr>
      <vt:lpstr>13_Ofis Teması</vt:lpstr>
      <vt:lpstr>14_Ofis Teması</vt:lpstr>
      <vt:lpstr>15_Ofis Teması</vt:lpstr>
      <vt:lpstr>16_Ofis Teması</vt:lpstr>
      <vt:lpstr>17_Ofis Teması</vt:lpstr>
      <vt:lpstr>19_Ofis Teması</vt:lpstr>
      <vt:lpstr>20_Ofis Teması</vt:lpstr>
      <vt:lpstr>21_Ofis Teması</vt:lpstr>
      <vt:lpstr>İLKÖĞRETİM VE ORTAÖĞRETİM KURUMLARI BURSLULUK SINAVI (İOKBS) 2020 *DİKKAT EDİLECEK HUSUSLAR*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  2018-2019 EĞİTİM ÖĞRETİM YILI AÇIK ÖĞRETİM KURUMLARI  2. DÖNEM SINAVINDA  DİKKAT EDİLECEK HUSUSLAR</dc:title>
  <dc:creator>Neslihan-</dc:creator>
  <cp:lastModifiedBy>Mcalisir</cp:lastModifiedBy>
  <cp:revision>66</cp:revision>
  <dcterms:created xsi:type="dcterms:W3CDTF">2019-04-04T08:23:54Z</dcterms:created>
  <dcterms:modified xsi:type="dcterms:W3CDTF">2020-09-03T06:15:26Z</dcterms:modified>
</cp:coreProperties>
</file>